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89"/>
  </p:notesMasterIdLst>
  <p:sldIdLst>
    <p:sldId id="256" r:id="rId2"/>
    <p:sldId id="379" r:id="rId3"/>
    <p:sldId id="264" r:id="rId4"/>
    <p:sldId id="277" r:id="rId5"/>
    <p:sldId id="281" r:id="rId6"/>
    <p:sldId id="257" r:id="rId7"/>
    <p:sldId id="381" r:id="rId8"/>
    <p:sldId id="382" r:id="rId9"/>
    <p:sldId id="271" r:id="rId10"/>
    <p:sldId id="289" r:id="rId11"/>
    <p:sldId id="272" r:id="rId12"/>
    <p:sldId id="290" r:id="rId13"/>
    <p:sldId id="291" r:id="rId14"/>
    <p:sldId id="292" r:id="rId15"/>
    <p:sldId id="295" r:id="rId16"/>
    <p:sldId id="298" r:id="rId17"/>
    <p:sldId id="299" r:id="rId18"/>
    <p:sldId id="307" r:id="rId19"/>
    <p:sldId id="306" r:id="rId20"/>
    <p:sldId id="305" r:id="rId21"/>
    <p:sldId id="304" r:id="rId22"/>
    <p:sldId id="374" r:id="rId23"/>
    <p:sldId id="293" r:id="rId24"/>
    <p:sldId id="303" r:id="rId25"/>
    <p:sldId id="302" r:id="rId26"/>
    <p:sldId id="296" r:id="rId27"/>
    <p:sldId id="301" r:id="rId28"/>
    <p:sldId id="284" r:id="rId29"/>
    <p:sldId id="308" r:id="rId30"/>
    <p:sldId id="309" r:id="rId31"/>
    <p:sldId id="310" r:id="rId32"/>
    <p:sldId id="313" r:id="rId33"/>
    <p:sldId id="314" r:id="rId34"/>
    <p:sldId id="311" r:id="rId35"/>
    <p:sldId id="352" r:id="rId36"/>
    <p:sldId id="353" r:id="rId37"/>
    <p:sldId id="375" r:id="rId38"/>
    <p:sldId id="315" r:id="rId39"/>
    <p:sldId id="354" r:id="rId40"/>
    <p:sldId id="355" r:id="rId41"/>
    <p:sldId id="356" r:id="rId42"/>
    <p:sldId id="316" r:id="rId43"/>
    <p:sldId id="322" r:id="rId44"/>
    <p:sldId id="372" r:id="rId45"/>
    <p:sldId id="376" r:id="rId46"/>
    <p:sldId id="361" r:id="rId47"/>
    <p:sldId id="362" r:id="rId48"/>
    <p:sldId id="363" r:id="rId49"/>
    <p:sldId id="364" r:id="rId50"/>
    <p:sldId id="365" r:id="rId51"/>
    <p:sldId id="371" r:id="rId52"/>
    <p:sldId id="366" r:id="rId53"/>
    <p:sldId id="367" r:id="rId54"/>
    <p:sldId id="317" r:id="rId55"/>
    <p:sldId id="318" r:id="rId56"/>
    <p:sldId id="369" r:id="rId57"/>
    <p:sldId id="370" r:id="rId58"/>
    <p:sldId id="373" r:id="rId59"/>
    <p:sldId id="312" r:id="rId60"/>
    <p:sldId id="319" r:id="rId61"/>
    <p:sldId id="320" r:id="rId62"/>
    <p:sldId id="321" r:id="rId63"/>
    <p:sldId id="323" r:id="rId64"/>
    <p:sldId id="324" r:id="rId65"/>
    <p:sldId id="325" r:id="rId66"/>
    <p:sldId id="327" r:id="rId67"/>
    <p:sldId id="329" r:id="rId68"/>
    <p:sldId id="330" r:id="rId69"/>
    <p:sldId id="331" r:id="rId70"/>
    <p:sldId id="335" r:id="rId71"/>
    <p:sldId id="333" r:id="rId72"/>
    <p:sldId id="344" r:id="rId73"/>
    <p:sldId id="339" r:id="rId74"/>
    <p:sldId id="340" r:id="rId75"/>
    <p:sldId id="341" r:id="rId76"/>
    <p:sldId id="343" r:id="rId77"/>
    <p:sldId id="342" r:id="rId78"/>
    <p:sldId id="378" r:id="rId79"/>
    <p:sldId id="345" r:id="rId80"/>
    <p:sldId id="346" r:id="rId81"/>
    <p:sldId id="347" r:id="rId82"/>
    <p:sldId id="349" r:id="rId83"/>
    <p:sldId id="348" r:id="rId84"/>
    <p:sldId id="350" r:id="rId85"/>
    <p:sldId id="351" r:id="rId86"/>
    <p:sldId id="334" r:id="rId87"/>
    <p:sldId id="263" r:id="rId88"/>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j-lt"/>
        <a:ea typeface="+mj-ea"/>
        <a:cs typeface="+mj-cs"/>
        <a:sym typeface="Helvetica Light"/>
      </a:defRPr>
    </a:lvl1pPr>
    <a:lvl2pPr marL="0" marR="0" indent="2286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j-lt"/>
        <a:ea typeface="+mj-ea"/>
        <a:cs typeface="+mj-cs"/>
        <a:sym typeface="Helvetica Light"/>
      </a:defRPr>
    </a:lvl2pPr>
    <a:lvl3pPr marL="0" marR="0" indent="4572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j-lt"/>
        <a:ea typeface="+mj-ea"/>
        <a:cs typeface="+mj-cs"/>
        <a:sym typeface="Helvetica Light"/>
      </a:defRPr>
    </a:lvl3pPr>
    <a:lvl4pPr marL="0" marR="0" indent="6858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j-lt"/>
        <a:ea typeface="+mj-ea"/>
        <a:cs typeface="+mj-cs"/>
        <a:sym typeface="Helvetica Light"/>
      </a:defRPr>
    </a:lvl4pPr>
    <a:lvl5pPr marL="0" marR="0" indent="9144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j-lt"/>
        <a:ea typeface="+mj-ea"/>
        <a:cs typeface="+mj-cs"/>
        <a:sym typeface="Helvetica Light"/>
      </a:defRPr>
    </a:lvl5pPr>
    <a:lvl6pPr marL="0" marR="0" indent="11430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j-lt"/>
        <a:ea typeface="+mj-ea"/>
        <a:cs typeface="+mj-cs"/>
        <a:sym typeface="Helvetica Light"/>
      </a:defRPr>
    </a:lvl6pPr>
    <a:lvl7pPr marL="0" marR="0" indent="13716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j-lt"/>
        <a:ea typeface="+mj-ea"/>
        <a:cs typeface="+mj-cs"/>
        <a:sym typeface="Helvetica Light"/>
      </a:defRPr>
    </a:lvl7pPr>
    <a:lvl8pPr marL="0" marR="0" indent="16002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j-lt"/>
        <a:ea typeface="+mj-ea"/>
        <a:cs typeface="+mj-cs"/>
        <a:sym typeface="Helvetica Light"/>
      </a:defRPr>
    </a:lvl8pPr>
    <a:lvl9pPr marL="0" marR="0" indent="18288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j-lt"/>
        <a:ea typeface="+mj-ea"/>
        <a:cs typeface="+mj-cs"/>
        <a:sym typeface="Helvetica Light"/>
      </a:defRPr>
    </a:lvl9pPr>
  </p:defaultTextStyle>
  <p:extLst>
    <p:ext uri="{EFAFB233-063F-42B5-8137-9DF3F51BA10A}">
      <p15:sldGuideLst xmlns:p15="http://schemas.microsoft.com/office/powerpoint/2012/main">
        <p15:guide id="1" orient="horz" pos="4320">
          <p15:clr>
            <a:srgbClr val="A4A3A4"/>
          </p15:clr>
        </p15:guide>
        <p15:guide id="2" pos="76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53957"/>
    <a:srgbClr val="FFE5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Ref idx="maj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Ref idx="maj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a:tcStyle>
        <a:tcBdr/>
        <a:fill>
          <a:solidFill>
            <a:srgbClr val="C3C2C2"/>
          </a:solidFill>
        </a:fill>
      </a:tcStyle>
    </a:band2H>
    <a:firstCol>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Ref idx="maj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0616" autoAdjust="0"/>
  </p:normalViewPr>
  <p:slideViewPr>
    <p:cSldViewPr>
      <p:cViewPr varScale="1">
        <p:scale>
          <a:sx n="51" d="100"/>
          <a:sy n="51" d="100"/>
        </p:scale>
        <p:origin x="954" y="108"/>
      </p:cViewPr>
      <p:guideLst>
        <p:guide orient="horz" pos="4320"/>
        <p:guide pos="76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notesMaster" Target="notesMasters/notesMaster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presProps" Target="pres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heme" Target="theme/theme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0.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55.wmf"/></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57.wmf"/><Relationship Id="rId1" Type="http://schemas.openxmlformats.org/officeDocument/2006/relationships/image" Target="../media/image56.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43.wmf"/><Relationship Id="rId2" Type="http://schemas.openxmlformats.org/officeDocument/2006/relationships/image" Target="../media/image42.wmf"/><Relationship Id="rId1" Type="http://schemas.openxmlformats.org/officeDocument/2006/relationships/image" Target="../media/image41.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45.wmf"/><Relationship Id="rId1" Type="http://schemas.openxmlformats.org/officeDocument/2006/relationships/image" Target="../media/image44.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46.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47.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49.wmf"/><Relationship Id="rId1" Type="http://schemas.openxmlformats.org/officeDocument/2006/relationships/image" Target="../media/image48.w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52.wmf"/><Relationship Id="rId2" Type="http://schemas.openxmlformats.org/officeDocument/2006/relationships/image" Target="../media/image51.wmf"/><Relationship Id="rId1" Type="http://schemas.openxmlformats.org/officeDocument/2006/relationships/image" Target="../media/image50.w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54.wmf"/><Relationship Id="rId1" Type="http://schemas.openxmlformats.org/officeDocument/2006/relationships/image" Target="../media/image53.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55.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8" name="Shape 48"/>
          <p:cNvSpPr>
            <a:spLocks noGrp="1" noRot="1" noChangeAspect="1"/>
          </p:cNvSpPr>
          <p:nvPr>
            <p:ph type="sldImg"/>
          </p:nvPr>
        </p:nvSpPr>
        <p:spPr>
          <a:xfrm>
            <a:off x="1143000" y="685800"/>
            <a:ext cx="4572000" cy="3429000"/>
          </a:xfrm>
          <a:prstGeom prst="rect">
            <a:avLst/>
          </a:prstGeom>
        </p:spPr>
        <p:txBody>
          <a:bodyPr/>
          <a:lstStyle/>
          <a:p>
            <a:endParaRPr/>
          </a:p>
        </p:txBody>
      </p:sp>
      <p:sp>
        <p:nvSpPr>
          <p:cNvPr id="49" name="Shape 49"/>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1166211256"/>
      </p:ext>
    </p:extLst>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pPr marL="0" marR="0" indent="0" defTabSz="457200" eaLnBrk="1" fontAlgn="auto" latinLnBrk="0" hangingPunct="1">
              <a:lnSpc>
                <a:spcPct val="117999"/>
              </a:lnSpc>
              <a:spcBef>
                <a:spcPts val="0"/>
              </a:spcBef>
              <a:spcAft>
                <a:spcPts val="0"/>
              </a:spcAft>
              <a:buClrTx/>
              <a:buSzTx/>
              <a:buFontTx/>
              <a:buNone/>
              <a:tabLst/>
              <a:defRPr/>
            </a:pPr>
            <a:endParaRPr lang="ru-RU" sz="2200" b="0" i="0" dirty="0">
              <a:effectLst/>
              <a:latin typeface="Helvetica Neue"/>
              <a:ea typeface="Helvetica Neue"/>
              <a:cs typeface="Helvetica Neue"/>
              <a:sym typeface="Helvetica Neue"/>
            </a:endParaRPr>
          </a:p>
        </p:txBody>
      </p:sp>
    </p:spTree>
    <p:extLst>
      <p:ext uri="{BB962C8B-B14F-4D97-AF65-F5344CB8AC3E}">
        <p14:creationId xmlns:p14="http://schemas.microsoft.com/office/powerpoint/2010/main" val="22170508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endParaRPr lang="ru-RU" dirty="0"/>
          </a:p>
        </p:txBody>
      </p:sp>
    </p:spTree>
    <p:extLst>
      <p:ext uri="{BB962C8B-B14F-4D97-AF65-F5344CB8AC3E}">
        <p14:creationId xmlns:p14="http://schemas.microsoft.com/office/powerpoint/2010/main" val="40806539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endParaRPr lang="ru-RU" sz="2200" b="0" i="0" dirty="0">
              <a:effectLst/>
              <a:latin typeface="Helvetica Neue"/>
              <a:ea typeface="Helvetica Neue"/>
              <a:cs typeface="Helvetica Neue"/>
              <a:sym typeface="Helvetica Neue"/>
            </a:endParaRPr>
          </a:p>
        </p:txBody>
      </p:sp>
    </p:spTree>
    <p:extLst>
      <p:ext uri="{BB962C8B-B14F-4D97-AF65-F5344CB8AC3E}">
        <p14:creationId xmlns:p14="http://schemas.microsoft.com/office/powerpoint/2010/main" val="27919887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endParaRPr lang="ru-RU" dirty="0"/>
          </a:p>
        </p:txBody>
      </p:sp>
    </p:spTree>
    <p:extLst>
      <p:ext uri="{BB962C8B-B14F-4D97-AF65-F5344CB8AC3E}">
        <p14:creationId xmlns:p14="http://schemas.microsoft.com/office/powerpoint/2010/main" val="39828490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endParaRPr lang="ru-RU" dirty="0"/>
          </a:p>
        </p:txBody>
      </p:sp>
    </p:spTree>
    <p:extLst>
      <p:ext uri="{BB962C8B-B14F-4D97-AF65-F5344CB8AC3E}">
        <p14:creationId xmlns:p14="http://schemas.microsoft.com/office/powerpoint/2010/main" val="30686289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endParaRPr lang="ru-RU" sz="2200" b="0" i="0" dirty="0">
              <a:effectLst/>
              <a:latin typeface="Helvetica Neue"/>
              <a:ea typeface="Helvetica Neue"/>
              <a:cs typeface="Helvetica Neue"/>
              <a:sym typeface="Helvetica Neue"/>
            </a:endParaRPr>
          </a:p>
        </p:txBody>
      </p:sp>
    </p:spTree>
    <p:extLst>
      <p:ext uri="{BB962C8B-B14F-4D97-AF65-F5344CB8AC3E}">
        <p14:creationId xmlns:p14="http://schemas.microsoft.com/office/powerpoint/2010/main" val="11446900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endParaRPr lang="ru-RU" sz="2200" b="0" i="0" dirty="0">
              <a:effectLst/>
              <a:latin typeface="Helvetica Neue"/>
              <a:ea typeface="Helvetica Neue"/>
              <a:cs typeface="Helvetica Neue"/>
              <a:sym typeface="Helvetica Neue"/>
            </a:endParaRPr>
          </a:p>
        </p:txBody>
      </p:sp>
    </p:spTree>
    <p:extLst>
      <p:ext uri="{BB962C8B-B14F-4D97-AF65-F5344CB8AC3E}">
        <p14:creationId xmlns:p14="http://schemas.microsoft.com/office/powerpoint/2010/main" val="33490056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endParaRPr lang="ru-RU" dirty="0"/>
          </a:p>
        </p:txBody>
      </p:sp>
    </p:spTree>
    <p:extLst>
      <p:ext uri="{BB962C8B-B14F-4D97-AF65-F5344CB8AC3E}">
        <p14:creationId xmlns:p14="http://schemas.microsoft.com/office/powerpoint/2010/main" val="14794479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endParaRPr lang="ru-RU" dirty="0"/>
          </a:p>
        </p:txBody>
      </p:sp>
    </p:spTree>
    <p:extLst>
      <p:ext uri="{BB962C8B-B14F-4D97-AF65-F5344CB8AC3E}">
        <p14:creationId xmlns:p14="http://schemas.microsoft.com/office/powerpoint/2010/main" val="28506049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endParaRPr lang="ru-RU" dirty="0"/>
          </a:p>
        </p:txBody>
      </p:sp>
    </p:spTree>
    <p:extLst>
      <p:ext uri="{BB962C8B-B14F-4D97-AF65-F5344CB8AC3E}">
        <p14:creationId xmlns:p14="http://schemas.microsoft.com/office/powerpoint/2010/main" val="7137348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pPr algn="l" eaLnBrk="1" hangingPunct="1">
              <a:buFont typeface="Times" charset="0"/>
              <a:buNone/>
            </a:pPr>
            <a:r>
              <a:rPr lang="en-US" sz="2400" dirty="0">
                <a:latin typeface="Lucida Sans" charset="0"/>
                <a:ea typeface="ＭＳ Ｐゴシック" charset="0"/>
                <a:cs typeface="ＭＳ Ｐゴシック" charset="0"/>
              </a:rPr>
              <a:t>Precision P = </a:t>
            </a:r>
            <a:r>
              <a:rPr lang="en-US" sz="2400" dirty="0" err="1">
                <a:latin typeface="Lucida Sans" charset="0"/>
                <a:ea typeface="ＭＳ Ｐゴシック" charset="0"/>
                <a:cs typeface="ＭＳ Ｐゴシック" charset="0"/>
              </a:rPr>
              <a:t>tp</a:t>
            </a:r>
            <a:r>
              <a:rPr lang="en-US" sz="2400" dirty="0">
                <a:latin typeface="Lucida Sans" charset="0"/>
                <a:ea typeface="ＭＳ Ｐゴシック" charset="0"/>
                <a:cs typeface="ＭＳ Ｐゴシック" charset="0"/>
              </a:rPr>
              <a:t>/(</a:t>
            </a:r>
            <a:r>
              <a:rPr lang="en-US" sz="2400" dirty="0" err="1">
                <a:latin typeface="Lucida Sans" charset="0"/>
                <a:ea typeface="ＭＳ Ｐゴシック" charset="0"/>
                <a:cs typeface="ＭＳ Ｐゴシック" charset="0"/>
              </a:rPr>
              <a:t>tp</a:t>
            </a:r>
            <a:r>
              <a:rPr lang="en-US" sz="2400" dirty="0">
                <a:latin typeface="Lucida Sans" charset="0"/>
                <a:ea typeface="ＭＳ Ｐゴシック" charset="0"/>
                <a:cs typeface="ＭＳ Ｐゴシック" charset="0"/>
              </a:rPr>
              <a:t> + </a:t>
            </a:r>
            <a:r>
              <a:rPr lang="en-US" sz="2400" dirty="0" err="1">
                <a:latin typeface="Lucida Sans" charset="0"/>
                <a:ea typeface="ＭＳ Ｐゴシック" charset="0"/>
                <a:cs typeface="ＭＳ Ｐゴシック" charset="0"/>
              </a:rPr>
              <a:t>fp</a:t>
            </a:r>
            <a:r>
              <a:rPr lang="en-US" sz="2400" dirty="0">
                <a:latin typeface="Lucida Sans" charset="0"/>
                <a:ea typeface="ＭＳ Ｐゴシック" charset="0"/>
                <a:cs typeface="ＭＳ Ｐゴシック" charset="0"/>
              </a:rPr>
              <a:t>)</a:t>
            </a:r>
          </a:p>
          <a:p>
            <a:pPr algn="l" eaLnBrk="1" hangingPunct="1">
              <a:buFont typeface="Times" charset="0"/>
              <a:buNone/>
            </a:pPr>
            <a:r>
              <a:rPr lang="en-US" sz="2400" dirty="0">
                <a:latin typeface="Lucida Sans" charset="0"/>
                <a:ea typeface="ＭＳ Ｐゴシック" charset="0"/>
                <a:cs typeface="ＭＳ Ｐゴシック" charset="0"/>
              </a:rPr>
              <a:t>Recall  </a:t>
            </a:r>
            <a:r>
              <a:rPr lang="en-US" dirty="0">
                <a:latin typeface="Lucida Sans" charset="0"/>
                <a:ea typeface="ＭＳ Ｐゴシック" charset="0"/>
                <a:cs typeface="ＭＳ Ｐゴシック" charset="0"/>
              </a:rPr>
              <a:t> </a:t>
            </a:r>
            <a:r>
              <a:rPr lang="en-US" sz="2400" dirty="0">
                <a:latin typeface="Lucida Sans" charset="0"/>
                <a:ea typeface="ＭＳ Ｐゴシック" charset="0"/>
                <a:cs typeface="ＭＳ Ｐゴシック" charset="0"/>
              </a:rPr>
              <a:t>   R = </a:t>
            </a:r>
            <a:r>
              <a:rPr lang="en-US" sz="2400" dirty="0" err="1">
                <a:latin typeface="Lucida Sans" charset="0"/>
                <a:ea typeface="ＭＳ Ｐゴシック" charset="0"/>
                <a:cs typeface="ＭＳ Ｐゴシック" charset="0"/>
              </a:rPr>
              <a:t>tp</a:t>
            </a:r>
            <a:r>
              <a:rPr lang="en-US" sz="2400" dirty="0">
                <a:latin typeface="Lucida Sans" charset="0"/>
                <a:ea typeface="ＭＳ Ｐゴシック" charset="0"/>
                <a:cs typeface="ＭＳ Ｐゴシック" charset="0"/>
              </a:rPr>
              <a:t>/(</a:t>
            </a:r>
            <a:r>
              <a:rPr lang="en-US" sz="2400" dirty="0" err="1">
                <a:latin typeface="Lucida Sans" charset="0"/>
                <a:ea typeface="ＭＳ Ｐゴシック" charset="0"/>
                <a:cs typeface="ＭＳ Ｐゴシック" charset="0"/>
              </a:rPr>
              <a:t>tp</a:t>
            </a:r>
            <a:r>
              <a:rPr lang="en-US" sz="2400" dirty="0">
                <a:latin typeface="Lucida Sans" charset="0"/>
                <a:ea typeface="ＭＳ Ｐゴシック" charset="0"/>
                <a:cs typeface="ＭＳ Ｐゴシック" charset="0"/>
              </a:rPr>
              <a:t> + </a:t>
            </a:r>
            <a:r>
              <a:rPr lang="en-US" sz="2400" dirty="0" err="1">
                <a:latin typeface="Lucida Sans" charset="0"/>
                <a:ea typeface="ＭＳ Ｐゴシック" charset="0"/>
                <a:cs typeface="ＭＳ Ｐゴシック" charset="0"/>
              </a:rPr>
              <a:t>fn</a:t>
            </a:r>
            <a:r>
              <a:rPr lang="en-US" sz="2400" dirty="0">
                <a:latin typeface="Lucida Sans" charset="0"/>
                <a:ea typeface="ＭＳ Ｐゴシック" charset="0"/>
                <a:cs typeface="ＭＳ Ｐゴシック" charset="0"/>
              </a:rPr>
              <a:t>)</a:t>
            </a:r>
          </a:p>
          <a:p>
            <a:pPr algn="l" eaLnBrk="1" hangingPunct="1">
              <a:buFont typeface="Times" charset="0"/>
              <a:buNone/>
            </a:pPr>
            <a:r>
              <a:rPr lang="en-US" sz="2400" dirty="0">
                <a:latin typeface="Lucida Sans" charset="0"/>
                <a:ea typeface="ＭＳ Ｐゴシック" charset="0"/>
                <a:cs typeface="ＭＳ Ｐゴシック" charset="0"/>
              </a:rPr>
              <a:t>Mention precision recall tradeoff.</a:t>
            </a:r>
          </a:p>
          <a:p>
            <a:endParaRPr lang="ru-RU" dirty="0"/>
          </a:p>
        </p:txBody>
      </p:sp>
    </p:spTree>
    <p:extLst>
      <p:ext uri="{BB962C8B-B14F-4D97-AF65-F5344CB8AC3E}">
        <p14:creationId xmlns:p14="http://schemas.microsoft.com/office/powerpoint/2010/main" val="13729920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endParaRPr lang="ru-RU" sz="2200" b="0" i="0" dirty="0">
              <a:effectLst/>
              <a:latin typeface="Helvetica Neue"/>
              <a:ea typeface="Helvetica Neue"/>
              <a:cs typeface="Helvetica Neue"/>
              <a:sym typeface="Helvetica Neue"/>
            </a:endParaRPr>
          </a:p>
        </p:txBody>
      </p:sp>
    </p:spTree>
    <p:extLst>
      <p:ext uri="{BB962C8B-B14F-4D97-AF65-F5344CB8AC3E}">
        <p14:creationId xmlns:p14="http://schemas.microsoft.com/office/powerpoint/2010/main" val="25382030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endParaRPr lang="ru-RU" dirty="0"/>
          </a:p>
        </p:txBody>
      </p:sp>
    </p:spTree>
    <p:extLst>
      <p:ext uri="{BB962C8B-B14F-4D97-AF65-F5344CB8AC3E}">
        <p14:creationId xmlns:p14="http://schemas.microsoft.com/office/powerpoint/2010/main" val="29903756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endParaRPr lang="ru-RU" dirty="0"/>
          </a:p>
        </p:txBody>
      </p:sp>
    </p:spTree>
    <p:extLst>
      <p:ext uri="{BB962C8B-B14F-4D97-AF65-F5344CB8AC3E}">
        <p14:creationId xmlns:p14="http://schemas.microsoft.com/office/powerpoint/2010/main" val="24215217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endParaRPr lang="en-US" sz="2400" dirty="0">
              <a:latin typeface="Arial" charset="0"/>
              <a:ea typeface="ＭＳ Ｐゴシック" charset="0"/>
              <a:cs typeface="ＭＳ Ｐゴシック" charset="0"/>
            </a:endParaRPr>
          </a:p>
        </p:txBody>
      </p:sp>
    </p:spTree>
    <p:extLst>
      <p:ext uri="{BB962C8B-B14F-4D97-AF65-F5344CB8AC3E}">
        <p14:creationId xmlns:p14="http://schemas.microsoft.com/office/powerpoint/2010/main" val="422419431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endParaRPr lang="en-US" sz="2400" dirty="0">
              <a:latin typeface="Arial" charset="0"/>
              <a:ea typeface="ＭＳ Ｐゴシック" charset="0"/>
              <a:cs typeface="ＭＳ Ｐゴシック" charset="0"/>
            </a:endParaRPr>
          </a:p>
        </p:txBody>
      </p:sp>
    </p:spTree>
    <p:extLst>
      <p:ext uri="{BB962C8B-B14F-4D97-AF65-F5344CB8AC3E}">
        <p14:creationId xmlns:p14="http://schemas.microsoft.com/office/powerpoint/2010/main" val="23019504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endParaRPr lang="en-US" sz="2400" dirty="0">
              <a:latin typeface="Arial" charset="0"/>
              <a:ea typeface="ＭＳ Ｐゴシック" charset="0"/>
              <a:cs typeface="ＭＳ Ｐゴシック" charset="0"/>
            </a:endParaRPr>
          </a:p>
        </p:txBody>
      </p:sp>
    </p:spTree>
    <p:extLst>
      <p:ext uri="{BB962C8B-B14F-4D97-AF65-F5344CB8AC3E}">
        <p14:creationId xmlns:p14="http://schemas.microsoft.com/office/powerpoint/2010/main" val="171137892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endParaRPr lang="en-US" sz="2400" dirty="0">
              <a:latin typeface="Arial" charset="0"/>
              <a:ea typeface="ＭＳ Ｐゴシック" charset="0"/>
              <a:cs typeface="ＭＳ Ｐゴシック" charset="0"/>
            </a:endParaRPr>
          </a:p>
        </p:txBody>
      </p:sp>
    </p:spTree>
    <p:extLst>
      <p:ext uri="{BB962C8B-B14F-4D97-AF65-F5344CB8AC3E}">
        <p14:creationId xmlns:p14="http://schemas.microsoft.com/office/powerpoint/2010/main" val="341097182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endParaRPr lang="en-US" sz="2400" dirty="0">
              <a:latin typeface="Arial" charset="0"/>
              <a:ea typeface="ＭＳ Ｐゴシック" charset="0"/>
              <a:cs typeface="ＭＳ Ｐゴシック" charset="0"/>
            </a:endParaRPr>
          </a:p>
        </p:txBody>
      </p:sp>
    </p:spTree>
    <p:extLst>
      <p:ext uri="{BB962C8B-B14F-4D97-AF65-F5344CB8AC3E}">
        <p14:creationId xmlns:p14="http://schemas.microsoft.com/office/powerpoint/2010/main" val="62297932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endParaRPr lang="en-US" sz="2400" dirty="0">
              <a:latin typeface="Arial" charset="0"/>
              <a:ea typeface="ＭＳ Ｐゴシック" charset="0"/>
              <a:cs typeface="ＭＳ Ｐゴシック" charset="0"/>
            </a:endParaRPr>
          </a:p>
        </p:txBody>
      </p:sp>
    </p:spTree>
    <p:extLst>
      <p:ext uri="{BB962C8B-B14F-4D97-AF65-F5344CB8AC3E}">
        <p14:creationId xmlns:p14="http://schemas.microsoft.com/office/powerpoint/2010/main" val="79972612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endParaRPr lang="en-US" sz="2400" dirty="0">
              <a:latin typeface="Arial" charset="0"/>
              <a:ea typeface="ＭＳ Ｐゴシック" charset="0"/>
              <a:cs typeface="ＭＳ Ｐゴシック" charset="0"/>
            </a:endParaRPr>
          </a:p>
        </p:txBody>
      </p:sp>
    </p:spTree>
    <p:extLst>
      <p:ext uri="{BB962C8B-B14F-4D97-AF65-F5344CB8AC3E}">
        <p14:creationId xmlns:p14="http://schemas.microsoft.com/office/powerpoint/2010/main" val="257188307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endParaRPr lang="en-US" sz="2400" dirty="0">
              <a:latin typeface="Arial" charset="0"/>
              <a:ea typeface="ＭＳ Ｐゴシック" charset="0"/>
              <a:cs typeface="ＭＳ Ｐゴシック" charset="0"/>
            </a:endParaRPr>
          </a:p>
        </p:txBody>
      </p:sp>
    </p:spTree>
    <p:extLst>
      <p:ext uri="{BB962C8B-B14F-4D97-AF65-F5344CB8AC3E}">
        <p14:creationId xmlns:p14="http://schemas.microsoft.com/office/powerpoint/2010/main" val="2915694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pPr marL="0" marR="0" indent="0" defTabSz="457200" eaLnBrk="1" fontAlgn="auto" latinLnBrk="0" hangingPunct="1">
              <a:lnSpc>
                <a:spcPct val="117999"/>
              </a:lnSpc>
              <a:spcBef>
                <a:spcPts val="0"/>
              </a:spcBef>
              <a:spcAft>
                <a:spcPts val="0"/>
              </a:spcAft>
              <a:buClrTx/>
              <a:buSzTx/>
              <a:buFontTx/>
              <a:buNone/>
              <a:tabLst/>
              <a:defRPr/>
            </a:pPr>
            <a:endParaRPr lang="ru-RU" sz="2200" b="0" i="0" dirty="0">
              <a:effectLst/>
              <a:latin typeface="Helvetica Neue"/>
              <a:ea typeface="Helvetica Neue"/>
              <a:cs typeface="Helvetica Neue"/>
              <a:sym typeface="Helvetica Neue"/>
            </a:endParaRPr>
          </a:p>
        </p:txBody>
      </p:sp>
    </p:spTree>
    <p:extLst>
      <p:ext uri="{BB962C8B-B14F-4D97-AF65-F5344CB8AC3E}">
        <p14:creationId xmlns:p14="http://schemas.microsoft.com/office/powerpoint/2010/main" val="15460194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endParaRPr lang="en-US" sz="2400" dirty="0">
              <a:latin typeface="Arial" charset="0"/>
              <a:ea typeface="ＭＳ Ｐゴシック" charset="0"/>
              <a:cs typeface="ＭＳ Ｐゴシック" charset="0"/>
            </a:endParaRPr>
          </a:p>
        </p:txBody>
      </p:sp>
    </p:spTree>
    <p:extLst>
      <p:ext uri="{BB962C8B-B14F-4D97-AF65-F5344CB8AC3E}">
        <p14:creationId xmlns:p14="http://schemas.microsoft.com/office/powerpoint/2010/main" val="3402054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endParaRPr lang="ru-RU" sz="2200" b="0" i="0" dirty="0">
              <a:effectLst/>
              <a:latin typeface="Helvetica Neue"/>
              <a:ea typeface="Helvetica Neue"/>
              <a:cs typeface="Helvetica Neue"/>
              <a:sym typeface="Helvetica Neue"/>
            </a:endParaRPr>
          </a:p>
        </p:txBody>
      </p:sp>
    </p:spTree>
    <p:extLst>
      <p:ext uri="{BB962C8B-B14F-4D97-AF65-F5344CB8AC3E}">
        <p14:creationId xmlns:p14="http://schemas.microsoft.com/office/powerpoint/2010/main" val="25908250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endParaRPr lang="ru-RU" sz="2200" b="0" i="0" dirty="0">
              <a:effectLst/>
              <a:latin typeface="Helvetica Neue"/>
              <a:ea typeface="Helvetica Neue"/>
              <a:cs typeface="Helvetica Neue"/>
              <a:sym typeface="Helvetica Neue"/>
            </a:endParaRPr>
          </a:p>
        </p:txBody>
      </p:sp>
    </p:spTree>
    <p:extLst>
      <p:ext uri="{BB962C8B-B14F-4D97-AF65-F5344CB8AC3E}">
        <p14:creationId xmlns:p14="http://schemas.microsoft.com/office/powerpoint/2010/main" val="35819494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endParaRPr lang="ru-RU" dirty="0"/>
          </a:p>
        </p:txBody>
      </p:sp>
    </p:spTree>
    <p:extLst>
      <p:ext uri="{BB962C8B-B14F-4D97-AF65-F5344CB8AC3E}">
        <p14:creationId xmlns:p14="http://schemas.microsoft.com/office/powerpoint/2010/main" val="18089840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endParaRPr lang="ru-RU" dirty="0"/>
          </a:p>
        </p:txBody>
      </p:sp>
    </p:spTree>
    <p:extLst>
      <p:ext uri="{BB962C8B-B14F-4D97-AF65-F5344CB8AC3E}">
        <p14:creationId xmlns:p14="http://schemas.microsoft.com/office/powerpoint/2010/main" val="29093388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endParaRPr lang="ru-RU" dirty="0"/>
          </a:p>
        </p:txBody>
      </p:sp>
    </p:spTree>
    <p:extLst>
      <p:ext uri="{BB962C8B-B14F-4D97-AF65-F5344CB8AC3E}">
        <p14:creationId xmlns:p14="http://schemas.microsoft.com/office/powerpoint/2010/main" val="18453339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endParaRPr lang="ru-RU" dirty="0"/>
          </a:p>
        </p:txBody>
      </p:sp>
    </p:spTree>
    <p:extLst>
      <p:ext uri="{BB962C8B-B14F-4D97-AF65-F5344CB8AC3E}">
        <p14:creationId xmlns:p14="http://schemas.microsoft.com/office/powerpoint/2010/main" val="27403644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Заголовок и подзаголовок">
    <p:spTree>
      <p:nvGrpSpPr>
        <p:cNvPr id="1" name=""/>
        <p:cNvGrpSpPr/>
        <p:nvPr/>
      </p:nvGrpSpPr>
      <p:grpSpPr>
        <a:xfrm>
          <a:off x="0" y="0"/>
          <a:ext cx="0" cy="0"/>
          <a:chOff x="0" y="0"/>
          <a:chExt cx="0" cy="0"/>
        </a:xfrm>
      </p:grpSpPr>
      <p:sp>
        <p:nvSpPr>
          <p:cNvPr id="6" name="Прямоугольник"/>
          <p:cNvSpPr/>
          <p:nvPr/>
        </p:nvSpPr>
        <p:spPr>
          <a:xfrm>
            <a:off x="5230254" y="-37339"/>
            <a:ext cx="19217708" cy="13716001"/>
          </a:xfrm>
          <a:prstGeom prst="rect">
            <a:avLst/>
          </a:prstGeom>
          <a:solidFill>
            <a:srgbClr val="FFFFFF"/>
          </a:solidFill>
          <a:ln w="12700">
            <a:miter lim="400000"/>
          </a:ln>
        </p:spPr>
        <p:txBody>
          <a:bodyPr lIns="71437" tIns="71437" rIns="71437" bIns="71437" anchor="ctr"/>
          <a:lstStyle/>
          <a:p>
            <a:pPr>
              <a:defRPr sz="3200">
                <a:solidFill>
                  <a:srgbClr val="FFFFFF"/>
                </a:solidFill>
              </a:defRPr>
            </a:pPr>
            <a:endParaRPr/>
          </a:p>
        </p:txBody>
      </p:sp>
      <p:sp>
        <p:nvSpPr>
          <p:cNvPr id="7"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Цитата">
    <p:bg>
      <p:bgPr>
        <a:solidFill>
          <a:srgbClr val="FFFFFF"/>
        </a:solidFill>
        <a:effectLst/>
      </p:bgPr>
    </p:bg>
    <p:spTree>
      <p:nvGrpSpPr>
        <p:cNvPr id="1" name=""/>
        <p:cNvGrpSpPr/>
        <p:nvPr/>
      </p:nvGrpSpPr>
      <p:grpSpPr>
        <a:xfrm>
          <a:off x="0" y="0"/>
          <a:ext cx="0" cy="0"/>
          <a:chOff x="0" y="0"/>
          <a:chExt cx="0" cy="0"/>
        </a:xfrm>
      </p:grpSpPr>
      <p:sp>
        <p:nvSpPr>
          <p:cNvPr id="40" name="–Иван Арсентьев"/>
          <p:cNvSpPr txBox="1">
            <a:spLocks noGrp="1"/>
          </p:cNvSpPr>
          <p:nvPr>
            <p:ph type="body" sz="quarter" idx="13"/>
          </p:nvPr>
        </p:nvSpPr>
        <p:spPr>
          <a:xfrm>
            <a:off x="4833937" y="8947546"/>
            <a:ext cx="14716126" cy="660798"/>
          </a:xfrm>
          <a:prstGeom prst="rect">
            <a:avLst/>
          </a:prstGeom>
        </p:spPr>
        <p:txBody>
          <a:bodyPr anchor="t">
            <a:spAutoFit/>
          </a:bodyPr>
          <a:lstStyle>
            <a:lvl1pPr marL="0" indent="0" algn="ctr">
              <a:spcBef>
                <a:spcPts val="0"/>
              </a:spcBef>
              <a:buSzTx/>
              <a:buNone/>
              <a:defRPr sz="3200">
                <a:latin typeface="Helvetica"/>
                <a:ea typeface="Helvetica"/>
                <a:cs typeface="Helvetica"/>
                <a:sym typeface="Helvetica"/>
              </a:defRPr>
            </a:lvl1pPr>
          </a:lstStyle>
          <a:p>
            <a:r>
              <a:t>–Иван Арсентьев</a:t>
            </a:r>
          </a:p>
        </p:txBody>
      </p:sp>
      <p:sp>
        <p:nvSpPr>
          <p:cNvPr id="41" name="«Место ввода цитаты»."/>
          <p:cNvSpPr txBox="1">
            <a:spLocks noGrp="1"/>
          </p:cNvSpPr>
          <p:nvPr>
            <p:ph type="body" sz="quarter" idx="14"/>
          </p:nvPr>
        </p:nvSpPr>
        <p:spPr>
          <a:xfrm>
            <a:off x="4833937" y="6000353"/>
            <a:ext cx="14716126" cy="965201"/>
          </a:xfrm>
          <a:prstGeom prst="rect">
            <a:avLst/>
          </a:prstGeom>
        </p:spPr>
        <p:txBody>
          <a:bodyPr>
            <a:spAutoFit/>
          </a:bodyPr>
          <a:lstStyle>
            <a:lvl1pPr marL="0" indent="0" algn="ctr">
              <a:spcBef>
                <a:spcPts val="0"/>
              </a:spcBef>
              <a:buSzTx/>
              <a:buNone/>
              <a:defRPr sz="5200"/>
            </a:lvl1pPr>
          </a:lstStyle>
          <a:p>
            <a:r>
              <a:t>«Место ввода цитаты».</a:t>
            </a:r>
          </a:p>
        </p:txBody>
      </p:sp>
      <p:sp>
        <p:nvSpPr>
          <p:cNvPr id="42"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Фото">
    <p:bg>
      <p:bgPr>
        <a:solidFill>
          <a:srgbClr val="FFFFFF"/>
        </a:solidFill>
        <a:effectLst/>
      </p:bgPr>
    </p:bg>
    <p:spTree>
      <p:nvGrpSpPr>
        <p:cNvPr id="1" name=""/>
        <p:cNvGrpSpPr/>
        <p:nvPr/>
      </p:nvGrpSpPr>
      <p:grpSpPr>
        <a:xfrm>
          <a:off x="0" y="0"/>
          <a:ext cx="0" cy="0"/>
          <a:chOff x="0" y="0"/>
          <a:chExt cx="0" cy="0"/>
        </a:xfrm>
      </p:grpSpPr>
      <p:sp>
        <p:nvSpPr>
          <p:cNvPr id="44" name="Изображение"/>
          <p:cNvSpPr>
            <a:spLocks noGrp="1"/>
          </p:cNvSpPr>
          <p:nvPr>
            <p:ph type="pic" idx="13"/>
          </p:nvPr>
        </p:nvSpPr>
        <p:spPr>
          <a:xfrm>
            <a:off x="3048000" y="0"/>
            <a:ext cx="18288000" cy="13716000"/>
          </a:xfrm>
          <a:prstGeom prst="rect">
            <a:avLst/>
          </a:prstGeom>
        </p:spPr>
        <p:txBody>
          <a:bodyPr lIns="91439" tIns="45719" rIns="91439" bIns="45719" anchor="t">
            <a:noAutofit/>
          </a:bodyPr>
          <a:lstStyle/>
          <a:p>
            <a:endParaRPr/>
          </a:p>
        </p:txBody>
      </p:sp>
      <p:sp>
        <p:nvSpPr>
          <p:cNvPr id="45"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Пустой">
    <p:bg>
      <p:bgPr>
        <a:solidFill>
          <a:srgbClr val="FFFFFF"/>
        </a:solidFill>
        <a:effectLst/>
      </p:bgPr>
    </p:bg>
    <p:spTree>
      <p:nvGrpSpPr>
        <p:cNvPr id="1" name=""/>
        <p:cNvGrpSpPr/>
        <p:nvPr/>
      </p:nvGrpSpPr>
      <p:grpSpPr>
        <a:xfrm>
          <a:off x="0" y="0"/>
          <a:ext cx="0" cy="0"/>
          <a:chOff x="0" y="0"/>
          <a:chExt cx="0" cy="0"/>
        </a:xfrm>
      </p:grpSpPr>
      <p:sp>
        <p:nvSpPr>
          <p:cNvPr id="47"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Фото — горизонтально">
    <p:bg>
      <p:bgPr>
        <a:solidFill>
          <a:srgbClr val="FFFFFF"/>
        </a:solidFill>
        <a:effectLst/>
      </p:bgPr>
    </p:bg>
    <p:spTree>
      <p:nvGrpSpPr>
        <p:cNvPr id="1" name=""/>
        <p:cNvGrpSpPr/>
        <p:nvPr/>
      </p:nvGrpSpPr>
      <p:grpSpPr>
        <a:xfrm>
          <a:off x="0" y="0"/>
          <a:ext cx="0" cy="0"/>
          <a:chOff x="0" y="0"/>
          <a:chExt cx="0" cy="0"/>
        </a:xfrm>
      </p:grpSpPr>
      <p:sp>
        <p:nvSpPr>
          <p:cNvPr id="9" name="Изображение"/>
          <p:cNvSpPr>
            <a:spLocks noGrp="1"/>
          </p:cNvSpPr>
          <p:nvPr>
            <p:ph type="pic" sz="half" idx="13"/>
          </p:nvPr>
        </p:nvSpPr>
        <p:spPr>
          <a:xfrm>
            <a:off x="5307210" y="892968"/>
            <a:ext cx="13751720" cy="8322470"/>
          </a:xfrm>
          <a:prstGeom prst="rect">
            <a:avLst/>
          </a:prstGeom>
        </p:spPr>
        <p:txBody>
          <a:bodyPr lIns="91439" tIns="45719" rIns="91439" bIns="45719" anchor="t">
            <a:noAutofit/>
          </a:bodyPr>
          <a:lstStyle/>
          <a:p>
            <a:endParaRPr/>
          </a:p>
        </p:txBody>
      </p:sp>
      <p:sp>
        <p:nvSpPr>
          <p:cNvPr id="10" name="Текст заголовка"/>
          <p:cNvSpPr txBox="1">
            <a:spLocks noGrp="1"/>
          </p:cNvSpPr>
          <p:nvPr>
            <p:ph type="title"/>
          </p:nvPr>
        </p:nvSpPr>
        <p:spPr>
          <a:xfrm>
            <a:off x="4833937" y="9447609"/>
            <a:ext cx="14716126" cy="2000251"/>
          </a:xfrm>
          <a:prstGeom prst="rect">
            <a:avLst/>
          </a:prstGeom>
        </p:spPr>
        <p:txBody>
          <a:bodyPr anchor="b"/>
          <a:lstStyle/>
          <a:p>
            <a:r>
              <a:t>Текст заголовка</a:t>
            </a:r>
          </a:p>
        </p:txBody>
      </p:sp>
      <p:sp>
        <p:nvSpPr>
          <p:cNvPr id="11" name="Уровень текста 1…"/>
          <p:cNvSpPr txBox="1">
            <a:spLocks noGrp="1"/>
          </p:cNvSpPr>
          <p:nvPr>
            <p:ph type="body" sz="quarter" idx="1"/>
          </p:nvPr>
        </p:nvSpPr>
        <p:spPr>
          <a:xfrm>
            <a:off x="4833937" y="11519296"/>
            <a:ext cx="14716126" cy="1589486"/>
          </a:xfrm>
          <a:prstGeom prst="rect">
            <a:avLst/>
          </a:prstGeom>
        </p:spPr>
        <p:txBody>
          <a:bodyPr anchor="t"/>
          <a:lstStyle>
            <a:lvl1pPr marL="0" indent="0" algn="ctr">
              <a:spcBef>
                <a:spcPts val="0"/>
              </a:spcBef>
              <a:buSzTx/>
              <a:buNone/>
              <a:defRPr sz="4400"/>
            </a:lvl1pPr>
            <a:lvl2pPr marL="0" indent="228600" algn="ctr">
              <a:spcBef>
                <a:spcPts val="0"/>
              </a:spcBef>
              <a:buSzTx/>
              <a:buNone/>
              <a:defRPr sz="4400"/>
            </a:lvl2pPr>
            <a:lvl3pPr marL="0" indent="457200" algn="ctr">
              <a:spcBef>
                <a:spcPts val="0"/>
              </a:spcBef>
              <a:buSzTx/>
              <a:buNone/>
              <a:defRPr sz="4400"/>
            </a:lvl3pPr>
            <a:lvl4pPr marL="0" indent="685800" algn="ctr">
              <a:spcBef>
                <a:spcPts val="0"/>
              </a:spcBef>
              <a:buSzTx/>
              <a:buNone/>
              <a:defRPr sz="4400"/>
            </a:lvl4pPr>
            <a:lvl5pPr marL="0" indent="914400" algn="ctr">
              <a:spcBef>
                <a:spcPts val="0"/>
              </a:spcBef>
              <a:buSzTx/>
              <a:buNone/>
              <a:defRPr sz="4400"/>
            </a:lvl5pPr>
          </a:lstStyle>
          <a:p>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12" name="Номер слайда"/>
          <p:cNvSpPr txBox="1">
            <a:spLocks noGrp="1"/>
          </p:cNvSpPr>
          <p:nvPr>
            <p:ph type="sldNum" sz="quarter" idx="2"/>
          </p:nvPr>
        </p:nvSpPr>
        <p:spPr>
          <a:xfrm>
            <a:off x="11935814" y="13001625"/>
            <a:ext cx="494513" cy="511175"/>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Заголовок — по центру">
    <p:bg>
      <p:bgPr>
        <a:solidFill>
          <a:srgbClr val="FFFFFF"/>
        </a:solidFill>
        <a:effectLst/>
      </p:bgPr>
    </p:bg>
    <p:spTree>
      <p:nvGrpSpPr>
        <p:cNvPr id="1" name=""/>
        <p:cNvGrpSpPr/>
        <p:nvPr/>
      </p:nvGrpSpPr>
      <p:grpSpPr>
        <a:xfrm>
          <a:off x="0" y="0"/>
          <a:ext cx="0" cy="0"/>
          <a:chOff x="0" y="0"/>
          <a:chExt cx="0" cy="0"/>
        </a:xfrm>
      </p:grpSpPr>
      <p:sp>
        <p:nvSpPr>
          <p:cNvPr id="14"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Фото — вертикально">
    <p:bg>
      <p:bgPr>
        <a:solidFill>
          <a:srgbClr val="FFFFFF"/>
        </a:solidFill>
        <a:effectLst/>
      </p:bgPr>
    </p:bg>
    <p:spTree>
      <p:nvGrpSpPr>
        <p:cNvPr id="1" name=""/>
        <p:cNvGrpSpPr/>
        <p:nvPr/>
      </p:nvGrpSpPr>
      <p:grpSpPr>
        <a:xfrm>
          <a:off x="0" y="0"/>
          <a:ext cx="0" cy="0"/>
          <a:chOff x="0" y="0"/>
          <a:chExt cx="0" cy="0"/>
        </a:xfrm>
      </p:grpSpPr>
      <p:sp>
        <p:nvSpPr>
          <p:cNvPr id="16" name="Изображение"/>
          <p:cNvSpPr>
            <a:spLocks noGrp="1"/>
          </p:cNvSpPr>
          <p:nvPr>
            <p:ph type="pic" sz="half" idx="13"/>
          </p:nvPr>
        </p:nvSpPr>
        <p:spPr>
          <a:xfrm>
            <a:off x="12495609" y="892968"/>
            <a:ext cx="7500938" cy="11572876"/>
          </a:xfrm>
          <a:prstGeom prst="rect">
            <a:avLst/>
          </a:prstGeom>
        </p:spPr>
        <p:txBody>
          <a:bodyPr lIns="91439" tIns="45719" rIns="91439" bIns="45719" anchor="t">
            <a:noAutofit/>
          </a:bodyPr>
          <a:lstStyle/>
          <a:p>
            <a:endParaRPr/>
          </a:p>
        </p:txBody>
      </p:sp>
      <p:sp>
        <p:nvSpPr>
          <p:cNvPr id="17" name="Текст заголовка"/>
          <p:cNvSpPr txBox="1">
            <a:spLocks noGrp="1"/>
          </p:cNvSpPr>
          <p:nvPr>
            <p:ph type="title"/>
          </p:nvPr>
        </p:nvSpPr>
        <p:spPr>
          <a:xfrm>
            <a:off x="4387453" y="892968"/>
            <a:ext cx="7500938" cy="5607845"/>
          </a:xfrm>
          <a:prstGeom prst="rect">
            <a:avLst/>
          </a:prstGeom>
        </p:spPr>
        <p:txBody>
          <a:bodyPr anchor="b"/>
          <a:lstStyle>
            <a:lvl1pPr>
              <a:defRPr sz="8400"/>
            </a:lvl1pPr>
          </a:lstStyle>
          <a:p>
            <a:r>
              <a:t>Текст заголовка</a:t>
            </a:r>
          </a:p>
        </p:txBody>
      </p:sp>
      <p:sp>
        <p:nvSpPr>
          <p:cNvPr id="18" name="Уровень текста 1…"/>
          <p:cNvSpPr txBox="1">
            <a:spLocks noGrp="1"/>
          </p:cNvSpPr>
          <p:nvPr>
            <p:ph type="body" sz="quarter" idx="1"/>
          </p:nvPr>
        </p:nvSpPr>
        <p:spPr>
          <a:xfrm>
            <a:off x="4387453" y="6697265"/>
            <a:ext cx="7500938" cy="5768579"/>
          </a:xfrm>
          <a:prstGeom prst="rect">
            <a:avLst/>
          </a:prstGeom>
        </p:spPr>
        <p:txBody>
          <a:bodyPr anchor="t"/>
          <a:lstStyle>
            <a:lvl1pPr marL="0" indent="0" algn="ctr">
              <a:spcBef>
                <a:spcPts val="0"/>
              </a:spcBef>
              <a:buSzTx/>
              <a:buNone/>
              <a:defRPr sz="4400"/>
            </a:lvl1pPr>
            <a:lvl2pPr marL="0" indent="228600" algn="ctr">
              <a:spcBef>
                <a:spcPts val="0"/>
              </a:spcBef>
              <a:buSzTx/>
              <a:buNone/>
              <a:defRPr sz="4400"/>
            </a:lvl2pPr>
            <a:lvl3pPr marL="0" indent="457200" algn="ctr">
              <a:spcBef>
                <a:spcPts val="0"/>
              </a:spcBef>
              <a:buSzTx/>
              <a:buNone/>
              <a:defRPr sz="4400"/>
            </a:lvl3pPr>
            <a:lvl4pPr marL="0" indent="685800" algn="ctr">
              <a:spcBef>
                <a:spcPts val="0"/>
              </a:spcBef>
              <a:buSzTx/>
              <a:buNone/>
              <a:defRPr sz="4400"/>
            </a:lvl4pPr>
            <a:lvl5pPr marL="0" indent="914400" algn="ctr">
              <a:spcBef>
                <a:spcPts val="0"/>
              </a:spcBef>
              <a:buSzTx/>
              <a:buNone/>
              <a:defRPr sz="4400"/>
            </a:lvl5pPr>
          </a:lstStyle>
          <a:p>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19"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Заголовок — вверху">
    <p:spTree>
      <p:nvGrpSpPr>
        <p:cNvPr id="1" name=""/>
        <p:cNvGrpSpPr/>
        <p:nvPr/>
      </p:nvGrpSpPr>
      <p:grpSpPr>
        <a:xfrm>
          <a:off x="0" y="0"/>
          <a:ext cx="0" cy="0"/>
          <a:chOff x="0" y="0"/>
          <a:chExt cx="0" cy="0"/>
        </a:xfrm>
      </p:grpSpPr>
      <p:sp>
        <p:nvSpPr>
          <p:cNvPr id="21"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Заголовок и пункты">
    <p:bg>
      <p:bgPr>
        <a:solidFill>
          <a:srgbClr val="FFFFFF"/>
        </a:solidFill>
        <a:effectLst/>
      </p:bgPr>
    </p:bg>
    <p:spTree>
      <p:nvGrpSpPr>
        <p:cNvPr id="1" name=""/>
        <p:cNvGrpSpPr/>
        <p:nvPr/>
      </p:nvGrpSpPr>
      <p:grpSpPr>
        <a:xfrm>
          <a:off x="0" y="0"/>
          <a:ext cx="0" cy="0"/>
          <a:chOff x="0" y="0"/>
          <a:chExt cx="0" cy="0"/>
        </a:xfrm>
      </p:grpSpPr>
      <p:sp>
        <p:nvSpPr>
          <p:cNvPr id="23" name="Текст заголовка"/>
          <p:cNvSpPr txBox="1">
            <a:spLocks noGrp="1"/>
          </p:cNvSpPr>
          <p:nvPr>
            <p:ph type="title"/>
          </p:nvPr>
        </p:nvSpPr>
        <p:spPr>
          <a:prstGeom prst="rect">
            <a:avLst/>
          </a:prstGeom>
        </p:spPr>
        <p:txBody>
          <a:bodyPr/>
          <a:lstStyle/>
          <a:p>
            <a:r>
              <a:t>Текст заголовка</a:t>
            </a:r>
          </a:p>
        </p:txBody>
      </p:sp>
      <p:sp>
        <p:nvSpPr>
          <p:cNvPr id="24" name="Уровень текста 1…"/>
          <p:cNvSpPr txBox="1">
            <a:spLocks noGrp="1"/>
          </p:cNvSpPr>
          <p:nvPr>
            <p:ph type="body" idx="1"/>
          </p:nvPr>
        </p:nvSpPr>
        <p:spPr>
          <a:prstGeom prst="rect">
            <a:avLst/>
          </a:prstGeom>
        </p:spPr>
        <p:txBody>
          <a:bodyPr/>
          <a:lstStyle/>
          <a:p>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25"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Заголовок, пункты и фото">
    <p:bg>
      <p:bgPr>
        <a:solidFill>
          <a:srgbClr val="FFFFFF"/>
        </a:solidFill>
        <a:effectLst/>
      </p:bgPr>
    </p:bg>
    <p:spTree>
      <p:nvGrpSpPr>
        <p:cNvPr id="1" name=""/>
        <p:cNvGrpSpPr/>
        <p:nvPr/>
      </p:nvGrpSpPr>
      <p:grpSpPr>
        <a:xfrm>
          <a:off x="0" y="0"/>
          <a:ext cx="0" cy="0"/>
          <a:chOff x="0" y="0"/>
          <a:chExt cx="0" cy="0"/>
        </a:xfrm>
      </p:grpSpPr>
      <p:sp>
        <p:nvSpPr>
          <p:cNvPr id="27" name="Изображение"/>
          <p:cNvSpPr>
            <a:spLocks noGrp="1"/>
          </p:cNvSpPr>
          <p:nvPr>
            <p:ph type="pic" sz="quarter" idx="13"/>
          </p:nvPr>
        </p:nvSpPr>
        <p:spPr>
          <a:xfrm>
            <a:off x="12495609" y="3661171"/>
            <a:ext cx="7500938" cy="8840392"/>
          </a:xfrm>
          <a:prstGeom prst="rect">
            <a:avLst/>
          </a:prstGeom>
        </p:spPr>
        <p:txBody>
          <a:bodyPr lIns="91439" tIns="45719" rIns="91439" bIns="45719" anchor="t">
            <a:noAutofit/>
          </a:bodyPr>
          <a:lstStyle/>
          <a:p>
            <a:endParaRPr/>
          </a:p>
        </p:txBody>
      </p:sp>
      <p:sp>
        <p:nvSpPr>
          <p:cNvPr id="28" name="Текст заголовка"/>
          <p:cNvSpPr txBox="1">
            <a:spLocks noGrp="1"/>
          </p:cNvSpPr>
          <p:nvPr>
            <p:ph type="title"/>
          </p:nvPr>
        </p:nvSpPr>
        <p:spPr>
          <a:prstGeom prst="rect">
            <a:avLst/>
          </a:prstGeom>
        </p:spPr>
        <p:txBody>
          <a:bodyPr/>
          <a:lstStyle/>
          <a:p>
            <a:r>
              <a:t>Текст заголовка</a:t>
            </a:r>
          </a:p>
        </p:txBody>
      </p:sp>
      <p:sp>
        <p:nvSpPr>
          <p:cNvPr id="29" name="Уровень текста 1…"/>
          <p:cNvSpPr txBox="1">
            <a:spLocks noGrp="1"/>
          </p:cNvSpPr>
          <p:nvPr>
            <p:ph type="body" sz="quarter" idx="1"/>
          </p:nvPr>
        </p:nvSpPr>
        <p:spPr>
          <a:xfrm>
            <a:off x="4387453" y="3661171"/>
            <a:ext cx="7500938" cy="8840392"/>
          </a:xfrm>
          <a:prstGeom prst="rect">
            <a:avLst/>
          </a:prstGeom>
        </p:spPr>
        <p:txBody>
          <a:bodyPr/>
          <a:lstStyle>
            <a:lvl1pPr marL="465364" indent="-465364">
              <a:spcBef>
                <a:spcPts val="4500"/>
              </a:spcBef>
              <a:defRPr sz="3800"/>
            </a:lvl1pPr>
            <a:lvl2pPr marL="808264" indent="-465364">
              <a:spcBef>
                <a:spcPts val="4500"/>
              </a:spcBef>
              <a:defRPr sz="3800"/>
            </a:lvl2pPr>
            <a:lvl3pPr marL="1151164" indent="-465364">
              <a:spcBef>
                <a:spcPts val="4500"/>
              </a:spcBef>
              <a:defRPr sz="3800"/>
            </a:lvl3pPr>
            <a:lvl4pPr marL="1494064" indent="-465364">
              <a:spcBef>
                <a:spcPts val="4500"/>
              </a:spcBef>
              <a:defRPr sz="3800"/>
            </a:lvl4pPr>
            <a:lvl5pPr marL="1836964" indent="-465364">
              <a:spcBef>
                <a:spcPts val="4500"/>
              </a:spcBef>
              <a:defRPr sz="3800"/>
            </a:lvl5pPr>
          </a:lstStyle>
          <a:p>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30"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Пункты">
    <p:bg>
      <p:bgPr>
        <a:solidFill>
          <a:srgbClr val="FFFFFF"/>
        </a:solidFill>
        <a:effectLst/>
      </p:bgPr>
    </p:bg>
    <p:spTree>
      <p:nvGrpSpPr>
        <p:cNvPr id="1" name=""/>
        <p:cNvGrpSpPr/>
        <p:nvPr/>
      </p:nvGrpSpPr>
      <p:grpSpPr>
        <a:xfrm>
          <a:off x="0" y="0"/>
          <a:ext cx="0" cy="0"/>
          <a:chOff x="0" y="0"/>
          <a:chExt cx="0" cy="0"/>
        </a:xfrm>
      </p:grpSpPr>
      <p:sp>
        <p:nvSpPr>
          <p:cNvPr id="32" name="Уровень текста 1…"/>
          <p:cNvSpPr txBox="1">
            <a:spLocks noGrp="1"/>
          </p:cNvSpPr>
          <p:nvPr>
            <p:ph type="body" idx="1"/>
          </p:nvPr>
        </p:nvSpPr>
        <p:spPr>
          <a:xfrm>
            <a:off x="4387453" y="1785937"/>
            <a:ext cx="15609094" cy="10144126"/>
          </a:xfrm>
          <a:prstGeom prst="rect">
            <a:avLst/>
          </a:prstGeom>
        </p:spPr>
        <p:txBody>
          <a:bodyPr/>
          <a:lstStyle/>
          <a:p>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33"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Фото — 3 шт.">
    <p:bg>
      <p:bgPr>
        <a:solidFill>
          <a:srgbClr val="FFFFFF"/>
        </a:solidFill>
        <a:effectLst/>
      </p:bgPr>
    </p:bg>
    <p:spTree>
      <p:nvGrpSpPr>
        <p:cNvPr id="1" name=""/>
        <p:cNvGrpSpPr/>
        <p:nvPr/>
      </p:nvGrpSpPr>
      <p:grpSpPr>
        <a:xfrm>
          <a:off x="0" y="0"/>
          <a:ext cx="0" cy="0"/>
          <a:chOff x="0" y="0"/>
          <a:chExt cx="0" cy="0"/>
        </a:xfrm>
      </p:grpSpPr>
      <p:sp>
        <p:nvSpPr>
          <p:cNvPr id="35" name="Изображение"/>
          <p:cNvSpPr>
            <a:spLocks noGrp="1"/>
          </p:cNvSpPr>
          <p:nvPr>
            <p:ph type="pic" sz="quarter" idx="13"/>
          </p:nvPr>
        </p:nvSpPr>
        <p:spPr>
          <a:xfrm>
            <a:off x="12495609" y="7161609"/>
            <a:ext cx="7500938" cy="5304235"/>
          </a:xfrm>
          <a:prstGeom prst="rect">
            <a:avLst/>
          </a:prstGeom>
        </p:spPr>
        <p:txBody>
          <a:bodyPr lIns="91439" tIns="45719" rIns="91439" bIns="45719" anchor="t">
            <a:noAutofit/>
          </a:bodyPr>
          <a:lstStyle/>
          <a:p>
            <a:endParaRPr/>
          </a:p>
        </p:txBody>
      </p:sp>
      <p:sp>
        <p:nvSpPr>
          <p:cNvPr id="36" name="Изображение"/>
          <p:cNvSpPr>
            <a:spLocks noGrp="1"/>
          </p:cNvSpPr>
          <p:nvPr>
            <p:ph type="pic" sz="quarter" idx="14"/>
          </p:nvPr>
        </p:nvSpPr>
        <p:spPr>
          <a:xfrm>
            <a:off x="12504353" y="1250156"/>
            <a:ext cx="7500939" cy="5304235"/>
          </a:xfrm>
          <a:prstGeom prst="rect">
            <a:avLst/>
          </a:prstGeom>
        </p:spPr>
        <p:txBody>
          <a:bodyPr lIns="91439" tIns="45719" rIns="91439" bIns="45719" anchor="t">
            <a:noAutofit/>
          </a:bodyPr>
          <a:lstStyle/>
          <a:p>
            <a:endParaRPr/>
          </a:p>
        </p:txBody>
      </p:sp>
      <p:sp>
        <p:nvSpPr>
          <p:cNvPr id="37" name="Изображение"/>
          <p:cNvSpPr>
            <a:spLocks noGrp="1"/>
          </p:cNvSpPr>
          <p:nvPr>
            <p:ph type="pic" sz="half" idx="15"/>
          </p:nvPr>
        </p:nvSpPr>
        <p:spPr>
          <a:xfrm>
            <a:off x="4387453" y="1250156"/>
            <a:ext cx="7500938" cy="11215688"/>
          </a:xfrm>
          <a:prstGeom prst="rect">
            <a:avLst/>
          </a:prstGeom>
        </p:spPr>
        <p:txBody>
          <a:bodyPr lIns="91439" tIns="45719" rIns="91439" bIns="45719" anchor="t">
            <a:noAutofit/>
          </a:bodyPr>
          <a:lstStyle/>
          <a:p>
            <a:endParaRPr/>
          </a:p>
        </p:txBody>
      </p:sp>
      <p:sp>
        <p:nvSpPr>
          <p:cNvPr id="38"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253957"/>
        </a:solidFill>
        <a:effectLst/>
      </p:bgPr>
    </p:bg>
    <p:spTree>
      <p:nvGrpSpPr>
        <p:cNvPr id="1" name=""/>
        <p:cNvGrpSpPr/>
        <p:nvPr/>
      </p:nvGrpSpPr>
      <p:grpSpPr>
        <a:xfrm>
          <a:off x="0" y="0"/>
          <a:ext cx="0" cy="0"/>
          <a:chOff x="0" y="0"/>
          <a:chExt cx="0" cy="0"/>
        </a:xfrm>
      </p:grpSpPr>
      <p:sp>
        <p:nvSpPr>
          <p:cNvPr id="2" name="Текст заголовка"/>
          <p:cNvSpPr txBox="1">
            <a:spLocks noGrp="1"/>
          </p:cNvSpPr>
          <p:nvPr>
            <p:ph type="title"/>
          </p:nvPr>
        </p:nvSpPr>
        <p:spPr>
          <a:xfrm>
            <a:off x="4387453" y="625078"/>
            <a:ext cx="15609094" cy="303609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normAutofit/>
          </a:bodyPr>
          <a:lstStyle/>
          <a:p>
            <a:r>
              <a:t>Текст заголовка</a:t>
            </a:r>
          </a:p>
        </p:txBody>
      </p:sp>
      <p:sp>
        <p:nvSpPr>
          <p:cNvPr id="3" name="Уровень текста 1…"/>
          <p:cNvSpPr txBox="1">
            <a:spLocks noGrp="1"/>
          </p:cNvSpPr>
          <p:nvPr>
            <p:ph type="body" idx="1"/>
          </p:nvPr>
        </p:nvSpPr>
        <p:spPr>
          <a:xfrm>
            <a:off x="4387453" y="3661171"/>
            <a:ext cx="15609094" cy="884039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normAutofit/>
          </a:bodyPr>
          <a:lstStyle/>
          <a:p>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4" name="Номер слайда"/>
          <p:cNvSpPr txBox="1">
            <a:spLocks noGrp="1"/>
          </p:cNvSpPr>
          <p:nvPr>
            <p:ph type="sldNum" sz="quarter" idx="2"/>
          </p:nvPr>
        </p:nvSpPr>
        <p:spPr>
          <a:xfrm>
            <a:off x="11935814" y="13010554"/>
            <a:ext cx="494513" cy="511176"/>
          </a:xfrm>
          <a:prstGeom prst="rect">
            <a:avLst/>
          </a:prstGeom>
          <a:ln w="12700">
            <a:miter lim="400000"/>
          </a:ln>
        </p:spPr>
        <p:txBody>
          <a:bodyPr wrap="none" lIns="71437" tIns="71437" rIns="71437" bIns="71437">
            <a:spAutoFit/>
          </a:bodyPr>
          <a:lstStyle>
            <a:lvl1pPr>
              <a:defRPr sz="2400"/>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spd="med"/>
  <p:txStyles>
    <p:titleStyle>
      <a:lvl1pPr marL="0" marR="0" indent="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j-lt"/>
          <a:ea typeface="+mj-ea"/>
          <a:cs typeface="+mj-cs"/>
          <a:sym typeface="Helvetica Light"/>
        </a:defRPr>
      </a:lvl1pPr>
      <a:lvl2pPr marL="0" marR="0" indent="2286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j-lt"/>
          <a:ea typeface="+mj-ea"/>
          <a:cs typeface="+mj-cs"/>
          <a:sym typeface="Helvetica Light"/>
        </a:defRPr>
      </a:lvl2pPr>
      <a:lvl3pPr marL="0" marR="0" indent="4572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j-lt"/>
          <a:ea typeface="+mj-ea"/>
          <a:cs typeface="+mj-cs"/>
          <a:sym typeface="Helvetica Light"/>
        </a:defRPr>
      </a:lvl3pPr>
      <a:lvl4pPr marL="0" marR="0" indent="6858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j-lt"/>
          <a:ea typeface="+mj-ea"/>
          <a:cs typeface="+mj-cs"/>
          <a:sym typeface="Helvetica Light"/>
        </a:defRPr>
      </a:lvl4pPr>
      <a:lvl5pPr marL="0" marR="0" indent="9144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j-lt"/>
          <a:ea typeface="+mj-ea"/>
          <a:cs typeface="+mj-cs"/>
          <a:sym typeface="Helvetica Light"/>
        </a:defRPr>
      </a:lvl5pPr>
      <a:lvl6pPr marL="0" marR="0" indent="11430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j-lt"/>
          <a:ea typeface="+mj-ea"/>
          <a:cs typeface="+mj-cs"/>
          <a:sym typeface="Helvetica Light"/>
        </a:defRPr>
      </a:lvl6pPr>
      <a:lvl7pPr marL="0" marR="0" indent="13716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j-lt"/>
          <a:ea typeface="+mj-ea"/>
          <a:cs typeface="+mj-cs"/>
          <a:sym typeface="Helvetica Light"/>
        </a:defRPr>
      </a:lvl7pPr>
      <a:lvl8pPr marL="0" marR="0" indent="16002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j-lt"/>
          <a:ea typeface="+mj-ea"/>
          <a:cs typeface="+mj-cs"/>
          <a:sym typeface="Helvetica Light"/>
        </a:defRPr>
      </a:lvl8pPr>
      <a:lvl9pPr marL="0" marR="0" indent="18288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j-lt"/>
          <a:ea typeface="+mj-ea"/>
          <a:cs typeface="+mj-cs"/>
          <a:sym typeface="Helvetica Light"/>
        </a:defRPr>
      </a:lvl9pPr>
    </p:titleStyle>
    <p:bodyStyle>
      <a:lvl1pPr marL="6173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j-lt"/>
          <a:ea typeface="+mj-ea"/>
          <a:cs typeface="+mj-cs"/>
          <a:sym typeface="Helvetica Light"/>
        </a:defRPr>
      </a:lvl1pPr>
      <a:lvl2pPr marL="10618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j-lt"/>
          <a:ea typeface="+mj-ea"/>
          <a:cs typeface="+mj-cs"/>
          <a:sym typeface="Helvetica Light"/>
        </a:defRPr>
      </a:lvl2pPr>
      <a:lvl3pPr marL="15063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j-lt"/>
          <a:ea typeface="+mj-ea"/>
          <a:cs typeface="+mj-cs"/>
          <a:sym typeface="Helvetica Light"/>
        </a:defRPr>
      </a:lvl3pPr>
      <a:lvl4pPr marL="19508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j-lt"/>
          <a:ea typeface="+mj-ea"/>
          <a:cs typeface="+mj-cs"/>
          <a:sym typeface="Helvetica Light"/>
        </a:defRPr>
      </a:lvl4pPr>
      <a:lvl5pPr marL="23953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j-lt"/>
          <a:ea typeface="+mj-ea"/>
          <a:cs typeface="+mj-cs"/>
          <a:sym typeface="Helvetica Light"/>
        </a:defRPr>
      </a:lvl5pPr>
      <a:lvl6pPr marL="28398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j-lt"/>
          <a:ea typeface="+mj-ea"/>
          <a:cs typeface="+mj-cs"/>
          <a:sym typeface="Helvetica Light"/>
        </a:defRPr>
      </a:lvl6pPr>
      <a:lvl7pPr marL="32843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j-lt"/>
          <a:ea typeface="+mj-ea"/>
          <a:cs typeface="+mj-cs"/>
          <a:sym typeface="Helvetica Light"/>
        </a:defRPr>
      </a:lvl7pPr>
      <a:lvl8pPr marL="37288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j-lt"/>
          <a:ea typeface="+mj-ea"/>
          <a:cs typeface="+mj-cs"/>
          <a:sym typeface="Helvetica Light"/>
        </a:defRPr>
      </a:lvl8pPr>
      <a:lvl9pPr marL="41733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j-lt"/>
          <a:ea typeface="+mj-ea"/>
          <a:cs typeface="+mj-cs"/>
          <a:sym typeface="Helvetica Light"/>
        </a:defRPr>
      </a:lvl9pPr>
    </p:bodyStyle>
    <p:otherStyle>
      <a:lvl1pPr marL="0" marR="0" indent="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1pPr>
      <a:lvl2pPr marL="0" marR="0" indent="2286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2pPr>
      <a:lvl3pPr marL="0" marR="0" indent="4572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3pPr>
      <a:lvl4pPr marL="0" marR="0" indent="6858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4pPr>
      <a:lvl5pPr marL="0" marR="0" indent="9144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5pPr>
      <a:lvl6pPr marL="0" marR="0" indent="11430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6pPr>
      <a:lvl7pPr marL="0" marR="0" indent="13716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7pPr>
      <a:lvl8pPr marL="0" marR="0" indent="16002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8pPr>
      <a:lvl9pPr marL="0" marR="0" indent="18288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3.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hyperlink" Target="http://www.sciencedirect.com/science/article/pii/S187775031100007X" TargetMode="External"/><Relationship Id="rId2" Type="http://schemas.openxmlformats.org/officeDocument/2006/relationships/image" Target="../media/image3.png"/><Relationship Id="rId1" Type="http://schemas.openxmlformats.org/officeDocument/2006/relationships/slideLayout" Target="../slideLayouts/slideLayout3.xml"/><Relationship Id="rId5" Type="http://schemas.openxmlformats.org/officeDocument/2006/relationships/image" Target="../media/image17.emf"/><Relationship Id="rId4" Type="http://schemas.openxmlformats.org/officeDocument/2006/relationships/image" Target="../media/image16.tif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8" Type="http://schemas.openxmlformats.org/officeDocument/2006/relationships/hyperlink" Target="https://paperswithcode.com/task/clickbait-detection" TargetMode="External"/><Relationship Id="rId3" Type="http://schemas.openxmlformats.org/officeDocument/2006/relationships/hyperlink" Target="http://www.fakenewschallenge.org/" TargetMode="External"/><Relationship Id="rId7" Type="http://schemas.openxmlformats.org/officeDocument/2006/relationships/hyperlink" Target="https://paperswithcode.com/task/fake-news-detection" TargetMode="External"/><Relationship Id="rId2" Type="http://schemas.openxmlformats.org/officeDocument/2006/relationships/image" Target="../media/image3.png"/><Relationship Id="rId1" Type="http://schemas.openxmlformats.org/officeDocument/2006/relationships/slideLayout" Target="../slideLayouts/slideLayout3.xml"/><Relationship Id="rId6" Type="http://schemas.openxmlformats.org/officeDocument/2006/relationships/hyperlink" Target="https://github.com/rowanz/grover" TargetMode="External"/><Relationship Id="rId5" Type="http://schemas.openxmlformats.org/officeDocument/2006/relationships/hyperlink" Target="https://github.com/kimaril/clickbait-classifier" TargetMode="External"/><Relationship Id="rId4" Type="http://schemas.openxmlformats.org/officeDocument/2006/relationships/hyperlink" Target="https://arxiv.org/pdf/1904.11679.pdf" TargetMode="External"/></Relationships>
</file>

<file path=ppt/slides/_rels/slide26.xml.rels><?xml version="1.0" encoding="UTF-8" standalone="yes"?>
<Relationships xmlns="http://schemas.openxmlformats.org/package/2006/relationships"><Relationship Id="rId2" Type="http://schemas.openxmlformats.org/officeDocument/2006/relationships/image" Target="../media/image22.tiff"/><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mailto:sergeisl95@yandex.ru" TargetMode="Externa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3.xml"/><Relationship Id="rId6" Type="http://schemas.openxmlformats.org/officeDocument/2006/relationships/image" Target="../media/image24.png"/><Relationship Id="rId5" Type="http://schemas.openxmlformats.org/officeDocument/2006/relationships/image" Target="../media/image230.png"/><Relationship Id="rId4" Type="http://schemas.openxmlformats.org/officeDocument/2006/relationships/image" Target="../media/image1.png"/></Relationships>
</file>

<file path=ppt/slides/_rels/slide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hyperlink" Target="http://spamassassin.apache.org/tests_3_3_x.html" TargetMode="External"/><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emf"/><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xml"/><Relationship Id="rId1" Type="http://schemas.openxmlformats.org/officeDocument/2006/relationships/slideLayout" Target="../slideLayouts/slideLayout3.xml"/><Relationship Id="rId5" Type="http://schemas.openxmlformats.org/officeDocument/2006/relationships/image" Target="../media/image28.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29.png"/></Relationships>
</file>

<file path=ppt/slides/_rels/slide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4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31.png"/></Relationships>
</file>

<file path=ppt/slides/_rels/slide4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33.png"/><Relationship Id="rId4" Type="http://schemas.openxmlformats.org/officeDocument/2006/relationships/image" Target="../media/image32.png"/></Relationships>
</file>

<file path=ppt/slides/_rels/slide5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34.png"/></Relationships>
</file>

<file path=ppt/slides/_rels/slide5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3.xml"/><Relationship Id="rId4" Type="http://schemas.openxmlformats.org/officeDocument/2006/relationships/image" Target="../media/image280.png"/></Relationships>
</file>

<file path=ppt/slides/_rels/slide5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3.xml"/><Relationship Id="rId5" Type="http://schemas.openxmlformats.org/officeDocument/2006/relationships/image" Target="../media/image36.png"/><Relationship Id="rId4" Type="http://schemas.openxmlformats.org/officeDocument/2006/relationships/image" Target="../media/image280.png"/></Relationships>
</file>

<file path=ppt/slides/_rels/slide5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37.png"/></Relationships>
</file>

<file path=ppt/slides/_rels/slide5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3.xml"/><Relationship Id="rId5" Type="http://schemas.openxmlformats.org/officeDocument/2006/relationships/image" Target="../media/image39.png"/><Relationship Id="rId4" Type="http://schemas.openxmlformats.org/officeDocument/2006/relationships/image" Target="../media/image38.png"/></Relationships>
</file>

<file path=ppt/slides/_rels/slide5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3.xml"/><Relationship Id="rId5" Type="http://schemas.openxmlformats.org/officeDocument/2006/relationships/image" Target="../media/image36.png"/><Relationship Id="rId4" Type="http://schemas.openxmlformats.org/officeDocument/2006/relationships/image" Target="../media/image280.png"/></Relationships>
</file>

<file path=ppt/slides/_rels/slide5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3.xml"/><Relationship Id="rId1" Type="http://schemas.openxmlformats.org/officeDocument/2006/relationships/vmlDrawing" Target="../drawings/vmlDrawing1.vml"/><Relationship Id="rId6" Type="http://schemas.openxmlformats.org/officeDocument/2006/relationships/image" Target="../media/image40.wmf"/><Relationship Id="rId5" Type="http://schemas.openxmlformats.org/officeDocument/2006/relationships/oleObject" Target="../embeddings/oleObject1.bin"/><Relationship Id="rId4" Type="http://schemas.openxmlformats.org/officeDocument/2006/relationships/image" Target="../media/image310.png"/></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8" Type="http://schemas.openxmlformats.org/officeDocument/2006/relationships/oleObject" Target="../embeddings/oleObject4.bin"/><Relationship Id="rId3" Type="http://schemas.openxmlformats.org/officeDocument/2006/relationships/image" Target="../media/image3.png"/><Relationship Id="rId7" Type="http://schemas.openxmlformats.org/officeDocument/2006/relationships/image" Target="../media/image42.wmf"/><Relationship Id="rId2" Type="http://schemas.openxmlformats.org/officeDocument/2006/relationships/slideLayout" Target="../slideLayouts/slideLayout3.xml"/><Relationship Id="rId1" Type="http://schemas.openxmlformats.org/officeDocument/2006/relationships/vmlDrawing" Target="../drawings/vmlDrawing2.vml"/><Relationship Id="rId6" Type="http://schemas.openxmlformats.org/officeDocument/2006/relationships/oleObject" Target="../embeddings/oleObject3.bin"/><Relationship Id="rId5" Type="http://schemas.openxmlformats.org/officeDocument/2006/relationships/image" Target="../media/image41.wmf"/><Relationship Id="rId4" Type="http://schemas.openxmlformats.org/officeDocument/2006/relationships/oleObject" Target="../embeddings/oleObject2.bin"/><Relationship Id="rId9" Type="http://schemas.openxmlformats.org/officeDocument/2006/relationships/image" Target="../media/image43.wmf"/></Relationships>
</file>

<file path=ppt/slides/_rels/slide61.xml.rels><?xml version="1.0" encoding="UTF-8" standalone="yes"?>
<Relationships xmlns="http://schemas.openxmlformats.org/package/2006/relationships"><Relationship Id="rId8" Type="http://schemas.openxmlformats.org/officeDocument/2006/relationships/image" Target="../media/image45.wmf"/><Relationship Id="rId3" Type="http://schemas.openxmlformats.org/officeDocument/2006/relationships/image" Target="../media/image3.png"/><Relationship Id="rId7" Type="http://schemas.openxmlformats.org/officeDocument/2006/relationships/oleObject" Target="../embeddings/oleObject6.bin"/><Relationship Id="rId2" Type="http://schemas.openxmlformats.org/officeDocument/2006/relationships/slideLayout" Target="../slideLayouts/slideLayout3.xml"/><Relationship Id="rId1" Type="http://schemas.openxmlformats.org/officeDocument/2006/relationships/vmlDrawing" Target="../drawings/vmlDrawing3.vml"/><Relationship Id="rId6" Type="http://schemas.openxmlformats.org/officeDocument/2006/relationships/image" Target="../media/image44.wmf"/><Relationship Id="rId5" Type="http://schemas.openxmlformats.org/officeDocument/2006/relationships/oleObject" Target="../embeddings/oleObject5.bin"/><Relationship Id="rId4" Type="http://schemas.openxmlformats.org/officeDocument/2006/relationships/image" Target="../media/image370.png"/></Relationships>
</file>

<file path=ppt/slides/_rels/slide6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3.xml"/><Relationship Id="rId1" Type="http://schemas.openxmlformats.org/officeDocument/2006/relationships/vmlDrawing" Target="../drawings/vmlDrawing4.vml"/><Relationship Id="rId5" Type="http://schemas.openxmlformats.org/officeDocument/2006/relationships/image" Target="../media/image46.wmf"/><Relationship Id="rId4" Type="http://schemas.openxmlformats.org/officeDocument/2006/relationships/oleObject" Target="../embeddings/oleObject7.bin"/></Relationships>
</file>

<file path=ppt/slides/_rels/slide6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3.xml"/><Relationship Id="rId1" Type="http://schemas.openxmlformats.org/officeDocument/2006/relationships/vmlDrawing" Target="../drawings/vmlDrawing5.vml"/><Relationship Id="rId6" Type="http://schemas.openxmlformats.org/officeDocument/2006/relationships/image" Target="../media/image47.wmf"/><Relationship Id="rId5" Type="http://schemas.openxmlformats.org/officeDocument/2006/relationships/oleObject" Target="../embeddings/oleObject8.bin"/><Relationship Id="rId4" Type="http://schemas.openxmlformats.org/officeDocument/2006/relationships/image" Target="../media/image40.png"/></Relationships>
</file>

<file path=ppt/slides/_rels/slide6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49.wmf"/><Relationship Id="rId2" Type="http://schemas.openxmlformats.org/officeDocument/2006/relationships/slideLayout" Target="../slideLayouts/slideLayout3.xml"/><Relationship Id="rId1" Type="http://schemas.openxmlformats.org/officeDocument/2006/relationships/vmlDrawing" Target="../drawings/vmlDrawing6.vml"/><Relationship Id="rId6" Type="http://schemas.openxmlformats.org/officeDocument/2006/relationships/oleObject" Target="../embeddings/oleObject10.bin"/><Relationship Id="rId5" Type="http://schemas.openxmlformats.org/officeDocument/2006/relationships/image" Target="../media/image48.wmf"/><Relationship Id="rId4" Type="http://schemas.openxmlformats.org/officeDocument/2006/relationships/oleObject" Target="../embeddings/oleObject9.bin"/></Relationships>
</file>

<file path=ppt/slides/_rels/slide65.xml.rels><?xml version="1.0" encoding="UTF-8" standalone="yes"?>
<Relationships xmlns="http://schemas.openxmlformats.org/package/2006/relationships"><Relationship Id="rId8" Type="http://schemas.openxmlformats.org/officeDocument/2006/relationships/oleObject" Target="../embeddings/oleObject13.bin"/><Relationship Id="rId3" Type="http://schemas.openxmlformats.org/officeDocument/2006/relationships/image" Target="../media/image3.png"/><Relationship Id="rId7" Type="http://schemas.openxmlformats.org/officeDocument/2006/relationships/image" Target="../media/image51.wmf"/><Relationship Id="rId2" Type="http://schemas.openxmlformats.org/officeDocument/2006/relationships/slideLayout" Target="../slideLayouts/slideLayout3.xml"/><Relationship Id="rId1" Type="http://schemas.openxmlformats.org/officeDocument/2006/relationships/vmlDrawing" Target="../drawings/vmlDrawing7.vml"/><Relationship Id="rId6" Type="http://schemas.openxmlformats.org/officeDocument/2006/relationships/oleObject" Target="../embeddings/oleObject12.bin"/><Relationship Id="rId5" Type="http://schemas.openxmlformats.org/officeDocument/2006/relationships/image" Target="../media/image50.wmf"/><Relationship Id="rId4" Type="http://schemas.openxmlformats.org/officeDocument/2006/relationships/oleObject" Target="../embeddings/oleObject11.bin"/><Relationship Id="rId9" Type="http://schemas.openxmlformats.org/officeDocument/2006/relationships/image" Target="../media/image52.wmf"/></Relationships>
</file>

<file path=ppt/slides/_rels/slide66.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54.wmf"/><Relationship Id="rId2" Type="http://schemas.openxmlformats.org/officeDocument/2006/relationships/slideLayout" Target="../slideLayouts/slideLayout3.xml"/><Relationship Id="rId1" Type="http://schemas.openxmlformats.org/officeDocument/2006/relationships/vmlDrawing" Target="../drawings/vmlDrawing8.vml"/><Relationship Id="rId6" Type="http://schemas.openxmlformats.org/officeDocument/2006/relationships/oleObject" Target="../embeddings/oleObject15.bin"/><Relationship Id="rId5" Type="http://schemas.openxmlformats.org/officeDocument/2006/relationships/image" Target="../media/image53.wmf"/><Relationship Id="rId4" Type="http://schemas.openxmlformats.org/officeDocument/2006/relationships/oleObject" Target="../embeddings/oleObject14.bin"/></Relationships>
</file>

<file path=ppt/slides/_rels/slide6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3.xml"/><Relationship Id="rId1" Type="http://schemas.openxmlformats.org/officeDocument/2006/relationships/vmlDrawing" Target="../drawings/vmlDrawing9.vml"/><Relationship Id="rId5" Type="http://schemas.openxmlformats.org/officeDocument/2006/relationships/image" Target="../media/image55.wmf"/><Relationship Id="rId4" Type="http://schemas.openxmlformats.org/officeDocument/2006/relationships/oleObject" Target="../embeddings/oleObject16.bin"/></Relationships>
</file>

<file path=ppt/slides/_rels/slide6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3.xml"/><Relationship Id="rId1" Type="http://schemas.openxmlformats.org/officeDocument/2006/relationships/vmlDrawing" Target="../drawings/vmlDrawing10.vml"/><Relationship Id="rId5" Type="http://schemas.openxmlformats.org/officeDocument/2006/relationships/image" Target="../media/image55.wmf"/><Relationship Id="rId4" Type="http://schemas.openxmlformats.org/officeDocument/2006/relationships/oleObject" Target="../embeddings/oleObject17.bin"/></Relationships>
</file>

<file path=ppt/slides/_rels/slide69.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3.png"/><Relationship Id="rId7" Type="http://schemas.openxmlformats.org/officeDocument/2006/relationships/image" Target="../media/image57.wmf"/><Relationship Id="rId2" Type="http://schemas.openxmlformats.org/officeDocument/2006/relationships/slideLayout" Target="../slideLayouts/slideLayout3.xml"/><Relationship Id="rId1" Type="http://schemas.openxmlformats.org/officeDocument/2006/relationships/vmlDrawing" Target="../drawings/vmlDrawing11.vml"/><Relationship Id="rId6" Type="http://schemas.openxmlformats.org/officeDocument/2006/relationships/oleObject" Target="../embeddings/oleObject19.bin"/><Relationship Id="rId5" Type="http://schemas.openxmlformats.org/officeDocument/2006/relationships/image" Target="../media/image56.wmf"/><Relationship Id="rId4" Type="http://schemas.openxmlformats.org/officeDocument/2006/relationships/oleObject" Target="../embeddings/oleObject18.bin"/></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52.png"/></Relationships>
</file>

<file path=ppt/slides/_rels/slide7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53.png"/></Relationships>
</file>

<file path=ppt/slides/_rels/slide7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54.png"/></Relationships>
</file>

<file path=ppt/slides/_rels/slide7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58.png"/></Relationships>
</file>

<file path=ppt/slides/_rels/slide7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581.png"/></Relationships>
</file>

<file path=ppt/slides/_rels/slide7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3.xml"/><Relationship Id="rId1" Type="http://schemas.openxmlformats.org/officeDocument/2006/relationships/slideLayout" Target="../slideLayouts/slideLayout3.xml"/><Relationship Id="rId5" Type="http://schemas.openxmlformats.org/officeDocument/2006/relationships/image" Target="../media/image59.png"/><Relationship Id="rId4" Type="http://schemas.openxmlformats.org/officeDocument/2006/relationships/image" Target="../media/image581.png"/></Relationships>
</file>

<file path=ppt/slides/_rels/slide7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4.xml"/><Relationship Id="rId1" Type="http://schemas.openxmlformats.org/officeDocument/2006/relationships/slideLayout" Target="../slideLayouts/slideLayout3.xml"/><Relationship Id="rId5" Type="http://schemas.openxmlformats.org/officeDocument/2006/relationships/image" Target="../media/image580.png"/><Relationship Id="rId4" Type="http://schemas.openxmlformats.org/officeDocument/2006/relationships/image" Target="../media/image57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8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8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8.xml"/><Relationship Id="rId1" Type="http://schemas.openxmlformats.org/officeDocument/2006/relationships/slideLayout" Target="../slideLayouts/slideLayout3.xml"/><Relationship Id="rId4" Type="http://schemas.openxmlformats.org/officeDocument/2006/relationships/image" Target="../media/image610.png"/></Relationships>
</file>

<file path=ppt/slides/_rels/slide8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9.xml"/><Relationship Id="rId1" Type="http://schemas.openxmlformats.org/officeDocument/2006/relationships/slideLayout" Target="../slideLayouts/slideLayout3.xml"/><Relationship Id="rId4" Type="http://schemas.openxmlformats.org/officeDocument/2006/relationships/image" Target="../media/image62.png"/></Relationships>
</file>

<file path=ppt/slides/_rels/slide8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Линия"/>
          <p:cNvSpPr/>
          <p:nvPr/>
        </p:nvSpPr>
        <p:spPr>
          <a:xfrm flipV="1">
            <a:off x="10370343" y="1604166"/>
            <a:ext cx="1" cy="2777349"/>
          </a:xfrm>
          <a:prstGeom prst="line">
            <a:avLst/>
          </a:prstGeom>
          <a:ln w="12700">
            <a:solidFill>
              <a:srgbClr val="FFFFFF"/>
            </a:solidFill>
            <a:miter lim="400000"/>
          </a:ln>
        </p:spPr>
        <p:txBody>
          <a:bodyPr lIns="71437" tIns="71437" rIns="71437" bIns="71437" anchor="ctr"/>
          <a:lstStyle/>
          <a:p>
            <a:pPr>
              <a:defRPr sz="3200"/>
            </a:pPr>
            <a:endParaRPr/>
          </a:p>
        </p:txBody>
      </p:sp>
      <p:sp>
        <p:nvSpPr>
          <p:cNvPr id="52" name="Очень крутой…"/>
          <p:cNvSpPr txBox="1"/>
          <p:nvPr/>
        </p:nvSpPr>
        <p:spPr>
          <a:xfrm>
            <a:off x="7116915" y="3475912"/>
            <a:ext cx="9443425" cy="415609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b"/>
          <a:lstStyle/>
          <a:p>
            <a:pPr algn="l">
              <a:defRPr sz="7000" b="1" cap="all">
                <a:solidFill>
                  <a:srgbClr val="253957"/>
                </a:solidFill>
                <a:latin typeface="+mn-lt"/>
                <a:ea typeface="+mn-ea"/>
                <a:cs typeface="+mn-cs"/>
                <a:sym typeface="Arial Narrow"/>
              </a:defRPr>
            </a:pPr>
            <a:r>
              <a:rPr lang="ru-RU" sz="7000" b="1" cap="all" dirty="0">
                <a:sym typeface="Arial Narrow"/>
              </a:rPr>
              <a:t>Компьютерная лингвистика</a:t>
            </a:r>
            <a:endParaRPr dirty="0"/>
          </a:p>
        </p:txBody>
      </p:sp>
      <p:sp>
        <p:nvSpPr>
          <p:cNvPr id="53" name="Очень крутой подзаголовок презентации"/>
          <p:cNvSpPr txBox="1"/>
          <p:nvPr/>
        </p:nvSpPr>
        <p:spPr>
          <a:xfrm>
            <a:off x="7116915" y="8929563"/>
            <a:ext cx="9443424" cy="117324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lvl1pPr algn="l">
              <a:defRPr sz="4200">
                <a:solidFill>
                  <a:srgbClr val="253957"/>
                </a:solidFill>
                <a:latin typeface="+mn-lt"/>
                <a:ea typeface="+mn-ea"/>
                <a:cs typeface="+mn-cs"/>
                <a:sym typeface="Arial Narrow"/>
              </a:defRPr>
            </a:lvl1pPr>
          </a:lstStyle>
          <a:p>
            <a:r>
              <a:rPr lang="ru-RU" dirty="0"/>
              <a:t>Лекция 3</a:t>
            </a:r>
            <a:endParaRPr dirty="0"/>
          </a:p>
        </p:txBody>
      </p:sp>
      <p:sp>
        <p:nvSpPr>
          <p:cNvPr id="54" name="Название подразделения,  лаборатории, факультета и т.д."/>
          <p:cNvSpPr txBox="1"/>
          <p:nvPr/>
        </p:nvSpPr>
        <p:spPr>
          <a:xfrm>
            <a:off x="7116915" y="1524282"/>
            <a:ext cx="9443423" cy="143693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spAutoFit/>
          </a:bodyPr>
          <a:lstStyle/>
          <a:p>
            <a:pPr algn="l">
              <a:defRPr sz="4200">
                <a:solidFill>
                  <a:srgbClr val="253957"/>
                </a:solidFill>
                <a:latin typeface="+mn-lt"/>
                <a:ea typeface="+mn-ea"/>
                <a:cs typeface="+mn-cs"/>
                <a:sym typeface="Arial Narrow"/>
              </a:defRPr>
            </a:pPr>
            <a:r>
              <a:rPr lang="ru-RU" sz="4200" dirty="0">
                <a:sym typeface="Arial Narrow"/>
              </a:rPr>
              <a:t>Кафедра прикладной математики и информатики</a:t>
            </a:r>
            <a:endParaRPr dirty="0"/>
          </a:p>
        </p:txBody>
      </p:sp>
      <p:sp>
        <p:nvSpPr>
          <p:cNvPr id="55" name="Москва, 2017"/>
          <p:cNvSpPr txBox="1"/>
          <p:nvPr/>
        </p:nvSpPr>
        <p:spPr>
          <a:xfrm>
            <a:off x="7116915" y="11892516"/>
            <a:ext cx="9443424" cy="5751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spAutoFit/>
          </a:bodyPr>
          <a:lstStyle>
            <a:lvl1pPr algn="l" defTabSz="642937">
              <a:defRPr sz="2800">
                <a:solidFill>
                  <a:srgbClr val="253957"/>
                </a:solidFill>
                <a:latin typeface="+mn-lt"/>
                <a:ea typeface="+mn-ea"/>
                <a:cs typeface="+mn-cs"/>
                <a:sym typeface="Arial Narrow"/>
              </a:defRPr>
            </a:lvl1pPr>
          </a:lstStyle>
          <a:p>
            <a:r>
              <a:rPr lang="ru-RU" dirty="0"/>
              <a:t>Нижний Новгород</a:t>
            </a:r>
            <a:r>
              <a:rPr dirty="0"/>
              <a:t>, 20</a:t>
            </a:r>
            <a:r>
              <a:rPr lang="en-US" dirty="0"/>
              <a:t>2</a:t>
            </a:r>
            <a:r>
              <a:rPr lang="ru-RU" dirty="0"/>
              <a:t>1</a:t>
            </a:r>
            <a:endParaRPr dirty="0"/>
          </a:p>
        </p:txBody>
      </p:sp>
      <p:pic>
        <p:nvPicPr>
          <p:cNvPr id="56" name="Изображение" descr="Изображение"/>
          <p:cNvPicPr>
            <a:picLocks noChangeAspect="1"/>
          </p:cNvPicPr>
          <p:nvPr/>
        </p:nvPicPr>
        <p:blipFill>
          <a:blip r:embed="rId2"/>
          <a:stretch>
            <a:fillRect/>
          </a:stretch>
        </p:blipFill>
        <p:spPr>
          <a:xfrm>
            <a:off x="1221970" y="1330739"/>
            <a:ext cx="2736119" cy="2645547"/>
          </a:xfrm>
          <a:prstGeom prst="rect">
            <a:avLst/>
          </a:prstGeom>
          <a:ln w="12700">
            <a:miter lim="400000"/>
          </a:ln>
        </p:spPr>
      </p:pic>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чень крутой заголовок…"/>
          <p:cNvSpPr txBox="1"/>
          <p:nvPr/>
        </p:nvSpPr>
        <p:spPr>
          <a:xfrm>
            <a:off x="4271120" y="5849888"/>
            <a:ext cx="16073440" cy="231322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defRPr sz="7000" b="1" cap="all">
                <a:solidFill>
                  <a:srgbClr val="253957"/>
                </a:solidFill>
                <a:latin typeface="+mn-lt"/>
                <a:ea typeface="+mn-ea"/>
                <a:cs typeface="+mn-cs"/>
                <a:sym typeface="Arial Narrow"/>
              </a:defRPr>
            </a:pPr>
            <a:r>
              <a:rPr lang="ru-RU" sz="7200" b="1" cap="all" dirty="0">
                <a:solidFill>
                  <a:srgbClr val="253957"/>
                </a:solidFill>
                <a:sym typeface="Arial Narrow"/>
              </a:rPr>
              <a:t>Для чего это нужно?</a:t>
            </a:r>
            <a:endParaRPr lang="en-US" sz="5400" b="1" cap="all" dirty="0">
              <a:solidFill>
                <a:srgbClr val="253957"/>
              </a:solidFill>
              <a:sym typeface="Arial Narrow"/>
            </a:endParaRPr>
          </a:p>
        </p:txBody>
      </p:sp>
    </p:spTree>
    <p:extLst>
      <p:ext uri="{BB962C8B-B14F-4D97-AF65-F5344CB8AC3E}">
        <p14:creationId xmlns:p14="http://schemas.microsoft.com/office/powerpoint/2010/main" val="1555879711"/>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Рисунок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26904" y="1709278"/>
            <a:ext cx="19658184" cy="10774988"/>
          </a:xfrm>
          <a:prstGeom prst="rect">
            <a:avLst/>
          </a:prstGeom>
        </p:spPr>
      </p:pic>
    </p:spTree>
    <p:extLst>
      <p:ext uri="{BB962C8B-B14F-4D97-AF65-F5344CB8AC3E}">
        <p14:creationId xmlns:p14="http://schemas.microsoft.com/office/powerpoint/2010/main" val="982439047"/>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Линия"/>
          <p:cNvSpPr/>
          <p:nvPr/>
        </p:nvSpPr>
        <p:spPr>
          <a:xfrm>
            <a:off x="1201065" y="2214562"/>
            <a:ext cx="21506373" cy="1"/>
          </a:xfrm>
          <a:prstGeom prst="line">
            <a:avLst/>
          </a:prstGeom>
          <a:ln w="12700">
            <a:solidFill>
              <a:srgbClr val="253957"/>
            </a:solidFill>
            <a:miter lim="400000"/>
          </a:ln>
        </p:spPr>
        <p:txBody>
          <a:bodyPr lIns="71437" tIns="71437" rIns="71437" bIns="71437" anchor="ctr"/>
          <a:lstStyle/>
          <a:p>
            <a:pPr>
              <a:defRPr sz="3200"/>
            </a:pPr>
            <a:endParaRPr/>
          </a:p>
        </p:txBody>
      </p:sp>
      <p:sp>
        <p:nvSpPr>
          <p:cNvPr id="59" name="Очень крутой заголовок…"/>
          <p:cNvSpPr txBox="1"/>
          <p:nvPr/>
        </p:nvSpPr>
        <p:spPr>
          <a:xfrm>
            <a:off x="1342810" y="2181029"/>
            <a:ext cx="16073440" cy="231322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lgn="l">
              <a:defRPr sz="7000" b="1" cap="all">
                <a:solidFill>
                  <a:srgbClr val="253957"/>
                </a:solidFill>
                <a:latin typeface="+mn-lt"/>
                <a:ea typeface="+mn-ea"/>
                <a:cs typeface="+mn-cs"/>
                <a:sym typeface="Arial Narrow"/>
              </a:defRPr>
            </a:pPr>
            <a:r>
              <a:rPr lang="en-US" sz="8000" b="1" cap="all" dirty="0">
                <a:solidFill>
                  <a:srgbClr val="253957"/>
                </a:solidFill>
                <a:sym typeface="Arial Narrow"/>
              </a:rPr>
              <a:t>Is this spam?</a:t>
            </a:r>
          </a:p>
        </p:txBody>
      </p:sp>
      <p:sp>
        <p:nvSpPr>
          <p:cNvPr id="62" name="Название подразделения, лаборатории, факультета и т.д."/>
          <p:cNvSpPr txBox="1"/>
          <p:nvPr/>
        </p:nvSpPr>
        <p:spPr>
          <a:xfrm>
            <a:off x="11338744" y="942364"/>
            <a:ext cx="11366416" cy="513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spAutoFit/>
          </a:bodyPr>
          <a:lstStyle>
            <a:lvl1pPr algn="r">
              <a:defRPr sz="2400">
                <a:solidFill>
                  <a:srgbClr val="253957"/>
                </a:solidFill>
                <a:latin typeface="+mn-lt"/>
                <a:ea typeface="+mn-ea"/>
                <a:cs typeface="+mn-cs"/>
                <a:sym typeface="Arial Narrow"/>
              </a:defRPr>
            </a:lvl1pPr>
          </a:lstStyle>
          <a:p>
            <a:r>
              <a:rPr lang="ru-RU" dirty="0"/>
              <a:t>Кафедра прикладной математики и информатики</a:t>
            </a:r>
          </a:p>
        </p:txBody>
      </p:sp>
      <p:pic>
        <p:nvPicPr>
          <p:cNvPr id="63" name="Изображение" descr="Изображение"/>
          <p:cNvPicPr>
            <a:picLocks noChangeAspect="1"/>
          </p:cNvPicPr>
          <p:nvPr/>
        </p:nvPicPr>
        <p:blipFill>
          <a:blip r:embed="rId2"/>
          <a:stretch>
            <a:fillRect/>
          </a:stretch>
        </p:blipFill>
        <p:spPr>
          <a:xfrm>
            <a:off x="1226606" y="586180"/>
            <a:ext cx="1199579" cy="1199579"/>
          </a:xfrm>
          <a:prstGeom prst="rect">
            <a:avLst/>
          </a:prstGeom>
          <a:ln w="12700">
            <a:miter lim="400000"/>
          </a:ln>
        </p:spPr>
      </p:pic>
      <p:pic>
        <p:nvPicPr>
          <p:cNvPr id="3" name="Рисунок 2"/>
          <p:cNvPicPr>
            <a:picLocks noChangeAspect="1"/>
          </p:cNvPicPr>
          <p:nvPr/>
        </p:nvPicPr>
        <p:blipFill>
          <a:blip r:embed="rId3"/>
          <a:stretch>
            <a:fillRect/>
          </a:stretch>
        </p:blipFill>
        <p:spPr>
          <a:xfrm>
            <a:off x="1201065" y="3905672"/>
            <a:ext cx="20810312" cy="8384528"/>
          </a:xfrm>
          <a:prstGeom prst="rect">
            <a:avLst/>
          </a:prstGeom>
        </p:spPr>
      </p:pic>
    </p:spTree>
    <p:extLst>
      <p:ext uri="{BB962C8B-B14F-4D97-AF65-F5344CB8AC3E}">
        <p14:creationId xmlns:p14="http://schemas.microsoft.com/office/powerpoint/2010/main" val="775198650"/>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Линия"/>
          <p:cNvSpPr/>
          <p:nvPr/>
        </p:nvSpPr>
        <p:spPr>
          <a:xfrm>
            <a:off x="1201065" y="2214562"/>
            <a:ext cx="21506373" cy="1"/>
          </a:xfrm>
          <a:prstGeom prst="line">
            <a:avLst/>
          </a:prstGeom>
          <a:ln w="12700">
            <a:solidFill>
              <a:srgbClr val="253957"/>
            </a:solidFill>
            <a:miter lim="400000"/>
          </a:ln>
        </p:spPr>
        <p:txBody>
          <a:bodyPr lIns="71437" tIns="71437" rIns="71437" bIns="71437" anchor="ctr"/>
          <a:lstStyle/>
          <a:p>
            <a:pPr>
              <a:defRPr sz="3200"/>
            </a:pPr>
            <a:endParaRPr/>
          </a:p>
        </p:txBody>
      </p:sp>
      <p:sp>
        <p:nvSpPr>
          <p:cNvPr id="59" name="Очень крутой заголовок…"/>
          <p:cNvSpPr txBox="1"/>
          <p:nvPr/>
        </p:nvSpPr>
        <p:spPr>
          <a:xfrm>
            <a:off x="1342810" y="2181029"/>
            <a:ext cx="16073440" cy="231322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lgn="l">
              <a:defRPr sz="7000" b="1" cap="all">
                <a:solidFill>
                  <a:srgbClr val="253957"/>
                </a:solidFill>
                <a:latin typeface="+mn-lt"/>
                <a:ea typeface="+mn-ea"/>
                <a:cs typeface="+mn-cs"/>
                <a:sym typeface="Arial Narrow"/>
              </a:defRPr>
            </a:pPr>
            <a:r>
              <a:rPr lang="en-US" sz="8000" b="1" cap="all" dirty="0">
                <a:solidFill>
                  <a:srgbClr val="253957"/>
                </a:solidFill>
                <a:sym typeface="Arial Narrow"/>
              </a:rPr>
              <a:t>Is this spam?</a:t>
            </a:r>
          </a:p>
        </p:txBody>
      </p:sp>
      <p:sp>
        <p:nvSpPr>
          <p:cNvPr id="62" name="Название подразделения, лаборатории, факультета и т.д."/>
          <p:cNvSpPr txBox="1"/>
          <p:nvPr/>
        </p:nvSpPr>
        <p:spPr>
          <a:xfrm>
            <a:off x="11338744" y="942364"/>
            <a:ext cx="11366416" cy="513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spAutoFit/>
          </a:bodyPr>
          <a:lstStyle>
            <a:lvl1pPr algn="r">
              <a:defRPr sz="2400">
                <a:solidFill>
                  <a:srgbClr val="253957"/>
                </a:solidFill>
                <a:latin typeface="+mn-lt"/>
                <a:ea typeface="+mn-ea"/>
                <a:cs typeface="+mn-cs"/>
                <a:sym typeface="Arial Narrow"/>
              </a:defRPr>
            </a:lvl1pPr>
          </a:lstStyle>
          <a:p>
            <a:r>
              <a:rPr lang="ru-RU" dirty="0"/>
              <a:t>Кафедра прикладной математики и информатики</a:t>
            </a:r>
          </a:p>
        </p:txBody>
      </p:sp>
      <p:pic>
        <p:nvPicPr>
          <p:cNvPr id="63" name="Изображение" descr="Изображение"/>
          <p:cNvPicPr>
            <a:picLocks noChangeAspect="1"/>
          </p:cNvPicPr>
          <p:nvPr/>
        </p:nvPicPr>
        <p:blipFill>
          <a:blip r:embed="rId2"/>
          <a:stretch>
            <a:fillRect/>
          </a:stretch>
        </p:blipFill>
        <p:spPr>
          <a:xfrm>
            <a:off x="1226606" y="586180"/>
            <a:ext cx="1199579" cy="1199579"/>
          </a:xfrm>
          <a:prstGeom prst="rect">
            <a:avLst/>
          </a:prstGeom>
          <a:ln w="12700">
            <a:miter lim="400000"/>
          </a:ln>
        </p:spPr>
      </p:pic>
      <p:pic>
        <p:nvPicPr>
          <p:cNvPr id="4" name="Рисунок 3"/>
          <p:cNvPicPr>
            <a:picLocks noChangeAspect="1"/>
          </p:cNvPicPr>
          <p:nvPr/>
        </p:nvPicPr>
        <p:blipFill>
          <a:blip r:embed="rId3"/>
          <a:stretch>
            <a:fillRect/>
          </a:stretch>
        </p:blipFill>
        <p:spPr>
          <a:xfrm>
            <a:off x="1826395" y="3977680"/>
            <a:ext cx="20138222" cy="8853996"/>
          </a:xfrm>
          <a:prstGeom prst="rect">
            <a:avLst/>
          </a:prstGeom>
        </p:spPr>
      </p:pic>
    </p:spTree>
    <p:extLst>
      <p:ext uri="{BB962C8B-B14F-4D97-AF65-F5344CB8AC3E}">
        <p14:creationId xmlns:p14="http://schemas.microsoft.com/office/powerpoint/2010/main" val="1674463999"/>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Линия"/>
          <p:cNvSpPr/>
          <p:nvPr/>
        </p:nvSpPr>
        <p:spPr>
          <a:xfrm>
            <a:off x="1201065" y="2214562"/>
            <a:ext cx="21506373" cy="1"/>
          </a:xfrm>
          <a:prstGeom prst="line">
            <a:avLst/>
          </a:prstGeom>
          <a:ln w="12700">
            <a:solidFill>
              <a:srgbClr val="253957"/>
            </a:solidFill>
            <a:miter lim="400000"/>
          </a:ln>
        </p:spPr>
        <p:txBody>
          <a:bodyPr lIns="71437" tIns="71437" rIns="71437" bIns="71437" anchor="ctr"/>
          <a:lstStyle/>
          <a:p>
            <a:pPr>
              <a:defRPr sz="3200"/>
            </a:pPr>
            <a:endParaRPr/>
          </a:p>
        </p:txBody>
      </p:sp>
      <p:sp>
        <p:nvSpPr>
          <p:cNvPr id="59" name="Очень крутой заголовок…"/>
          <p:cNvSpPr txBox="1"/>
          <p:nvPr/>
        </p:nvSpPr>
        <p:spPr>
          <a:xfrm>
            <a:off x="1342810" y="2181029"/>
            <a:ext cx="16073440" cy="231322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lgn="l">
              <a:defRPr sz="7000" b="1" cap="all">
                <a:solidFill>
                  <a:srgbClr val="253957"/>
                </a:solidFill>
                <a:latin typeface="+mn-lt"/>
                <a:ea typeface="+mn-ea"/>
                <a:cs typeface="+mn-cs"/>
                <a:sym typeface="Arial Narrow"/>
              </a:defRPr>
            </a:pPr>
            <a:r>
              <a:rPr lang="en-US" sz="8000" b="1" cap="all" dirty="0">
                <a:solidFill>
                  <a:srgbClr val="253957"/>
                </a:solidFill>
                <a:sym typeface="Arial Narrow"/>
              </a:rPr>
              <a:t>Is this spam?</a:t>
            </a:r>
          </a:p>
        </p:txBody>
      </p:sp>
      <p:sp>
        <p:nvSpPr>
          <p:cNvPr id="62" name="Название подразделения, лаборатории, факультета и т.д."/>
          <p:cNvSpPr txBox="1"/>
          <p:nvPr/>
        </p:nvSpPr>
        <p:spPr>
          <a:xfrm>
            <a:off x="11338744" y="942364"/>
            <a:ext cx="11366416" cy="513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spAutoFit/>
          </a:bodyPr>
          <a:lstStyle>
            <a:lvl1pPr algn="r">
              <a:defRPr sz="2400">
                <a:solidFill>
                  <a:srgbClr val="253957"/>
                </a:solidFill>
                <a:latin typeface="+mn-lt"/>
                <a:ea typeface="+mn-ea"/>
                <a:cs typeface="+mn-cs"/>
                <a:sym typeface="Arial Narrow"/>
              </a:defRPr>
            </a:lvl1pPr>
          </a:lstStyle>
          <a:p>
            <a:r>
              <a:rPr lang="ru-RU" dirty="0"/>
              <a:t>Кафедра прикладной математики и информатики</a:t>
            </a:r>
          </a:p>
        </p:txBody>
      </p:sp>
      <p:pic>
        <p:nvPicPr>
          <p:cNvPr id="63" name="Изображение" descr="Изображение"/>
          <p:cNvPicPr>
            <a:picLocks noChangeAspect="1"/>
          </p:cNvPicPr>
          <p:nvPr/>
        </p:nvPicPr>
        <p:blipFill>
          <a:blip r:embed="rId2"/>
          <a:stretch>
            <a:fillRect/>
          </a:stretch>
        </p:blipFill>
        <p:spPr>
          <a:xfrm>
            <a:off x="1226606" y="586180"/>
            <a:ext cx="1199579" cy="1199579"/>
          </a:xfrm>
          <a:prstGeom prst="rect">
            <a:avLst/>
          </a:prstGeom>
          <a:ln w="12700">
            <a:miter lim="400000"/>
          </a:ln>
        </p:spPr>
      </p:pic>
      <p:pic>
        <p:nvPicPr>
          <p:cNvPr id="3" name="Рисунок 2"/>
          <p:cNvPicPr>
            <a:picLocks noChangeAspect="1"/>
          </p:cNvPicPr>
          <p:nvPr/>
        </p:nvPicPr>
        <p:blipFill>
          <a:blip r:embed="rId3"/>
          <a:stretch>
            <a:fillRect/>
          </a:stretch>
        </p:blipFill>
        <p:spPr>
          <a:xfrm>
            <a:off x="1364122" y="3786740"/>
            <a:ext cx="17559112" cy="9929260"/>
          </a:xfrm>
          <a:prstGeom prst="rect">
            <a:avLst/>
          </a:prstGeom>
        </p:spPr>
      </p:pic>
    </p:spTree>
    <p:extLst>
      <p:ext uri="{BB962C8B-B14F-4D97-AF65-F5344CB8AC3E}">
        <p14:creationId xmlns:p14="http://schemas.microsoft.com/office/powerpoint/2010/main" val="2210020178"/>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Линия"/>
          <p:cNvSpPr/>
          <p:nvPr/>
        </p:nvSpPr>
        <p:spPr>
          <a:xfrm>
            <a:off x="1201065" y="2214562"/>
            <a:ext cx="21506373" cy="1"/>
          </a:xfrm>
          <a:prstGeom prst="line">
            <a:avLst/>
          </a:prstGeom>
          <a:ln w="12700">
            <a:solidFill>
              <a:srgbClr val="253957"/>
            </a:solidFill>
            <a:miter lim="400000"/>
          </a:ln>
        </p:spPr>
        <p:txBody>
          <a:bodyPr lIns="71437" tIns="71437" rIns="71437" bIns="71437" anchor="ctr"/>
          <a:lstStyle/>
          <a:p>
            <a:pPr>
              <a:defRPr sz="3200"/>
            </a:pPr>
            <a:endParaRPr/>
          </a:p>
        </p:txBody>
      </p:sp>
      <p:sp>
        <p:nvSpPr>
          <p:cNvPr id="59" name="Очень крутой заголовок…"/>
          <p:cNvSpPr txBox="1"/>
          <p:nvPr/>
        </p:nvSpPr>
        <p:spPr>
          <a:xfrm>
            <a:off x="1180205" y="2332526"/>
            <a:ext cx="16073440" cy="231322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lgn="l">
              <a:defRPr sz="7000" b="1" cap="all">
                <a:solidFill>
                  <a:srgbClr val="253957"/>
                </a:solidFill>
                <a:latin typeface="+mn-lt"/>
                <a:ea typeface="+mn-ea"/>
                <a:cs typeface="+mn-cs"/>
                <a:sym typeface="Arial Narrow"/>
              </a:defRPr>
            </a:pPr>
            <a:r>
              <a:rPr lang="en-GB" sz="7200" b="1" cap="all" dirty="0">
                <a:solidFill>
                  <a:srgbClr val="253957"/>
                </a:solidFill>
                <a:sym typeface="Arial Narrow"/>
              </a:rPr>
              <a:t>SENTIMENT ANALYSIS</a:t>
            </a:r>
          </a:p>
        </p:txBody>
      </p:sp>
      <p:sp>
        <p:nvSpPr>
          <p:cNvPr id="60"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1342810" y="5301023"/>
            <a:ext cx="21506374" cy="484268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lgn="l">
              <a:defRPr sz="2800">
                <a:solidFill>
                  <a:srgbClr val="253957"/>
                </a:solidFill>
                <a:latin typeface="+mn-lt"/>
                <a:ea typeface="+mn-ea"/>
                <a:cs typeface="+mn-cs"/>
                <a:sym typeface="Arial Narrow"/>
              </a:defRPr>
            </a:pPr>
            <a:endParaRPr sz="4400" dirty="0"/>
          </a:p>
        </p:txBody>
      </p:sp>
      <p:sp>
        <p:nvSpPr>
          <p:cNvPr id="62" name="Название подразделения, лаборатории, факультета и т.д."/>
          <p:cNvSpPr txBox="1"/>
          <p:nvPr/>
        </p:nvSpPr>
        <p:spPr>
          <a:xfrm>
            <a:off x="11338744" y="942364"/>
            <a:ext cx="11366416" cy="513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spAutoFit/>
          </a:bodyPr>
          <a:lstStyle>
            <a:lvl1pPr algn="r">
              <a:defRPr sz="2400">
                <a:solidFill>
                  <a:srgbClr val="253957"/>
                </a:solidFill>
                <a:latin typeface="+mn-lt"/>
                <a:ea typeface="+mn-ea"/>
                <a:cs typeface="+mn-cs"/>
                <a:sym typeface="Arial Narrow"/>
              </a:defRPr>
            </a:lvl1pPr>
          </a:lstStyle>
          <a:p>
            <a:r>
              <a:rPr lang="ru-RU" dirty="0"/>
              <a:t>Кафедра прикладной математики и информатики</a:t>
            </a:r>
          </a:p>
        </p:txBody>
      </p:sp>
      <p:pic>
        <p:nvPicPr>
          <p:cNvPr id="63" name="Изображение" descr="Изображение"/>
          <p:cNvPicPr>
            <a:picLocks noChangeAspect="1"/>
          </p:cNvPicPr>
          <p:nvPr/>
        </p:nvPicPr>
        <p:blipFill>
          <a:blip r:embed="rId2"/>
          <a:stretch>
            <a:fillRect/>
          </a:stretch>
        </p:blipFill>
        <p:spPr>
          <a:xfrm>
            <a:off x="1226606" y="586180"/>
            <a:ext cx="1199579" cy="1199579"/>
          </a:xfrm>
          <a:prstGeom prst="rect">
            <a:avLst/>
          </a:prstGeom>
          <a:ln w="12700">
            <a:miter lim="400000"/>
          </a:ln>
        </p:spPr>
      </p:pic>
      <p:sp>
        <p:nvSpPr>
          <p:cNvPr id="2" name="Прямоугольник 1"/>
          <p:cNvSpPr/>
          <p:nvPr/>
        </p:nvSpPr>
        <p:spPr>
          <a:xfrm>
            <a:off x="2614936" y="5045610"/>
            <a:ext cx="21362350" cy="8063746"/>
          </a:xfrm>
          <a:prstGeom prst="rect">
            <a:avLst/>
          </a:prstGeom>
        </p:spPr>
        <p:txBody>
          <a:bodyPr wrap="square">
            <a:spAutoFit/>
          </a:bodyPr>
          <a:lstStyle/>
          <a:p>
            <a:pPr marL="914400" indent="-914400" algn="l">
              <a:spcBef>
                <a:spcPts val="2800"/>
              </a:spcBef>
              <a:buSzPct val="100000"/>
              <a:buFont typeface="+mj-lt"/>
              <a:buAutoNum type="arabicPeriod"/>
              <a:defRPr sz="2800">
                <a:solidFill>
                  <a:srgbClr val="253957"/>
                </a:solidFill>
                <a:latin typeface="+mn-lt"/>
                <a:ea typeface="+mn-ea"/>
                <a:cs typeface="+mn-cs"/>
                <a:sym typeface="Arial Narrow"/>
              </a:defRPr>
            </a:pPr>
            <a:r>
              <a:rPr lang="en-US" sz="5400" dirty="0">
                <a:solidFill>
                  <a:srgbClr val="253957"/>
                </a:solidFill>
                <a:sym typeface="Arial Narrow"/>
              </a:rPr>
              <a:t>The film was unbelievably disappointing </a:t>
            </a:r>
          </a:p>
          <a:p>
            <a:pPr marL="914400" indent="-914400" algn="l">
              <a:spcBef>
                <a:spcPts val="2800"/>
              </a:spcBef>
              <a:buSzPct val="100000"/>
              <a:buFont typeface="+mj-lt"/>
              <a:buAutoNum type="arabicPeriod"/>
              <a:defRPr sz="2800">
                <a:solidFill>
                  <a:srgbClr val="253957"/>
                </a:solidFill>
                <a:latin typeface="+mn-lt"/>
                <a:ea typeface="+mn-ea"/>
                <a:cs typeface="+mn-cs"/>
                <a:sym typeface="Arial Narrow"/>
              </a:defRPr>
            </a:pPr>
            <a:r>
              <a:rPr lang="en-US" sz="5400" dirty="0">
                <a:solidFill>
                  <a:srgbClr val="253957"/>
                </a:solidFill>
                <a:sym typeface="Arial Narrow"/>
              </a:rPr>
              <a:t>This is the greatest screwball comedy ever filmed</a:t>
            </a:r>
          </a:p>
          <a:p>
            <a:pPr marL="914400" indent="-914400" algn="l">
              <a:spcBef>
                <a:spcPts val="2800"/>
              </a:spcBef>
              <a:buSzPct val="100000"/>
              <a:buFont typeface="+mj-lt"/>
              <a:buAutoNum type="arabicPeriod"/>
              <a:defRPr sz="2800">
                <a:solidFill>
                  <a:srgbClr val="253957"/>
                </a:solidFill>
                <a:latin typeface="+mn-lt"/>
                <a:ea typeface="+mn-ea"/>
                <a:cs typeface="+mn-cs"/>
                <a:sym typeface="Arial Narrow"/>
              </a:defRPr>
            </a:pPr>
            <a:r>
              <a:rPr lang="en-US" sz="5400" dirty="0">
                <a:solidFill>
                  <a:srgbClr val="253957"/>
                </a:solidFill>
                <a:sym typeface="Arial Narrow"/>
              </a:rPr>
              <a:t>It was pathetic. The worst part about it was the fighting scenes.</a:t>
            </a:r>
          </a:p>
          <a:p>
            <a:pPr marL="914400" indent="-914400" algn="l">
              <a:spcBef>
                <a:spcPts val="2800"/>
              </a:spcBef>
              <a:buSzPct val="100000"/>
              <a:buFont typeface="+mj-lt"/>
              <a:buAutoNum type="arabicPeriod"/>
              <a:defRPr sz="2800">
                <a:solidFill>
                  <a:srgbClr val="253957"/>
                </a:solidFill>
                <a:latin typeface="+mn-lt"/>
                <a:ea typeface="+mn-ea"/>
                <a:cs typeface="+mn-cs"/>
                <a:sym typeface="Arial Narrow"/>
              </a:defRPr>
            </a:pPr>
            <a:r>
              <a:rPr lang="en-US" sz="5400" dirty="0">
                <a:solidFill>
                  <a:srgbClr val="253957"/>
                </a:solidFill>
                <a:sym typeface="Arial Narrow"/>
              </a:rPr>
              <a:t>Full of zany characters and richly applied satire, and some great plot twists</a:t>
            </a:r>
          </a:p>
          <a:p>
            <a:pPr algn="l">
              <a:spcBef>
                <a:spcPts val="2800"/>
              </a:spcBef>
              <a:buSzPct val="100000"/>
              <a:defRPr sz="2800">
                <a:solidFill>
                  <a:srgbClr val="253957"/>
                </a:solidFill>
                <a:latin typeface="+mn-lt"/>
                <a:ea typeface="+mn-ea"/>
                <a:cs typeface="+mn-cs"/>
                <a:sym typeface="Arial Narrow"/>
              </a:defRPr>
            </a:pPr>
            <a:endParaRPr lang="en-US" sz="5400" dirty="0">
              <a:solidFill>
                <a:srgbClr val="253957"/>
              </a:solidFill>
              <a:sym typeface="Arial Narrow"/>
            </a:endParaRPr>
          </a:p>
          <a:p>
            <a:pPr marL="914400" indent="-914400" algn="l">
              <a:spcBef>
                <a:spcPts val="2800"/>
              </a:spcBef>
              <a:buSzPct val="100000"/>
              <a:buFont typeface="+mj-lt"/>
              <a:buAutoNum type="arabicPeriod"/>
              <a:defRPr sz="2800">
                <a:solidFill>
                  <a:srgbClr val="253957"/>
                </a:solidFill>
                <a:latin typeface="+mn-lt"/>
                <a:ea typeface="+mn-ea"/>
                <a:cs typeface="+mn-cs"/>
                <a:sym typeface="Arial Narrow"/>
              </a:defRPr>
            </a:pPr>
            <a:endParaRPr lang="en-US" sz="5400" dirty="0">
              <a:solidFill>
                <a:srgbClr val="253957"/>
              </a:solidFill>
              <a:sym typeface="Arial Narrow"/>
            </a:endParaRPr>
          </a:p>
          <a:p>
            <a:pPr marL="914400" indent="-914400" algn="l">
              <a:spcBef>
                <a:spcPts val="2800"/>
              </a:spcBef>
              <a:buSzPct val="100000"/>
              <a:buFont typeface="+mj-lt"/>
              <a:buAutoNum type="arabicPeriod"/>
              <a:defRPr sz="2800">
                <a:solidFill>
                  <a:srgbClr val="253957"/>
                </a:solidFill>
                <a:latin typeface="+mn-lt"/>
                <a:ea typeface="+mn-ea"/>
                <a:cs typeface="+mn-cs"/>
                <a:sym typeface="Arial Narrow"/>
              </a:defRPr>
            </a:pPr>
            <a:endParaRPr lang="en-US" sz="5400" dirty="0">
              <a:solidFill>
                <a:srgbClr val="253957"/>
              </a:solidFill>
              <a:sym typeface="Arial Narrow"/>
            </a:endParaRPr>
          </a:p>
        </p:txBody>
      </p:sp>
      <p:pic>
        <p:nvPicPr>
          <p:cNvPr id="9" name="Picture 4" descr="Thumbs-down-icon.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95613" y="7401074"/>
            <a:ext cx="1088957" cy="981449"/>
          </a:xfrm>
          <a:prstGeom prst="rect">
            <a:avLst/>
          </a:prstGeom>
        </p:spPr>
      </p:pic>
      <p:pic>
        <p:nvPicPr>
          <p:cNvPr id="10" name="Picture 5" descr="Thumbs-up-icon.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54000" y="6201590"/>
            <a:ext cx="972184" cy="876204"/>
          </a:xfrm>
          <a:prstGeom prst="rect">
            <a:avLst/>
          </a:prstGeom>
        </p:spPr>
      </p:pic>
      <p:pic>
        <p:nvPicPr>
          <p:cNvPr id="11" name="Picture 6" descr="Thumbs-down-icon.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501249" y="5198601"/>
            <a:ext cx="924935" cy="833620"/>
          </a:xfrm>
          <a:prstGeom prst="rect">
            <a:avLst/>
          </a:prstGeom>
        </p:spPr>
      </p:pic>
      <p:pic>
        <p:nvPicPr>
          <p:cNvPr id="12" name="Picture 7" descr="Thumbs-up-icon.pn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313573" y="8498438"/>
            <a:ext cx="1152401" cy="1038628"/>
          </a:xfrm>
          <a:prstGeom prst="rect">
            <a:avLst/>
          </a:prstGeom>
        </p:spPr>
      </p:pic>
      <p:sp>
        <p:nvSpPr>
          <p:cNvPr id="13" name="Очень крутой заголовок…"/>
          <p:cNvSpPr txBox="1"/>
          <p:nvPr/>
        </p:nvSpPr>
        <p:spPr>
          <a:xfrm>
            <a:off x="1244590" y="3678657"/>
            <a:ext cx="15566885" cy="12190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lgn="l">
              <a:defRPr sz="7000" b="1" cap="all">
                <a:solidFill>
                  <a:srgbClr val="253957"/>
                </a:solidFill>
                <a:latin typeface="+mn-lt"/>
                <a:ea typeface="+mn-ea"/>
                <a:cs typeface="+mn-cs"/>
                <a:sym typeface="Arial Narrow"/>
              </a:defRPr>
            </a:pPr>
            <a:r>
              <a:rPr lang="en-US" sz="4800" b="1" cap="all" dirty="0">
                <a:solidFill>
                  <a:srgbClr val="253957"/>
                </a:solidFill>
                <a:sym typeface="Arial Narrow"/>
              </a:rPr>
              <a:t>Positive or negative movie review?</a:t>
            </a:r>
          </a:p>
        </p:txBody>
      </p:sp>
    </p:spTree>
    <p:extLst>
      <p:ext uri="{BB962C8B-B14F-4D97-AF65-F5344CB8AC3E}">
        <p14:creationId xmlns:p14="http://schemas.microsoft.com/office/powerpoint/2010/main" val="2390057737"/>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Линия"/>
          <p:cNvSpPr/>
          <p:nvPr/>
        </p:nvSpPr>
        <p:spPr>
          <a:xfrm>
            <a:off x="1201065" y="2214562"/>
            <a:ext cx="21506373" cy="1"/>
          </a:xfrm>
          <a:prstGeom prst="line">
            <a:avLst/>
          </a:prstGeom>
          <a:ln w="12700">
            <a:solidFill>
              <a:srgbClr val="253957"/>
            </a:solidFill>
            <a:miter lim="400000"/>
          </a:ln>
        </p:spPr>
        <p:txBody>
          <a:bodyPr lIns="71437" tIns="71437" rIns="71437" bIns="71437" anchor="ctr"/>
          <a:lstStyle/>
          <a:p>
            <a:pPr>
              <a:defRPr sz="3200"/>
            </a:pPr>
            <a:endParaRPr/>
          </a:p>
        </p:txBody>
      </p:sp>
      <p:sp>
        <p:nvSpPr>
          <p:cNvPr id="59" name="Очень крутой заголовок…"/>
          <p:cNvSpPr txBox="1"/>
          <p:nvPr/>
        </p:nvSpPr>
        <p:spPr>
          <a:xfrm>
            <a:off x="1180205" y="2332526"/>
            <a:ext cx="16073440" cy="231322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lgn="l">
              <a:defRPr sz="7000" b="1" cap="all">
                <a:solidFill>
                  <a:srgbClr val="253957"/>
                </a:solidFill>
                <a:latin typeface="+mn-lt"/>
                <a:ea typeface="+mn-ea"/>
                <a:cs typeface="+mn-cs"/>
                <a:sym typeface="Arial Narrow"/>
              </a:defRPr>
            </a:pPr>
            <a:r>
              <a:rPr lang="en-GB" sz="7200" b="1" cap="all" dirty="0">
                <a:solidFill>
                  <a:srgbClr val="253957"/>
                </a:solidFill>
                <a:sym typeface="Arial Narrow"/>
              </a:rPr>
              <a:t>Google Product Search</a:t>
            </a:r>
          </a:p>
        </p:txBody>
      </p:sp>
      <p:sp>
        <p:nvSpPr>
          <p:cNvPr id="60"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1342810" y="5301023"/>
            <a:ext cx="21506374" cy="484268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lgn="l">
              <a:defRPr sz="2800">
                <a:solidFill>
                  <a:srgbClr val="253957"/>
                </a:solidFill>
                <a:latin typeface="+mn-lt"/>
                <a:ea typeface="+mn-ea"/>
                <a:cs typeface="+mn-cs"/>
                <a:sym typeface="Arial Narrow"/>
              </a:defRPr>
            </a:pPr>
            <a:endParaRPr sz="4400" dirty="0"/>
          </a:p>
        </p:txBody>
      </p:sp>
      <p:sp>
        <p:nvSpPr>
          <p:cNvPr id="62" name="Название подразделения, лаборатории, факультета и т.д."/>
          <p:cNvSpPr txBox="1"/>
          <p:nvPr/>
        </p:nvSpPr>
        <p:spPr>
          <a:xfrm>
            <a:off x="11338744" y="942364"/>
            <a:ext cx="11366416" cy="513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spAutoFit/>
          </a:bodyPr>
          <a:lstStyle>
            <a:lvl1pPr algn="r">
              <a:defRPr sz="2400">
                <a:solidFill>
                  <a:srgbClr val="253957"/>
                </a:solidFill>
                <a:latin typeface="+mn-lt"/>
                <a:ea typeface="+mn-ea"/>
                <a:cs typeface="+mn-cs"/>
                <a:sym typeface="Arial Narrow"/>
              </a:defRPr>
            </a:lvl1pPr>
          </a:lstStyle>
          <a:p>
            <a:r>
              <a:rPr lang="ru-RU" dirty="0"/>
              <a:t>Кафедра прикладной математики и информатики</a:t>
            </a:r>
          </a:p>
        </p:txBody>
      </p:sp>
      <p:pic>
        <p:nvPicPr>
          <p:cNvPr id="63" name="Изображение" descr="Изображение"/>
          <p:cNvPicPr>
            <a:picLocks noChangeAspect="1"/>
          </p:cNvPicPr>
          <p:nvPr/>
        </p:nvPicPr>
        <p:blipFill>
          <a:blip r:embed="rId2"/>
          <a:stretch>
            <a:fillRect/>
          </a:stretch>
        </p:blipFill>
        <p:spPr>
          <a:xfrm>
            <a:off x="1226606" y="586180"/>
            <a:ext cx="1199579" cy="1199579"/>
          </a:xfrm>
          <a:prstGeom prst="rect">
            <a:avLst/>
          </a:prstGeom>
          <a:ln w="12700">
            <a:miter lim="400000"/>
          </a:ln>
        </p:spPr>
      </p:pic>
      <p:pic>
        <p:nvPicPr>
          <p:cNvPr id="15" name="Picture 4" descr="googleproductsearch.tif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26185" y="3905672"/>
            <a:ext cx="17623071" cy="9102664"/>
          </a:xfrm>
          <a:prstGeom prst="rect">
            <a:avLst/>
          </a:prstGeom>
        </p:spPr>
      </p:pic>
    </p:spTree>
    <p:extLst>
      <p:ext uri="{BB962C8B-B14F-4D97-AF65-F5344CB8AC3E}">
        <p14:creationId xmlns:p14="http://schemas.microsoft.com/office/powerpoint/2010/main" val="3768336965"/>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Линия"/>
          <p:cNvSpPr/>
          <p:nvPr/>
        </p:nvSpPr>
        <p:spPr>
          <a:xfrm>
            <a:off x="1201065" y="2214562"/>
            <a:ext cx="21506373" cy="1"/>
          </a:xfrm>
          <a:prstGeom prst="line">
            <a:avLst/>
          </a:prstGeom>
          <a:ln w="12700">
            <a:solidFill>
              <a:srgbClr val="253957"/>
            </a:solidFill>
            <a:miter lim="400000"/>
          </a:ln>
        </p:spPr>
        <p:txBody>
          <a:bodyPr lIns="71437" tIns="71437" rIns="71437" bIns="71437" anchor="ctr"/>
          <a:lstStyle/>
          <a:p>
            <a:pPr>
              <a:defRPr sz="3200"/>
            </a:pPr>
            <a:endParaRPr/>
          </a:p>
        </p:txBody>
      </p:sp>
      <p:sp>
        <p:nvSpPr>
          <p:cNvPr id="59" name="Очень крутой заголовок…"/>
          <p:cNvSpPr txBox="1"/>
          <p:nvPr/>
        </p:nvSpPr>
        <p:spPr>
          <a:xfrm>
            <a:off x="1180205" y="2332526"/>
            <a:ext cx="16073440" cy="231322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lgn="l">
              <a:defRPr sz="7000" b="1" cap="all">
                <a:solidFill>
                  <a:srgbClr val="253957"/>
                </a:solidFill>
                <a:latin typeface="+mn-lt"/>
                <a:ea typeface="+mn-ea"/>
                <a:cs typeface="+mn-cs"/>
                <a:sym typeface="Arial Narrow"/>
              </a:defRPr>
            </a:pPr>
            <a:r>
              <a:rPr lang="en-GB" sz="7200" b="1" cap="all" dirty="0">
                <a:solidFill>
                  <a:srgbClr val="253957"/>
                </a:solidFill>
                <a:sym typeface="Arial Narrow"/>
              </a:rPr>
              <a:t>Bing Shopping</a:t>
            </a:r>
          </a:p>
        </p:txBody>
      </p:sp>
      <p:sp>
        <p:nvSpPr>
          <p:cNvPr id="60"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1342810" y="5301023"/>
            <a:ext cx="21506374" cy="484268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lgn="l">
              <a:defRPr sz="2800">
                <a:solidFill>
                  <a:srgbClr val="253957"/>
                </a:solidFill>
                <a:latin typeface="+mn-lt"/>
                <a:ea typeface="+mn-ea"/>
                <a:cs typeface="+mn-cs"/>
                <a:sym typeface="Arial Narrow"/>
              </a:defRPr>
            </a:pPr>
            <a:endParaRPr sz="4400" dirty="0"/>
          </a:p>
        </p:txBody>
      </p:sp>
      <p:sp>
        <p:nvSpPr>
          <p:cNvPr id="62" name="Название подразделения, лаборатории, факультета и т.д."/>
          <p:cNvSpPr txBox="1"/>
          <p:nvPr/>
        </p:nvSpPr>
        <p:spPr>
          <a:xfrm>
            <a:off x="11338744" y="942364"/>
            <a:ext cx="11366416" cy="513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spAutoFit/>
          </a:bodyPr>
          <a:lstStyle>
            <a:lvl1pPr algn="r">
              <a:defRPr sz="2400">
                <a:solidFill>
                  <a:srgbClr val="253957"/>
                </a:solidFill>
                <a:latin typeface="+mn-lt"/>
                <a:ea typeface="+mn-ea"/>
                <a:cs typeface="+mn-cs"/>
                <a:sym typeface="Arial Narrow"/>
              </a:defRPr>
            </a:lvl1pPr>
          </a:lstStyle>
          <a:p>
            <a:r>
              <a:rPr lang="ru-RU" dirty="0"/>
              <a:t>Кафедра прикладной математики и информатики</a:t>
            </a:r>
          </a:p>
        </p:txBody>
      </p:sp>
      <p:pic>
        <p:nvPicPr>
          <p:cNvPr id="63" name="Изображение" descr="Изображение"/>
          <p:cNvPicPr>
            <a:picLocks noChangeAspect="1"/>
          </p:cNvPicPr>
          <p:nvPr/>
        </p:nvPicPr>
        <p:blipFill>
          <a:blip r:embed="rId2"/>
          <a:stretch>
            <a:fillRect/>
          </a:stretch>
        </p:blipFill>
        <p:spPr>
          <a:xfrm>
            <a:off x="1226606" y="586180"/>
            <a:ext cx="1199579" cy="1199579"/>
          </a:xfrm>
          <a:prstGeom prst="rect">
            <a:avLst/>
          </a:prstGeom>
          <a:ln w="12700">
            <a:miter lim="400000"/>
          </a:ln>
        </p:spPr>
      </p:pic>
      <p:pic>
        <p:nvPicPr>
          <p:cNvPr id="2" name="Рисунок 1"/>
          <p:cNvPicPr>
            <a:picLocks noChangeAspect="1"/>
          </p:cNvPicPr>
          <p:nvPr/>
        </p:nvPicPr>
        <p:blipFill>
          <a:blip r:embed="rId3"/>
          <a:stretch>
            <a:fillRect/>
          </a:stretch>
        </p:blipFill>
        <p:spPr>
          <a:xfrm>
            <a:off x="3057824" y="3660362"/>
            <a:ext cx="17271080" cy="9480720"/>
          </a:xfrm>
          <a:prstGeom prst="rect">
            <a:avLst/>
          </a:prstGeom>
        </p:spPr>
      </p:pic>
    </p:spTree>
    <p:extLst>
      <p:ext uri="{BB962C8B-B14F-4D97-AF65-F5344CB8AC3E}">
        <p14:creationId xmlns:p14="http://schemas.microsoft.com/office/powerpoint/2010/main" val="2795546981"/>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чень крутой заголовок…"/>
          <p:cNvSpPr txBox="1"/>
          <p:nvPr/>
        </p:nvSpPr>
        <p:spPr>
          <a:xfrm>
            <a:off x="1246784" y="305272"/>
            <a:ext cx="16073440" cy="231322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lgn="l">
              <a:defRPr sz="7000" b="1" cap="all">
                <a:solidFill>
                  <a:srgbClr val="253957"/>
                </a:solidFill>
                <a:latin typeface="+mn-lt"/>
                <a:ea typeface="+mn-ea"/>
                <a:cs typeface="+mn-cs"/>
                <a:sym typeface="Arial Narrow"/>
              </a:defRPr>
            </a:pPr>
            <a:r>
              <a:rPr lang="en-US" sz="6000" b="1" cap="all" dirty="0">
                <a:solidFill>
                  <a:srgbClr val="253957"/>
                </a:solidFill>
                <a:sym typeface="Arial Narrow"/>
              </a:rPr>
              <a:t>Twitter sentiment versus Gallup Poll of Consumer Confidence</a:t>
            </a:r>
            <a:endParaRPr lang="en-GB" sz="6000" b="1" cap="all" dirty="0">
              <a:solidFill>
                <a:srgbClr val="253957"/>
              </a:solidFill>
              <a:sym typeface="Arial Narrow"/>
            </a:endParaRPr>
          </a:p>
        </p:txBody>
      </p:sp>
      <p:pic>
        <p:nvPicPr>
          <p:cNvPr id="3" name="Рисунок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6784" y="2099442"/>
            <a:ext cx="20276813" cy="11646254"/>
          </a:xfrm>
          <a:prstGeom prst="rect">
            <a:avLst/>
          </a:prstGeom>
        </p:spPr>
      </p:pic>
    </p:spTree>
    <p:extLst>
      <p:ext uri="{BB962C8B-B14F-4D97-AF65-F5344CB8AC3E}">
        <p14:creationId xmlns:p14="http://schemas.microsoft.com/office/powerpoint/2010/main" val="2770815832"/>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Линия"/>
          <p:cNvSpPr/>
          <p:nvPr/>
        </p:nvSpPr>
        <p:spPr>
          <a:xfrm>
            <a:off x="1201065" y="2214562"/>
            <a:ext cx="21506373" cy="1"/>
          </a:xfrm>
          <a:prstGeom prst="line">
            <a:avLst/>
          </a:prstGeom>
          <a:ln w="12700">
            <a:solidFill>
              <a:srgbClr val="253957"/>
            </a:solidFill>
            <a:miter lim="400000"/>
          </a:ln>
        </p:spPr>
        <p:txBody>
          <a:bodyPr lIns="71437" tIns="71437" rIns="71437" bIns="71437" anchor="ctr"/>
          <a:lstStyle/>
          <a:p>
            <a:pPr>
              <a:defRPr sz="3200"/>
            </a:pPr>
            <a:endParaRPr/>
          </a:p>
        </p:txBody>
      </p:sp>
      <p:sp>
        <p:nvSpPr>
          <p:cNvPr id="59" name="Очень крутой заголовок…"/>
          <p:cNvSpPr txBox="1"/>
          <p:nvPr/>
        </p:nvSpPr>
        <p:spPr>
          <a:xfrm>
            <a:off x="1180205" y="2332526"/>
            <a:ext cx="16073440" cy="231322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lgn="l">
              <a:defRPr sz="7000" b="1" cap="all">
                <a:solidFill>
                  <a:srgbClr val="253957"/>
                </a:solidFill>
                <a:latin typeface="+mn-lt"/>
                <a:ea typeface="+mn-ea"/>
                <a:cs typeface="+mn-cs"/>
                <a:sym typeface="Arial Narrow"/>
              </a:defRPr>
            </a:pPr>
            <a:r>
              <a:rPr lang="en-US" sz="7200" b="1" cap="all" dirty="0">
                <a:solidFill>
                  <a:srgbClr val="253957"/>
                </a:solidFill>
                <a:sym typeface="Arial Narrow"/>
              </a:rPr>
              <a:t>Twitter sentiment:</a:t>
            </a:r>
            <a:endParaRPr lang="en-GB" sz="7200" b="1" cap="all" dirty="0">
              <a:solidFill>
                <a:srgbClr val="253957"/>
              </a:solidFill>
              <a:sym typeface="Arial Narrow"/>
            </a:endParaRPr>
          </a:p>
        </p:txBody>
      </p:sp>
      <p:sp>
        <p:nvSpPr>
          <p:cNvPr id="60"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1342810" y="5301023"/>
            <a:ext cx="21506374" cy="484268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lgn="l">
              <a:defRPr sz="2800">
                <a:solidFill>
                  <a:srgbClr val="253957"/>
                </a:solidFill>
                <a:latin typeface="+mn-lt"/>
                <a:ea typeface="+mn-ea"/>
                <a:cs typeface="+mn-cs"/>
                <a:sym typeface="Arial Narrow"/>
              </a:defRPr>
            </a:pPr>
            <a:endParaRPr sz="4400" dirty="0"/>
          </a:p>
        </p:txBody>
      </p:sp>
      <p:sp>
        <p:nvSpPr>
          <p:cNvPr id="62" name="Название подразделения, лаборатории, факультета и т.д."/>
          <p:cNvSpPr txBox="1"/>
          <p:nvPr/>
        </p:nvSpPr>
        <p:spPr>
          <a:xfrm>
            <a:off x="11338744" y="942364"/>
            <a:ext cx="11366416" cy="513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spAutoFit/>
          </a:bodyPr>
          <a:lstStyle>
            <a:lvl1pPr algn="r">
              <a:defRPr sz="2400">
                <a:solidFill>
                  <a:srgbClr val="253957"/>
                </a:solidFill>
                <a:latin typeface="+mn-lt"/>
                <a:ea typeface="+mn-ea"/>
                <a:cs typeface="+mn-cs"/>
                <a:sym typeface="Arial Narrow"/>
              </a:defRPr>
            </a:lvl1pPr>
          </a:lstStyle>
          <a:p>
            <a:r>
              <a:rPr lang="ru-RU" dirty="0"/>
              <a:t>Кафедра прикладной математики и информатики</a:t>
            </a:r>
          </a:p>
        </p:txBody>
      </p:sp>
      <p:pic>
        <p:nvPicPr>
          <p:cNvPr id="63" name="Изображение" descr="Изображение"/>
          <p:cNvPicPr>
            <a:picLocks noChangeAspect="1"/>
          </p:cNvPicPr>
          <p:nvPr/>
        </p:nvPicPr>
        <p:blipFill>
          <a:blip r:embed="rId2"/>
          <a:stretch>
            <a:fillRect/>
          </a:stretch>
        </p:blipFill>
        <p:spPr>
          <a:xfrm>
            <a:off x="1226606" y="586180"/>
            <a:ext cx="1199579" cy="1199579"/>
          </a:xfrm>
          <a:prstGeom prst="rect">
            <a:avLst/>
          </a:prstGeom>
          <a:ln w="12700">
            <a:miter lim="400000"/>
          </a:ln>
        </p:spPr>
      </p:pic>
      <p:sp>
        <p:nvSpPr>
          <p:cNvPr id="12" name="Content Placeholder 2"/>
          <p:cNvSpPr txBox="1">
            <a:spLocks/>
          </p:cNvSpPr>
          <p:nvPr/>
        </p:nvSpPr>
        <p:spPr>
          <a:xfrm>
            <a:off x="1327670" y="4388614"/>
            <a:ext cx="10158540" cy="3333750"/>
          </a:xfrm>
          <a:prstGeom prst="rect">
            <a:avLst/>
          </a:prstGeom>
        </p:spPr>
        <p:txBody>
          <a:bodyPr/>
          <a:lstStyle>
            <a:lvl1pPr marL="6173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j-lt"/>
                <a:ea typeface="+mj-ea"/>
                <a:cs typeface="+mj-cs"/>
                <a:sym typeface="Helvetica Light"/>
              </a:defRPr>
            </a:lvl1pPr>
            <a:lvl2pPr marL="10618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j-lt"/>
                <a:ea typeface="+mj-ea"/>
                <a:cs typeface="+mj-cs"/>
                <a:sym typeface="Helvetica Light"/>
              </a:defRPr>
            </a:lvl2pPr>
            <a:lvl3pPr marL="15063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j-lt"/>
                <a:ea typeface="+mj-ea"/>
                <a:cs typeface="+mj-cs"/>
                <a:sym typeface="Helvetica Light"/>
              </a:defRPr>
            </a:lvl3pPr>
            <a:lvl4pPr marL="19508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j-lt"/>
                <a:ea typeface="+mj-ea"/>
                <a:cs typeface="+mj-cs"/>
                <a:sym typeface="Helvetica Light"/>
              </a:defRPr>
            </a:lvl4pPr>
            <a:lvl5pPr marL="23953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j-lt"/>
                <a:ea typeface="+mj-ea"/>
                <a:cs typeface="+mj-cs"/>
                <a:sym typeface="Helvetica Light"/>
              </a:defRPr>
            </a:lvl5pPr>
            <a:lvl6pPr marL="28398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j-lt"/>
                <a:ea typeface="+mj-ea"/>
                <a:cs typeface="+mj-cs"/>
                <a:sym typeface="Helvetica Light"/>
              </a:defRPr>
            </a:lvl6pPr>
            <a:lvl7pPr marL="32843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j-lt"/>
                <a:ea typeface="+mj-ea"/>
                <a:cs typeface="+mj-cs"/>
                <a:sym typeface="Helvetica Light"/>
              </a:defRPr>
            </a:lvl7pPr>
            <a:lvl8pPr marL="37288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j-lt"/>
                <a:ea typeface="+mj-ea"/>
                <a:cs typeface="+mj-cs"/>
                <a:sym typeface="Helvetica Light"/>
              </a:defRPr>
            </a:lvl8pPr>
            <a:lvl9pPr marL="41733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j-lt"/>
                <a:ea typeface="+mj-ea"/>
                <a:cs typeface="+mj-cs"/>
                <a:sym typeface="Helvetica Light"/>
              </a:defRPr>
            </a:lvl9pPr>
          </a:lstStyle>
          <a:p>
            <a:pPr marL="0" indent="0" hangingPunct="1">
              <a:buFontTx/>
              <a:buNone/>
            </a:pPr>
            <a:r>
              <a:rPr lang="de-DE" sz="4400" dirty="0">
                <a:solidFill>
                  <a:srgbClr val="253957"/>
                </a:solidFill>
                <a:latin typeface="+mn-lt"/>
                <a:ea typeface="+mn-ea"/>
                <a:cs typeface="+mn-cs"/>
              </a:rPr>
              <a:t>Johan Bollen, </a:t>
            </a:r>
            <a:r>
              <a:rPr lang="de-DE" sz="4400" dirty="0" err="1">
                <a:solidFill>
                  <a:srgbClr val="253957"/>
                </a:solidFill>
                <a:latin typeface="+mn-lt"/>
                <a:ea typeface="+mn-ea"/>
                <a:cs typeface="+mn-cs"/>
              </a:rPr>
              <a:t>Huina</a:t>
            </a:r>
            <a:r>
              <a:rPr lang="de-DE" sz="4400" dirty="0">
                <a:solidFill>
                  <a:srgbClr val="253957"/>
                </a:solidFill>
                <a:latin typeface="+mn-lt"/>
                <a:ea typeface="+mn-ea"/>
                <a:cs typeface="+mn-cs"/>
              </a:rPr>
              <a:t> Mao, </a:t>
            </a:r>
            <a:r>
              <a:rPr lang="de-DE" sz="4400" dirty="0" err="1">
                <a:solidFill>
                  <a:srgbClr val="253957"/>
                </a:solidFill>
                <a:latin typeface="+mn-lt"/>
                <a:ea typeface="+mn-ea"/>
                <a:cs typeface="+mn-cs"/>
              </a:rPr>
              <a:t>Xiaojun</a:t>
            </a:r>
            <a:r>
              <a:rPr lang="de-DE" sz="4400" dirty="0">
                <a:solidFill>
                  <a:srgbClr val="253957"/>
                </a:solidFill>
                <a:latin typeface="+mn-lt"/>
                <a:ea typeface="+mn-ea"/>
                <a:cs typeface="+mn-cs"/>
              </a:rPr>
              <a:t> Zeng. 2011. </a:t>
            </a:r>
            <a:r>
              <a:rPr lang="en-US" sz="4400" dirty="0">
                <a:solidFill>
                  <a:srgbClr val="253957"/>
                </a:solidFill>
                <a:latin typeface="+mn-lt"/>
                <a:ea typeface="+mn-ea"/>
                <a:cs typeface="+mn-cs"/>
                <a:hlinkClick r:id="rId3"/>
              </a:rPr>
              <a:t>Twitter mood predicts the stock </a:t>
            </a:r>
            <a:r>
              <a:rPr lang="en-US" sz="4400" dirty="0" err="1">
                <a:solidFill>
                  <a:srgbClr val="253957"/>
                </a:solidFill>
                <a:latin typeface="+mn-lt"/>
                <a:ea typeface="+mn-ea"/>
                <a:cs typeface="+mn-cs"/>
                <a:hlinkClick r:id="rId3"/>
              </a:rPr>
              <a:t>market,</a:t>
            </a:r>
            <a:r>
              <a:rPr lang="en-US" sz="4400" dirty="0" err="1">
                <a:solidFill>
                  <a:srgbClr val="253957"/>
                </a:solidFill>
                <a:latin typeface="+mn-lt"/>
                <a:ea typeface="+mn-ea"/>
                <a:cs typeface="+mn-cs"/>
              </a:rPr>
              <a:t>Journal</a:t>
            </a:r>
            <a:r>
              <a:rPr lang="en-US" sz="4400" dirty="0">
                <a:solidFill>
                  <a:srgbClr val="253957"/>
                </a:solidFill>
                <a:latin typeface="+mn-lt"/>
                <a:ea typeface="+mn-ea"/>
                <a:cs typeface="+mn-cs"/>
              </a:rPr>
              <a:t> of Computational Science 2:1, 1-8. 10.1016/j.jocs.2010.12.007.</a:t>
            </a:r>
            <a:endParaRPr lang="de-DE" sz="4400" dirty="0">
              <a:solidFill>
                <a:srgbClr val="253957"/>
              </a:solidFill>
              <a:latin typeface="+mn-lt"/>
              <a:ea typeface="+mn-ea"/>
              <a:cs typeface="+mn-cs"/>
            </a:endParaRPr>
          </a:p>
          <a:p>
            <a:pPr marL="0" indent="0" hangingPunct="1">
              <a:buFontTx/>
              <a:buNone/>
            </a:pPr>
            <a:endParaRPr lang="de-DE" sz="4400" dirty="0"/>
          </a:p>
          <a:p>
            <a:pPr marL="0" indent="0" hangingPunct="1">
              <a:buFontTx/>
              <a:buNone/>
            </a:pPr>
            <a:r>
              <a:rPr lang="de-DE" sz="4400" dirty="0"/>
              <a:t> </a:t>
            </a:r>
            <a:endParaRPr lang="en-US" sz="4400" dirty="0"/>
          </a:p>
        </p:txBody>
      </p:sp>
      <p:pic>
        <p:nvPicPr>
          <p:cNvPr id="13" name="Picture 4" descr="twittersentiment.tif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603487" y="2214562"/>
            <a:ext cx="10195913" cy="11366664"/>
          </a:xfrm>
          <a:prstGeom prst="rect">
            <a:avLst/>
          </a:prstGeom>
        </p:spPr>
      </p:pic>
      <p:pic>
        <p:nvPicPr>
          <p:cNvPr id="4" name="Рисунок 3"/>
          <p:cNvPicPr>
            <a:picLocks noChangeAspect="1"/>
          </p:cNvPicPr>
          <p:nvPr/>
        </p:nvPicPr>
        <p:blipFill>
          <a:blip r:embed="rId5"/>
          <a:stretch>
            <a:fillRect/>
          </a:stretch>
        </p:blipFill>
        <p:spPr>
          <a:xfrm>
            <a:off x="687595" y="8523849"/>
            <a:ext cx="10915892" cy="3821566"/>
          </a:xfrm>
          <a:prstGeom prst="rect">
            <a:avLst/>
          </a:prstGeom>
        </p:spPr>
      </p:pic>
    </p:spTree>
    <p:extLst>
      <p:ext uri="{BB962C8B-B14F-4D97-AF65-F5344CB8AC3E}">
        <p14:creationId xmlns:p14="http://schemas.microsoft.com/office/powerpoint/2010/main" val="820500860"/>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чень крутой заголовок…"/>
          <p:cNvSpPr txBox="1"/>
          <p:nvPr/>
        </p:nvSpPr>
        <p:spPr>
          <a:xfrm>
            <a:off x="4271120" y="5849888"/>
            <a:ext cx="16073440" cy="231322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defRPr sz="7000" b="1" cap="all">
                <a:solidFill>
                  <a:srgbClr val="253957"/>
                </a:solidFill>
                <a:latin typeface="+mn-lt"/>
                <a:ea typeface="+mn-ea"/>
                <a:cs typeface="+mn-cs"/>
                <a:sym typeface="Arial Narrow"/>
              </a:defRPr>
            </a:pPr>
            <a:r>
              <a:rPr lang="en-US" sz="7200" b="1" cap="all" dirty="0">
                <a:solidFill>
                  <a:srgbClr val="253957"/>
                </a:solidFill>
                <a:sym typeface="Arial Narrow"/>
              </a:rPr>
              <a:t>Recap</a:t>
            </a:r>
            <a:endParaRPr lang="en-US" sz="5400" b="1" cap="all" dirty="0">
              <a:solidFill>
                <a:srgbClr val="253957"/>
              </a:solidFill>
              <a:sym typeface="Arial Narrow"/>
            </a:endParaRPr>
          </a:p>
        </p:txBody>
      </p:sp>
    </p:spTree>
    <p:extLst>
      <p:ext uri="{BB962C8B-B14F-4D97-AF65-F5344CB8AC3E}">
        <p14:creationId xmlns:p14="http://schemas.microsoft.com/office/powerpoint/2010/main" val="2163078104"/>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Линия"/>
          <p:cNvSpPr/>
          <p:nvPr/>
        </p:nvSpPr>
        <p:spPr>
          <a:xfrm>
            <a:off x="1201065" y="2214562"/>
            <a:ext cx="21506373" cy="1"/>
          </a:xfrm>
          <a:prstGeom prst="line">
            <a:avLst/>
          </a:prstGeom>
          <a:ln w="12700">
            <a:solidFill>
              <a:srgbClr val="253957"/>
            </a:solidFill>
            <a:miter lim="400000"/>
          </a:ln>
        </p:spPr>
        <p:txBody>
          <a:bodyPr lIns="71437" tIns="71437" rIns="71437" bIns="71437" anchor="ctr"/>
          <a:lstStyle/>
          <a:p>
            <a:pPr>
              <a:defRPr sz="3200"/>
            </a:pPr>
            <a:endParaRPr/>
          </a:p>
        </p:txBody>
      </p:sp>
      <p:sp>
        <p:nvSpPr>
          <p:cNvPr id="59" name="Очень крутой заголовок…"/>
          <p:cNvSpPr txBox="1"/>
          <p:nvPr/>
        </p:nvSpPr>
        <p:spPr>
          <a:xfrm>
            <a:off x="1180205" y="2332526"/>
            <a:ext cx="16073440" cy="231322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lgn="l">
              <a:defRPr sz="7000" b="1" cap="all">
                <a:solidFill>
                  <a:srgbClr val="253957"/>
                </a:solidFill>
                <a:latin typeface="+mn-lt"/>
                <a:ea typeface="+mn-ea"/>
                <a:cs typeface="+mn-cs"/>
                <a:sym typeface="Arial Narrow"/>
              </a:defRPr>
            </a:pPr>
            <a:r>
              <a:rPr lang="en-US" sz="6000" b="1" cap="all" dirty="0">
                <a:solidFill>
                  <a:srgbClr val="253957"/>
                </a:solidFill>
                <a:sym typeface="Arial Narrow"/>
              </a:rPr>
              <a:t>Sentiment analysis has many other names</a:t>
            </a:r>
            <a:endParaRPr lang="en-GB" sz="6000" b="1" cap="all" dirty="0">
              <a:solidFill>
                <a:srgbClr val="253957"/>
              </a:solidFill>
              <a:sym typeface="Arial Narrow"/>
            </a:endParaRPr>
          </a:p>
        </p:txBody>
      </p:sp>
      <p:sp>
        <p:nvSpPr>
          <p:cNvPr id="60"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1342810" y="5301023"/>
            <a:ext cx="21506374" cy="484268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lgn="l">
              <a:defRPr sz="2800">
                <a:solidFill>
                  <a:srgbClr val="253957"/>
                </a:solidFill>
                <a:latin typeface="+mn-lt"/>
                <a:ea typeface="+mn-ea"/>
                <a:cs typeface="+mn-cs"/>
                <a:sym typeface="Arial Narrow"/>
              </a:defRPr>
            </a:pPr>
            <a:endParaRPr sz="4400" dirty="0"/>
          </a:p>
        </p:txBody>
      </p:sp>
      <p:sp>
        <p:nvSpPr>
          <p:cNvPr id="62" name="Название подразделения, лаборатории, факультета и т.д."/>
          <p:cNvSpPr txBox="1"/>
          <p:nvPr/>
        </p:nvSpPr>
        <p:spPr>
          <a:xfrm>
            <a:off x="11338744" y="942364"/>
            <a:ext cx="11366416" cy="513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spAutoFit/>
          </a:bodyPr>
          <a:lstStyle>
            <a:lvl1pPr algn="r">
              <a:defRPr sz="2400">
                <a:solidFill>
                  <a:srgbClr val="253957"/>
                </a:solidFill>
                <a:latin typeface="+mn-lt"/>
                <a:ea typeface="+mn-ea"/>
                <a:cs typeface="+mn-cs"/>
                <a:sym typeface="Arial Narrow"/>
              </a:defRPr>
            </a:lvl1pPr>
          </a:lstStyle>
          <a:p>
            <a:r>
              <a:rPr lang="ru-RU" dirty="0"/>
              <a:t>Кафедра прикладной математики и информатики</a:t>
            </a:r>
          </a:p>
        </p:txBody>
      </p:sp>
      <p:pic>
        <p:nvPicPr>
          <p:cNvPr id="63" name="Изображение" descr="Изображение"/>
          <p:cNvPicPr>
            <a:picLocks noChangeAspect="1"/>
          </p:cNvPicPr>
          <p:nvPr/>
        </p:nvPicPr>
        <p:blipFill>
          <a:blip r:embed="rId2"/>
          <a:stretch>
            <a:fillRect/>
          </a:stretch>
        </p:blipFill>
        <p:spPr>
          <a:xfrm>
            <a:off x="1226606" y="586180"/>
            <a:ext cx="1199579" cy="1199579"/>
          </a:xfrm>
          <a:prstGeom prst="rect">
            <a:avLst/>
          </a:prstGeom>
          <a:ln w="12700">
            <a:miter lim="400000"/>
          </a:ln>
        </p:spPr>
      </p:pic>
      <p:sp>
        <p:nvSpPr>
          <p:cNvPr id="2" name="Прямоугольник 1"/>
          <p:cNvSpPr/>
          <p:nvPr/>
        </p:nvSpPr>
        <p:spPr>
          <a:xfrm>
            <a:off x="1486834" y="4141205"/>
            <a:ext cx="21362350" cy="4493538"/>
          </a:xfrm>
          <a:prstGeom prst="rect">
            <a:avLst/>
          </a:prstGeom>
        </p:spPr>
        <p:txBody>
          <a:bodyPr wrap="square">
            <a:spAutoFit/>
          </a:bodyPr>
          <a:lstStyle/>
          <a:p>
            <a:pPr marL="914400" indent="-914400" algn="l">
              <a:spcBef>
                <a:spcPts val="2800"/>
              </a:spcBef>
              <a:buSzPct val="100000"/>
              <a:buFont typeface="+mj-lt"/>
              <a:buAutoNum type="arabicPeriod"/>
              <a:defRPr sz="2800">
                <a:solidFill>
                  <a:srgbClr val="253957"/>
                </a:solidFill>
                <a:latin typeface="+mn-lt"/>
                <a:ea typeface="+mn-ea"/>
                <a:cs typeface="+mn-cs"/>
                <a:sym typeface="Arial Narrow"/>
              </a:defRPr>
            </a:pPr>
            <a:r>
              <a:rPr lang="en-US" sz="5400" dirty="0">
                <a:solidFill>
                  <a:srgbClr val="253957"/>
                </a:solidFill>
                <a:sym typeface="Arial Narrow"/>
              </a:rPr>
              <a:t>Opinion extraction</a:t>
            </a:r>
          </a:p>
          <a:p>
            <a:pPr marL="914400" indent="-914400" algn="l">
              <a:spcBef>
                <a:spcPts val="2800"/>
              </a:spcBef>
              <a:buSzPct val="100000"/>
              <a:buFont typeface="+mj-lt"/>
              <a:buAutoNum type="arabicPeriod"/>
              <a:defRPr sz="2800">
                <a:solidFill>
                  <a:srgbClr val="253957"/>
                </a:solidFill>
                <a:latin typeface="+mn-lt"/>
                <a:ea typeface="+mn-ea"/>
                <a:cs typeface="+mn-cs"/>
                <a:sym typeface="Arial Narrow"/>
              </a:defRPr>
            </a:pPr>
            <a:r>
              <a:rPr lang="en-US" sz="5400" dirty="0">
                <a:solidFill>
                  <a:srgbClr val="253957"/>
                </a:solidFill>
                <a:sym typeface="Arial Narrow"/>
              </a:rPr>
              <a:t>Opinion mining</a:t>
            </a:r>
          </a:p>
          <a:p>
            <a:pPr marL="914400" indent="-914400" algn="l">
              <a:spcBef>
                <a:spcPts val="2800"/>
              </a:spcBef>
              <a:buSzPct val="100000"/>
              <a:buFont typeface="+mj-lt"/>
              <a:buAutoNum type="arabicPeriod"/>
              <a:defRPr sz="2800">
                <a:solidFill>
                  <a:srgbClr val="253957"/>
                </a:solidFill>
                <a:latin typeface="+mn-lt"/>
                <a:ea typeface="+mn-ea"/>
                <a:cs typeface="+mn-cs"/>
                <a:sym typeface="Arial Narrow"/>
              </a:defRPr>
            </a:pPr>
            <a:r>
              <a:rPr lang="en-US" sz="5400" dirty="0">
                <a:solidFill>
                  <a:srgbClr val="253957"/>
                </a:solidFill>
                <a:sym typeface="Arial Narrow"/>
              </a:rPr>
              <a:t>Sentiment mining</a:t>
            </a:r>
          </a:p>
          <a:p>
            <a:pPr marL="914400" indent="-914400" algn="l">
              <a:spcBef>
                <a:spcPts val="2800"/>
              </a:spcBef>
              <a:buSzPct val="100000"/>
              <a:buFont typeface="+mj-lt"/>
              <a:buAutoNum type="arabicPeriod"/>
              <a:defRPr sz="2800">
                <a:solidFill>
                  <a:srgbClr val="253957"/>
                </a:solidFill>
                <a:latin typeface="+mn-lt"/>
                <a:ea typeface="+mn-ea"/>
                <a:cs typeface="+mn-cs"/>
                <a:sym typeface="Arial Narrow"/>
              </a:defRPr>
            </a:pPr>
            <a:r>
              <a:rPr lang="en-US" sz="5400" dirty="0">
                <a:solidFill>
                  <a:srgbClr val="253957"/>
                </a:solidFill>
                <a:sym typeface="Arial Narrow"/>
              </a:rPr>
              <a:t>Subjectivity analysis</a:t>
            </a:r>
          </a:p>
        </p:txBody>
      </p:sp>
    </p:spTree>
    <p:extLst>
      <p:ext uri="{BB962C8B-B14F-4D97-AF65-F5344CB8AC3E}">
        <p14:creationId xmlns:p14="http://schemas.microsoft.com/office/powerpoint/2010/main" val="2556716534"/>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Линия"/>
          <p:cNvSpPr/>
          <p:nvPr/>
        </p:nvSpPr>
        <p:spPr>
          <a:xfrm>
            <a:off x="1201065" y="2214562"/>
            <a:ext cx="21506373" cy="1"/>
          </a:xfrm>
          <a:prstGeom prst="line">
            <a:avLst/>
          </a:prstGeom>
          <a:ln w="12700">
            <a:solidFill>
              <a:srgbClr val="253957"/>
            </a:solidFill>
            <a:miter lim="400000"/>
          </a:ln>
        </p:spPr>
        <p:txBody>
          <a:bodyPr lIns="71437" tIns="71437" rIns="71437" bIns="71437" anchor="ctr"/>
          <a:lstStyle/>
          <a:p>
            <a:pPr>
              <a:defRPr sz="3200"/>
            </a:pPr>
            <a:endParaRPr/>
          </a:p>
        </p:txBody>
      </p:sp>
      <p:sp>
        <p:nvSpPr>
          <p:cNvPr id="59" name="Очень крутой заголовок…"/>
          <p:cNvSpPr txBox="1"/>
          <p:nvPr/>
        </p:nvSpPr>
        <p:spPr>
          <a:xfrm>
            <a:off x="1180205" y="2332526"/>
            <a:ext cx="16073440" cy="231322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lgn="l">
              <a:defRPr sz="7000" b="1" cap="all">
                <a:solidFill>
                  <a:srgbClr val="253957"/>
                </a:solidFill>
                <a:latin typeface="+mn-lt"/>
                <a:ea typeface="+mn-ea"/>
                <a:cs typeface="+mn-cs"/>
                <a:sym typeface="Arial Narrow"/>
              </a:defRPr>
            </a:pPr>
            <a:r>
              <a:rPr lang="en-GB" sz="7200" b="1" cap="all" dirty="0">
                <a:solidFill>
                  <a:srgbClr val="253957"/>
                </a:solidFill>
                <a:sym typeface="Arial Narrow"/>
              </a:rPr>
              <a:t>Tweet Stance Classification</a:t>
            </a:r>
          </a:p>
        </p:txBody>
      </p:sp>
      <p:sp>
        <p:nvSpPr>
          <p:cNvPr id="60"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1342810" y="5301023"/>
            <a:ext cx="21506374" cy="484268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lgn="l">
              <a:defRPr sz="2800">
                <a:solidFill>
                  <a:srgbClr val="253957"/>
                </a:solidFill>
                <a:latin typeface="+mn-lt"/>
                <a:ea typeface="+mn-ea"/>
                <a:cs typeface="+mn-cs"/>
                <a:sym typeface="Arial Narrow"/>
              </a:defRPr>
            </a:pPr>
            <a:endParaRPr sz="4400" dirty="0"/>
          </a:p>
        </p:txBody>
      </p:sp>
      <p:sp>
        <p:nvSpPr>
          <p:cNvPr id="62" name="Название подразделения, лаборатории, факультета и т.д."/>
          <p:cNvSpPr txBox="1"/>
          <p:nvPr/>
        </p:nvSpPr>
        <p:spPr>
          <a:xfrm>
            <a:off x="11338744" y="942364"/>
            <a:ext cx="11366416" cy="513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spAutoFit/>
          </a:bodyPr>
          <a:lstStyle>
            <a:lvl1pPr algn="r">
              <a:defRPr sz="2400">
                <a:solidFill>
                  <a:srgbClr val="253957"/>
                </a:solidFill>
                <a:latin typeface="+mn-lt"/>
                <a:ea typeface="+mn-ea"/>
                <a:cs typeface="+mn-cs"/>
                <a:sym typeface="Arial Narrow"/>
              </a:defRPr>
            </a:lvl1pPr>
          </a:lstStyle>
          <a:p>
            <a:r>
              <a:rPr lang="ru-RU" dirty="0"/>
              <a:t>Кафедра прикладной математики и информатики</a:t>
            </a:r>
          </a:p>
        </p:txBody>
      </p:sp>
      <p:pic>
        <p:nvPicPr>
          <p:cNvPr id="63" name="Изображение" descr="Изображение"/>
          <p:cNvPicPr>
            <a:picLocks noChangeAspect="1"/>
          </p:cNvPicPr>
          <p:nvPr/>
        </p:nvPicPr>
        <p:blipFill>
          <a:blip r:embed="rId2"/>
          <a:stretch>
            <a:fillRect/>
          </a:stretch>
        </p:blipFill>
        <p:spPr>
          <a:xfrm>
            <a:off x="1226606" y="586180"/>
            <a:ext cx="1199579" cy="1199579"/>
          </a:xfrm>
          <a:prstGeom prst="rect">
            <a:avLst/>
          </a:prstGeom>
          <a:ln w="12700">
            <a:miter lim="400000"/>
          </a:ln>
        </p:spPr>
      </p:pic>
      <p:pic>
        <p:nvPicPr>
          <p:cNvPr id="16386" name="Picture 2" descr="Image for pos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34816" y="3489139"/>
            <a:ext cx="20170875" cy="100854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5457664"/>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Линия"/>
          <p:cNvSpPr/>
          <p:nvPr/>
        </p:nvSpPr>
        <p:spPr>
          <a:xfrm>
            <a:off x="1201065" y="2214562"/>
            <a:ext cx="21506373" cy="1"/>
          </a:xfrm>
          <a:prstGeom prst="line">
            <a:avLst/>
          </a:prstGeom>
          <a:ln w="12700">
            <a:solidFill>
              <a:srgbClr val="253957"/>
            </a:solidFill>
            <a:miter lim="400000"/>
          </a:ln>
        </p:spPr>
        <p:txBody>
          <a:bodyPr lIns="71437" tIns="71437" rIns="71437" bIns="71437" anchor="ctr"/>
          <a:lstStyle/>
          <a:p>
            <a:pPr>
              <a:defRPr sz="3200"/>
            </a:pPr>
            <a:endParaRPr/>
          </a:p>
        </p:txBody>
      </p:sp>
      <p:sp>
        <p:nvSpPr>
          <p:cNvPr id="59" name="Очень крутой заголовок…"/>
          <p:cNvSpPr txBox="1"/>
          <p:nvPr/>
        </p:nvSpPr>
        <p:spPr>
          <a:xfrm>
            <a:off x="1180205" y="2332526"/>
            <a:ext cx="16073440" cy="231322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lgn="l">
              <a:defRPr sz="7000" b="1" cap="all">
                <a:solidFill>
                  <a:srgbClr val="253957"/>
                </a:solidFill>
                <a:latin typeface="+mn-lt"/>
                <a:ea typeface="+mn-ea"/>
                <a:cs typeface="+mn-cs"/>
                <a:sym typeface="Arial Narrow"/>
              </a:defRPr>
            </a:pPr>
            <a:r>
              <a:rPr lang="en-GB" sz="7200" b="1" cap="all" dirty="0">
                <a:solidFill>
                  <a:srgbClr val="253957"/>
                </a:solidFill>
                <a:sym typeface="Arial Narrow"/>
              </a:rPr>
              <a:t>Tweet Stance Classification</a:t>
            </a:r>
          </a:p>
        </p:txBody>
      </p:sp>
      <p:sp>
        <p:nvSpPr>
          <p:cNvPr id="60"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1342810" y="5301023"/>
            <a:ext cx="21506374" cy="484268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lgn="l">
              <a:defRPr sz="2800">
                <a:solidFill>
                  <a:srgbClr val="253957"/>
                </a:solidFill>
                <a:latin typeface="+mn-lt"/>
                <a:ea typeface="+mn-ea"/>
                <a:cs typeface="+mn-cs"/>
                <a:sym typeface="Arial Narrow"/>
              </a:defRPr>
            </a:pPr>
            <a:endParaRPr sz="4400" dirty="0"/>
          </a:p>
        </p:txBody>
      </p:sp>
      <p:sp>
        <p:nvSpPr>
          <p:cNvPr id="62" name="Название подразделения, лаборатории, факультета и т.д."/>
          <p:cNvSpPr txBox="1"/>
          <p:nvPr/>
        </p:nvSpPr>
        <p:spPr>
          <a:xfrm>
            <a:off x="11338744" y="942364"/>
            <a:ext cx="11366416" cy="513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spAutoFit/>
          </a:bodyPr>
          <a:lstStyle>
            <a:lvl1pPr algn="r">
              <a:defRPr sz="2400">
                <a:solidFill>
                  <a:srgbClr val="253957"/>
                </a:solidFill>
                <a:latin typeface="+mn-lt"/>
                <a:ea typeface="+mn-ea"/>
                <a:cs typeface="+mn-cs"/>
                <a:sym typeface="Arial Narrow"/>
              </a:defRPr>
            </a:lvl1pPr>
          </a:lstStyle>
          <a:p>
            <a:r>
              <a:rPr lang="ru-RU" dirty="0"/>
              <a:t>Кафедра прикладной математики и информатики</a:t>
            </a:r>
          </a:p>
        </p:txBody>
      </p:sp>
      <p:pic>
        <p:nvPicPr>
          <p:cNvPr id="63" name="Изображение" descr="Изображение"/>
          <p:cNvPicPr>
            <a:picLocks noChangeAspect="1"/>
          </p:cNvPicPr>
          <p:nvPr/>
        </p:nvPicPr>
        <p:blipFill>
          <a:blip r:embed="rId2"/>
          <a:stretch>
            <a:fillRect/>
          </a:stretch>
        </p:blipFill>
        <p:spPr>
          <a:xfrm>
            <a:off x="1226606" y="586180"/>
            <a:ext cx="1199579" cy="1199579"/>
          </a:xfrm>
          <a:prstGeom prst="rect">
            <a:avLst/>
          </a:prstGeom>
          <a:ln w="12700">
            <a:miter lim="400000"/>
          </a:ln>
        </p:spPr>
      </p:pic>
      <p:pic>
        <p:nvPicPr>
          <p:cNvPr id="3" name="Рисунок 2"/>
          <p:cNvPicPr>
            <a:picLocks noChangeAspect="1"/>
          </p:cNvPicPr>
          <p:nvPr/>
        </p:nvPicPr>
        <p:blipFill>
          <a:blip r:embed="rId3"/>
          <a:stretch>
            <a:fillRect/>
          </a:stretch>
        </p:blipFill>
        <p:spPr>
          <a:xfrm>
            <a:off x="10685248" y="3905672"/>
            <a:ext cx="12673408" cy="8916085"/>
          </a:xfrm>
          <a:prstGeom prst="rect">
            <a:avLst/>
          </a:prstGeom>
        </p:spPr>
      </p:pic>
      <p:sp>
        <p:nvSpPr>
          <p:cNvPr id="4" name="Прямоугольник 3"/>
          <p:cNvSpPr/>
          <p:nvPr/>
        </p:nvSpPr>
        <p:spPr>
          <a:xfrm>
            <a:off x="1342810" y="4767164"/>
            <a:ext cx="12192000" cy="6873677"/>
          </a:xfrm>
          <a:prstGeom prst="rect">
            <a:avLst/>
          </a:prstGeom>
        </p:spPr>
        <p:txBody>
          <a:bodyPr>
            <a:spAutoFit/>
          </a:bodyPr>
          <a:lstStyle/>
          <a:p>
            <a:pPr marL="914400" indent="-914400" algn="l">
              <a:spcBef>
                <a:spcPts val="2800"/>
              </a:spcBef>
              <a:buSzPct val="100000"/>
              <a:buFont typeface="Arial" panose="020B0604020202020204" pitchFamily="34" charset="0"/>
              <a:buChar char="•"/>
              <a:defRPr sz="2800">
                <a:solidFill>
                  <a:srgbClr val="253957"/>
                </a:solidFill>
                <a:latin typeface="+mn-lt"/>
                <a:ea typeface="+mn-ea"/>
                <a:cs typeface="+mn-cs"/>
                <a:sym typeface="Arial Narrow"/>
              </a:defRPr>
            </a:pPr>
            <a:r>
              <a:rPr lang="en-US" sz="5400" dirty="0">
                <a:solidFill>
                  <a:srgbClr val="253957"/>
                </a:solidFill>
                <a:latin typeface="+mn-lt"/>
                <a:ea typeface="+mn-ea"/>
                <a:cs typeface="+mn-cs"/>
              </a:rPr>
              <a:t>Atheism</a:t>
            </a:r>
          </a:p>
          <a:p>
            <a:pPr marL="914400" indent="-914400" algn="l">
              <a:spcBef>
                <a:spcPts val="2800"/>
              </a:spcBef>
              <a:buSzPct val="100000"/>
              <a:buFont typeface="Arial" panose="020B0604020202020204" pitchFamily="34" charset="0"/>
              <a:buChar char="•"/>
              <a:defRPr sz="2800">
                <a:solidFill>
                  <a:srgbClr val="253957"/>
                </a:solidFill>
                <a:latin typeface="+mn-lt"/>
                <a:ea typeface="+mn-ea"/>
                <a:cs typeface="+mn-cs"/>
                <a:sym typeface="Arial Narrow"/>
              </a:defRPr>
            </a:pPr>
            <a:r>
              <a:rPr lang="en-US" sz="5400" dirty="0">
                <a:solidFill>
                  <a:srgbClr val="253957"/>
                </a:solidFill>
                <a:latin typeface="+mn-lt"/>
                <a:ea typeface="+mn-ea"/>
                <a:cs typeface="+mn-cs"/>
              </a:rPr>
              <a:t>Climate change is a concern</a:t>
            </a:r>
          </a:p>
          <a:p>
            <a:pPr marL="914400" indent="-914400" algn="l">
              <a:spcBef>
                <a:spcPts val="2800"/>
              </a:spcBef>
              <a:buSzPct val="100000"/>
              <a:buFont typeface="Arial" panose="020B0604020202020204" pitchFamily="34" charset="0"/>
              <a:buChar char="•"/>
              <a:defRPr sz="2800">
                <a:solidFill>
                  <a:srgbClr val="253957"/>
                </a:solidFill>
                <a:latin typeface="+mn-lt"/>
                <a:ea typeface="+mn-ea"/>
                <a:cs typeface="+mn-cs"/>
                <a:sym typeface="Arial Narrow"/>
              </a:defRPr>
            </a:pPr>
            <a:r>
              <a:rPr lang="en-US" sz="5400" dirty="0">
                <a:solidFill>
                  <a:srgbClr val="253957"/>
                </a:solidFill>
                <a:latin typeface="+mn-lt"/>
                <a:ea typeface="+mn-ea"/>
                <a:cs typeface="+mn-cs"/>
              </a:rPr>
              <a:t>Feminist movement</a:t>
            </a:r>
          </a:p>
          <a:p>
            <a:pPr marL="914400" indent="-914400" algn="l">
              <a:spcBef>
                <a:spcPts val="2800"/>
              </a:spcBef>
              <a:buSzPct val="100000"/>
              <a:buFont typeface="Arial" panose="020B0604020202020204" pitchFamily="34" charset="0"/>
              <a:buChar char="•"/>
              <a:defRPr sz="2800">
                <a:solidFill>
                  <a:srgbClr val="253957"/>
                </a:solidFill>
                <a:latin typeface="+mn-lt"/>
                <a:ea typeface="+mn-ea"/>
                <a:cs typeface="+mn-cs"/>
                <a:sym typeface="Arial Narrow"/>
              </a:defRPr>
            </a:pPr>
            <a:r>
              <a:rPr lang="en-US" sz="5400" dirty="0">
                <a:solidFill>
                  <a:srgbClr val="253957"/>
                </a:solidFill>
                <a:latin typeface="+mn-lt"/>
                <a:ea typeface="+mn-ea"/>
                <a:cs typeface="+mn-cs"/>
              </a:rPr>
              <a:t>Hillary Clinton</a:t>
            </a:r>
          </a:p>
          <a:p>
            <a:pPr marL="914400" indent="-914400" algn="l">
              <a:spcBef>
                <a:spcPts val="2800"/>
              </a:spcBef>
              <a:buSzPct val="100000"/>
              <a:buFont typeface="Arial" panose="020B0604020202020204" pitchFamily="34" charset="0"/>
              <a:buChar char="•"/>
              <a:defRPr sz="2800">
                <a:solidFill>
                  <a:srgbClr val="253957"/>
                </a:solidFill>
                <a:latin typeface="+mn-lt"/>
                <a:ea typeface="+mn-ea"/>
                <a:cs typeface="+mn-cs"/>
                <a:sym typeface="Arial Narrow"/>
              </a:defRPr>
            </a:pPr>
            <a:r>
              <a:rPr lang="en-US" sz="5400" dirty="0">
                <a:solidFill>
                  <a:srgbClr val="253957"/>
                </a:solidFill>
                <a:latin typeface="+mn-lt"/>
                <a:ea typeface="+mn-ea"/>
                <a:cs typeface="+mn-cs"/>
              </a:rPr>
              <a:t>Legalization of abortion</a:t>
            </a:r>
            <a:endParaRPr lang="ru-RU" sz="5400" dirty="0">
              <a:solidFill>
                <a:srgbClr val="253957"/>
              </a:solidFill>
              <a:latin typeface="+mn-lt"/>
              <a:ea typeface="+mn-ea"/>
              <a:cs typeface="+mn-cs"/>
            </a:endParaRPr>
          </a:p>
          <a:p>
            <a:pPr marL="914400" indent="-914400" algn="l">
              <a:spcBef>
                <a:spcPts val="2800"/>
              </a:spcBef>
              <a:buSzPct val="100000"/>
              <a:buFont typeface="Arial" panose="020B0604020202020204" pitchFamily="34" charset="0"/>
              <a:buChar char="•"/>
              <a:defRPr sz="2800">
                <a:solidFill>
                  <a:srgbClr val="253957"/>
                </a:solidFill>
                <a:latin typeface="+mn-lt"/>
                <a:ea typeface="+mn-ea"/>
                <a:cs typeface="+mn-cs"/>
                <a:sym typeface="Arial Narrow"/>
              </a:defRPr>
            </a:pPr>
            <a:r>
              <a:rPr lang="en-US" sz="5400" dirty="0">
                <a:solidFill>
                  <a:srgbClr val="253957"/>
                </a:solidFill>
                <a:latin typeface="+mn-lt"/>
                <a:ea typeface="+mn-ea"/>
                <a:cs typeface="+mn-cs"/>
              </a:rPr>
              <a:t>Etc.</a:t>
            </a:r>
          </a:p>
        </p:txBody>
      </p:sp>
    </p:spTree>
    <p:extLst>
      <p:ext uri="{BB962C8B-B14F-4D97-AF65-F5344CB8AC3E}">
        <p14:creationId xmlns:p14="http://schemas.microsoft.com/office/powerpoint/2010/main" val="2360483361"/>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Линия"/>
          <p:cNvSpPr/>
          <p:nvPr/>
        </p:nvSpPr>
        <p:spPr>
          <a:xfrm>
            <a:off x="1201065" y="2214562"/>
            <a:ext cx="21506373" cy="1"/>
          </a:xfrm>
          <a:prstGeom prst="line">
            <a:avLst/>
          </a:prstGeom>
          <a:ln w="12700">
            <a:solidFill>
              <a:srgbClr val="253957"/>
            </a:solidFill>
            <a:miter lim="400000"/>
          </a:ln>
        </p:spPr>
        <p:txBody>
          <a:bodyPr lIns="71437" tIns="71437" rIns="71437" bIns="71437" anchor="ctr"/>
          <a:lstStyle/>
          <a:p>
            <a:pPr>
              <a:defRPr sz="3200"/>
            </a:pPr>
            <a:endParaRPr/>
          </a:p>
        </p:txBody>
      </p:sp>
      <p:sp>
        <p:nvSpPr>
          <p:cNvPr id="59" name="Очень крутой заголовок…"/>
          <p:cNvSpPr txBox="1"/>
          <p:nvPr/>
        </p:nvSpPr>
        <p:spPr>
          <a:xfrm>
            <a:off x="1490260" y="2371480"/>
            <a:ext cx="16073440" cy="231322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lgn="l">
              <a:defRPr sz="7000" b="1" cap="all">
                <a:solidFill>
                  <a:srgbClr val="253957"/>
                </a:solidFill>
                <a:latin typeface="+mn-lt"/>
                <a:ea typeface="+mn-ea"/>
                <a:cs typeface="+mn-cs"/>
                <a:sym typeface="Arial Narrow"/>
              </a:defRPr>
            </a:pPr>
            <a:r>
              <a:rPr lang="en-US" sz="7200" b="1" cap="all" dirty="0">
                <a:solidFill>
                  <a:srgbClr val="253957"/>
                </a:solidFill>
                <a:sym typeface="Arial Narrow"/>
              </a:rPr>
              <a:t>FAKE News detection</a:t>
            </a:r>
            <a:endParaRPr lang="en-GB" sz="7200" b="1" cap="all" dirty="0">
              <a:solidFill>
                <a:srgbClr val="253957"/>
              </a:solidFill>
              <a:sym typeface="Arial Narrow"/>
            </a:endParaRPr>
          </a:p>
        </p:txBody>
      </p:sp>
      <p:sp>
        <p:nvSpPr>
          <p:cNvPr id="60"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1342810" y="5301023"/>
            <a:ext cx="21506374" cy="484268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lgn="l">
              <a:defRPr sz="2800">
                <a:solidFill>
                  <a:srgbClr val="253957"/>
                </a:solidFill>
                <a:latin typeface="+mn-lt"/>
                <a:ea typeface="+mn-ea"/>
                <a:cs typeface="+mn-cs"/>
                <a:sym typeface="Arial Narrow"/>
              </a:defRPr>
            </a:pPr>
            <a:endParaRPr sz="4400" dirty="0"/>
          </a:p>
        </p:txBody>
      </p:sp>
      <p:sp>
        <p:nvSpPr>
          <p:cNvPr id="62" name="Название подразделения, лаборатории, факультета и т.д."/>
          <p:cNvSpPr txBox="1"/>
          <p:nvPr/>
        </p:nvSpPr>
        <p:spPr>
          <a:xfrm>
            <a:off x="11338744" y="942364"/>
            <a:ext cx="11366416" cy="513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spAutoFit/>
          </a:bodyPr>
          <a:lstStyle>
            <a:lvl1pPr algn="r">
              <a:defRPr sz="2400">
                <a:solidFill>
                  <a:srgbClr val="253957"/>
                </a:solidFill>
                <a:latin typeface="+mn-lt"/>
                <a:ea typeface="+mn-ea"/>
                <a:cs typeface="+mn-cs"/>
                <a:sym typeface="Arial Narrow"/>
              </a:defRPr>
            </a:lvl1pPr>
          </a:lstStyle>
          <a:p>
            <a:r>
              <a:rPr lang="ru-RU" dirty="0"/>
              <a:t>Кафедра прикладной математики и информатики</a:t>
            </a:r>
          </a:p>
        </p:txBody>
      </p:sp>
      <p:pic>
        <p:nvPicPr>
          <p:cNvPr id="63" name="Изображение" descr="Изображение"/>
          <p:cNvPicPr>
            <a:picLocks noChangeAspect="1"/>
          </p:cNvPicPr>
          <p:nvPr/>
        </p:nvPicPr>
        <p:blipFill>
          <a:blip r:embed="rId2"/>
          <a:stretch>
            <a:fillRect/>
          </a:stretch>
        </p:blipFill>
        <p:spPr>
          <a:xfrm>
            <a:off x="1226606" y="586180"/>
            <a:ext cx="1199579" cy="1199579"/>
          </a:xfrm>
          <a:prstGeom prst="rect">
            <a:avLst/>
          </a:prstGeom>
          <a:ln w="12700">
            <a:miter lim="400000"/>
          </a:ln>
        </p:spPr>
      </p:pic>
      <p:pic>
        <p:nvPicPr>
          <p:cNvPr id="9" name="Рисунок 8"/>
          <p:cNvPicPr>
            <a:picLocks noChangeAspect="1"/>
          </p:cNvPicPr>
          <p:nvPr/>
        </p:nvPicPr>
        <p:blipFill>
          <a:blip r:embed="rId3"/>
          <a:stretch>
            <a:fillRect/>
          </a:stretch>
        </p:blipFill>
        <p:spPr>
          <a:xfrm>
            <a:off x="1455668" y="3508661"/>
            <a:ext cx="20909061" cy="8718610"/>
          </a:xfrm>
          <a:prstGeom prst="rect">
            <a:avLst/>
          </a:prstGeom>
        </p:spPr>
      </p:pic>
      <p:sp>
        <p:nvSpPr>
          <p:cNvPr id="10" name="TextBox 9"/>
          <p:cNvSpPr txBox="1"/>
          <p:nvPr/>
        </p:nvSpPr>
        <p:spPr>
          <a:xfrm>
            <a:off x="824397" y="12796917"/>
            <a:ext cx="23448328" cy="523220"/>
          </a:xfrm>
          <a:prstGeom prst="rect">
            <a:avLst/>
          </a:prstGeom>
          <a:noFill/>
        </p:spPr>
        <p:txBody>
          <a:bodyPr wrap="square" rtlCol="0">
            <a:spAutoFit/>
          </a:bodyPr>
          <a:lstStyle/>
          <a:p>
            <a:r>
              <a:rPr lang="en-GB" sz="2800" dirty="0"/>
              <a:t>Xinyi Zhou, </a:t>
            </a:r>
            <a:r>
              <a:rPr lang="en-GB" sz="2800" dirty="0" err="1"/>
              <a:t>Atishay</a:t>
            </a:r>
            <a:r>
              <a:rPr lang="en-GB" sz="2800" dirty="0"/>
              <a:t> Jain, </a:t>
            </a:r>
            <a:r>
              <a:rPr lang="en-GB" sz="2800" dirty="0" err="1"/>
              <a:t>Vir</a:t>
            </a:r>
            <a:r>
              <a:rPr lang="en-GB" sz="2800" dirty="0"/>
              <a:t> V. </a:t>
            </a:r>
            <a:r>
              <a:rPr lang="en-GB" sz="2800" dirty="0" err="1"/>
              <a:t>Phoha</a:t>
            </a:r>
            <a:r>
              <a:rPr lang="en-GB" sz="2800" dirty="0"/>
              <a:t>, and Reza </a:t>
            </a:r>
            <a:r>
              <a:rPr lang="en-GB" sz="2800" dirty="0" err="1"/>
              <a:t>Zafarani</a:t>
            </a:r>
            <a:r>
              <a:rPr lang="en-GB" sz="2800" dirty="0"/>
              <a:t>. 2019. Fake News Early Detection: A Theory-driven Model. (April 2019)</a:t>
            </a:r>
            <a:endParaRPr lang="en-US" sz="2800" dirty="0">
              <a:latin typeface="+mn-lt"/>
            </a:endParaRPr>
          </a:p>
        </p:txBody>
      </p:sp>
    </p:spTree>
    <p:extLst>
      <p:ext uri="{BB962C8B-B14F-4D97-AF65-F5344CB8AC3E}">
        <p14:creationId xmlns:p14="http://schemas.microsoft.com/office/powerpoint/2010/main" val="6166532"/>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Линия"/>
          <p:cNvSpPr/>
          <p:nvPr/>
        </p:nvSpPr>
        <p:spPr>
          <a:xfrm>
            <a:off x="1201065" y="2214562"/>
            <a:ext cx="21506373" cy="1"/>
          </a:xfrm>
          <a:prstGeom prst="line">
            <a:avLst/>
          </a:prstGeom>
          <a:ln w="12700">
            <a:solidFill>
              <a:srgbClr val="253957"/>
            </a:solidFill>
            <a:miter lim="400000"/>
          </a:ln>
        </p:spPr>
        <p:txBody>
          <a:bodyPr lIns="71437" tIns="71437" rIns="71437" bIns="71437" anchor="ctr"/>
          <a:lstStyle/>
          <a:p>
            <a:pPr>
              <a:defRPr sz="3200"/>
            </a:pPr>
            <a:endParaRPr/>
          </a:p>
        </p:txBody>
      </p:sp>
      <p:sp>
        <p:nvSpPr>
          <p:cNvPr id="59" name="Очень крутой заголовок…"/>
          <p:cNvSpPr txBox="1"/>
          <p:nvPr/>
        </p:nvSpPr>
        <p:spPr>
          <a:xfrm>
            <a:off x="1490260" y="2371480"/>
            <a:ext cx="16073440" cy="231322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lgn="l">
              <a:defRPr sz="7000" b="1" cap="all">
                <a:solidFill>
                  <a:srgbClr val="253957"/>
                </a:solidFill>
                <a:latin typeface="+mn-lt"/>
                <a:ea typeface="+mn-ea"/>
                <a:cs typeface="+mn-cs"/>
                <a:sym typeface="Arial Narrow"/>
              </a:defRPr>
            </a:pPr>
            <a:r>
              <a:rPr lang="en-GB" sz="7000" b="1" cap="all" dirty="0">
                <a:sym typeface="Arial Narrow"/>
              </a:rPr>
              <a:t>Grover</a:t>
            </a:r>
            <a:endParaRPr lang="en-GB" sz="7200" b="1" cap="all" dirty="0">
              <a:solidFill>
                <a:srgbClr val="253957"/>
              </a:solidFill>
              <a:sym typeface="Arial Narrow"/>
            </a:endParaRPr>
          </a:p>
        </p:txBody>
      </p:sp>
      <p:sp>
        <p:nvSpPr>
          <p:cNvPr id="60"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1206842" y="5172021"/>
            <a:ext cx="23760317" cy="53502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lgn="l">
              <a:defRPr sz="2800">
                <a:solidFill>
                  <a:srgbClr val="253957"/>
                </a:solidFill>
                <a:latin typeface="+mn-lt"/>
                <a:ea typeface="+mn-ea"/>
                <a:cs typeface="+mn-cs"/>
                <a:sym typeface="Arial Narrow"/>
              </a:defRPr>
            </a:pPr>
            <a:endParaRPr sz="4400" dirty="0"/>
          </a:p>
        </p:txBody>
      </p:sp>
      <p:sp>
        <p:nvSpPr>
          <p:cNvPr id="62" name="Название подразделения, лаборатории, факультета и т.д."/>
          <p:cNvSpPr txBox="1"/>
          <p:nvPr/>
        </p:nvSpPr>
        <p:spPr>
          <a:xfrm>
            <a:off x="11338744" y="942364"/>
            <a:ext cx="11366416" cy="513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spAutoFit/>
          </a:bodyPr>
          <a:lstStyle>
            <a:lvl1pPr algn="r">
              <a:defRPr sz="2400">
                <a:solidFill>
                  <a:srgbClr val="253957"/>
                </a:solidFill>
                <a:latin typeface="+mn-lt"/>
                <a:ea typeface="+mn-ea"/>
                <a:cs typeface="+mn-cs"/>
                <a:sym typeface="Arial Narrow"/>
              </a:defRPr>
            </a:lvl1pPr>
          </a:lstStyle>
          <a:p>
            <a:r>
              <a:rPr lang="ru-RU" dirty="0"/>
              <a:t>Кафедра прикладной математики и информатики</a:t>
            </a:r>
          </a:p>
        </p:txBody>
      </p:sp>
      <p:pic>
        <p:nvPicPr>
          <p:cNvPr id="63" name="Изображение" descr="Изображение"/>
          <p:cNvPicPr>
            <a:picLocks noChangeAspect="1"/>
          </p:cNvPicPr>
          <p:nvPr/>
        </p:nvPicPr>
        <p:blipFill>
          <a:blip r:embed="rId2"/>
          <a:stretch>
            <a:fillRect/>
          </a:stretch>
        </p:blipFill>
        <p:spPr>
          <a:xfrm>
            <a:off x="1226606" y="586180"/>
            <a:ext cx="1199579" cy="1199579"/>
          </a:xfrm>
          <a:prstGeom prst="rect">
            <a:avLst/>
          </a:prstGeom>
          <a:ln w="12700">
            <a:miter lim="400000"/>
          </a:ln>
        </p:spPr>
      </p:pic>
      <p:pic>
        <p:nvPicPr>
          <p:cNvPr id="1026" name="Picture 2" descr="teas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3764" y="4684707"/>
            <a:ext cx="21780973" cy="4704914"/>
          </a:xfrm>
          <a:prstGeom prst="rect">
            <a:avLst/>
          </a:prstGeom>
          <a:noFill/>
          <a:extLst>
            <a:ext uri="{909E8E84-426E-40DD-AFC4-6F175D3DCCD1}">
              <a14:hiddenFill xmlns:a14="http://schemas.microsoft.com/office/drawing/2010/main">
                <a:solidFill>
                  <a:srgbClr val="FFFFFF"/>
                </a:solidFill>
              </a14:hiddenFill>
            </a:ext>
          </a:extLst>
        </p:spPr>
      </p:pic>
      <p:sp>
        <p:nvSpPr>
          <p:cNvPr id="3" name="Прямоугольник 2"/>
          <p:cNvSpPr/>
          <p:nvPr/>
        </p:nvSpPr>
        <p:spPr>
          <a:xfrm>
            <a:off x="1233150" y="11918878"/>
            <a:ext cx="21791151" cy="1077218"/>
          </a:xfrm>
          <a:prstGeom prst="rect">
            <a:avLst/>
          </a:prstGeom>
        </p:spPr>
        <p:txBody>
          <a:bodyPr wrap="square">
            <a:spAutoFit/>
          </a:bodyPr>
          <a:lstStyle/>
          <a:p>
            <a:pPr algn="l"/>
            <a:r>
              <a:rPr lang="en-GB" sz="3200" dirty="0"/>
              <a:t>Rowan Zellers, Ari </a:t>
            </a:r>
            <a:r>
              <a:rPr lang="en-GB" sz="3200" dirty="0" err="1"/>
              <a:t>Holtzman</a:t>
            </a:r>
            <a:r>
              <a:rPr lang="en-GB" sz="3200" dirty="0"/>
              <a:t>, Hannah </a:t>
            </a:r>
            <a:r>
              <a:rPr lang="en-GB" sz="3200" dirty="0" err="1"/>
              <a:t>Rashkin</a:t>
            </a:r>
            <a:r>
              <a:rPr lang="en-GB" sz="3200" dirty="0"/>
              <a:t>, Yonatan Bisk, Ali </a:t>
            </a:r>
            <a:r>
              <a:rPr lang="en-GB" sz="3200" dirty="0" err="1"/>
              <a:t>Farhadi</a:t>
            </a:r>
            <a:r>
              <a:rPr lang="en-GB" sz="3200" dirty="0"/>
              <a:t>, </a:t>
            </a:r>
            <a:r>
              <a:rPr lang="en-GB" sz="3200" dirty="0" err="1"/>
              <a:t>Franziska</a:t>
            </a:r>
            <a:r>
              <a:rPr lang="en-GB" sz="3200" dirty="0"/>
              <a:t> </a:t>
            </a:r>
            <a:r>
              <a:rPr lang="en-GB" sz="3200" dirty="0" err="1"/>
              <a:t>Roesner</a:t>
            </a:r>
            <a:r>
              <a:rPr lang="en-GB" sz="3200" dirty="0"/>
              <a:t>, and </a:t>
            </a:r>
            <a:r>
              <a:rPr lang="en-GB" sz="3200" dirty="0" err="1"/>
              <a:t>Yejin</a:t>
            </a:r>
            <a:r>
              <a:rPr lang="en-GB" sz="3200" dirty="0"/>
              <a:t> Choi. 2019. </a:t>
            </a:r>
            <a:r>
              <a:rPr lang="en-GB" sz="3200" b="1" dirty="0"/>
              <a:t>Defending against neural fake news</a:t>
            </a:r>
            <a:r>
              <a:rPr lang="en-GB" sz="3200" dirty="0"/>
              <a:t>. </a:t>
            </a:r>
            <a:r>
              <a:rPr lang="en-GB" sz="3200" dirty="0" err="1"/>
              <a:t>arXiv</a:t>
            </a:r>
            <a:r>
              <a:rPr lang="en-GB" sz="3200" dirty="0"/>
              <a:t> preprint arXiv:1905.12616</a:t>
            </a:r>
            <a:endParaRPr lang="ru-RU" sz="3200" dirty="0"/>
          </a:p>
        </p:txBody>
      </p:sp>
    </p:spTree>
    <p:extLst>
      <p:ext uri="{BB962C8B-B14F-4D97-AF65-F5344CB8AC3E}">
        <p14:creationId xmlns:p14="http://schemas.microsoft.com/office/powerpoint/2010/main" val="2839054924"/>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Линия"/>
          <p:cNvSpPr/>
          <p:nvPr/>
        </p:nvSpPr>
        <p:spPr>
          <a:xfrm>
            <a:off x="1201065" y="2214562"/>
            <a:ext cx="21506373" cy="1"/>
          </a:xfrm>
          <a:prstGeom prst="line">
            <a:avLst/>
          </a:prstGeom>
          <a:ln w="12700">
            <a:solidFill>
              <a:srgbClr val="253957"/>
            </a:solidFill>
            <a:miter lim="400000"/>
          </a:ln>
        </p:spPr>
        <p:txBody>
          <a:bodyPr lIns="71437" tIns="71437" rIns="71437" bIns="71437" anchor="ctr"/>
          <a:lstStyle/>
          <a:p>
            <a:pPr>
              <a:defRPr sz="3200"/>
            </a:pPr>
            <a:endParaRPr/>
          </a:p>
        </p:txBody>
      </p:sp>
      <p:sp>
        <p:nvSpPr>
          <p:cNvPr id="59" name="Очень крутой заголовок…"/>
          <p:cNvSpPr txBox="1"/>
          <p:nvPr/>
        </p:nvSpPr>
        <p:spPr>
          <a:xfrm>
            <a:off x="1189333" y="2544356"/>
            <a:ext cx="16073440" cy="231322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lgn="l">
              <a:defRPr sz="7000" b="1" cap="all">
                <a:solidFill>
                  <a:srgbClr val="253957"/>
                </a:solidFill>
                <a:latin typeface="+mn-lt"/>
                <a:ea typeface="+mn-ea"/>
                <a:cs typeface="+mn-cs"/>
                <a:sym typeface="Arial Narrow"/>
              </a:defRPr>
            </a:pPr>
            <a:r>
              <a:rPr lang="en-GB" sz="6000" b="1" cap="all" dirty="0">
                <a:solidFill>
                  <a:srgbClr val="253957"/>
                </a:solidFill>
                <a:sym typeface="Arial Narrow"/>
              </a:rPr>
              <a:t>FAKE NEWS</a:t>
            </a:r>
            <a:r>
              <a:rPr lang="en-US" sz="6000" b="1" cap="all" dirty="0">
                <a:solidFill>
                  <a:srgbClr val="253957"/>
                </a:solidFill>
                <a:sym typeface="Arial Narrow"/>
              </a:rPr>
              <a:t>/</a:t>
            </a:r>
            <a:r>
              <a:rPr lang="en-GB" sz="6000" b="1" cap="all" dirty="0">
                <a:solidFill>
                  <a:srgbClr val="253957"/>
                </a:solidFill>
                <a:sym typeface="Arial Narrow"/>
              </a:rPr>
              <a:t> CLICKBAIT DETECTION</a:t>
            </a:r>
          </a:p>
        </p:txBody>
      </p:sp>
      <p:sp>
        <p:nvSpPr>
          <p:cNvPr id="60"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1342810" y="5301023"/>
            <a:ext cx="21506374" cy="484268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lgn="l">
              <a:defRPr sz="2800">
                <a:solidFill>
                  <a:srgbClr val="253957"/>
                </a:solidFill>
                <a:latin typeface="+mn-lt"/>
                <a:ea typeface="+mn-ea"/>
                <a:cs typeface="+mn-cs"/>
                <a:sym typeface="Arial Narrow"/>
              </a:defRPr>
            </a:pPr>
            <a:endParaRPr sz="4400" dirty="0"/>
          </a:p>
        </p:txBody>
      </p:sp>
      <p:sp>
        <p:nvSpPr>
          <p:cNvPr id="62" name="Название подразделения, лаборатории, факультета и т.д."/>
          <p:cNvSpPr txBox="1"/>
          <p:nvPr/>
        </p:nvSpPr>
        <p:spPr>
          <a:xfrm>
            <a:off x="11338744" y="942364"/>
            <a:ext cx="11366416" cy="513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spAutoFit/>
          </a:bodyPr>
          <a:lstStyle>
            <a:lvl1pPr algn="r">
              <a:defRPr sz="2400">
                <a:solidFill>
                  <a:srgbClr val="253957"/>
                </a:solidFill>
                <a:latin typeface="+mn-lt"/>
                <a:ea typeface="+mn-ea"/>
                <a:cs typeface="+mn-cs"/>
                <a:sym typeface="Arial Narrow"/>
              </a:defRPr>
            </a:lvl1pPr>
          </a:lstStyle>
          <a:p>
            <a:r>
              <a:rPr lang="ru-RU" dirty="0"/>
              <a:t>Кафедра прикладной математики и информатики</a:t>
            </a:r>
          </a:p>
        </p:txBody>
      </p:sp>
      <p:pic>
        <p:nvPicPr>
          <p:cNvPr id="63" name="Изображение" descr="Изображение"/>
          <p:cNvPicPr>
            <a:picLocks noChangeAspect="1"/>
          </p:cNvPicPr>
          <p:nvPr/>
        </p:nvPicPr>
        <p:blipFill>
          <a:blip r:embed="rId2"/>
          <a:stretch>
            <a:fillRect/>
          </a:stretch>
        </p:blipFill>
        <p:spPr>
          <a:xfrm>
            <a:off x="1226606" y="586180"/>
            <a:ext cx="1199579" cy="1199579"/>
          </a:xfrm>
          <a:prstGeom prst="rect">
            <a:avLst/>
          </a:prstGeom>
          <a:ln w="12700">
            <a:miter lim="400000"/>
          </a:ln>
        </p:spPr>
      </p:pic>
      <p:sp>
        <p:nvSpPr>
          <p:cNvPr id="2" name="Прямоугольник 1"/>
          <p:cNvSpPr/>
          <p:nvPr/>
        </p:nvSpPr>
        <p:spPr>
          <a:xfrm>
            <a:off x="1207609" y="4193704"/>
            <a:ext cx="21362350" cy="12547025"/>
          </a:xfrm>
          <a:prstGeom prst="rect">
            <a:avLst/>
          </a:prstGeom>
        </p:spPr>
        <p:txBody>
          <a:bodyPr wrap="square">
            <a:spAutoFit/>
          </a:bodyPr>
          <a:lstStyle/>
          <a:p>
            <a:pPr marL="457200" indent="-457200" algn="l">
              <a:spcBef>
                <a:spcPts val="2800"/>
              </a:spcBef>
              <a:buSzPct val="100000"/>
              <a:buFont typeface="Wingdings" panose="05000000000000000000" pitchFamily="2" charset="2"/>
              <a:buChar char="§"/>
              <a:defRPr sz="2800">
                <a:solidFill>
                  <a:srgbClr val="253957"/>
                </a:solidFill>
                <a:latin typeface="+mn-lt"/>
                <a:ea typeface="+mn-ea"/>
                <a:cs typeface="+mn-cs"/>
                <a:sym typeface="Arial Narrow"/>
              </a:defRPr>
            </a:pPr>
            <a:r>
              <a:rPr lang="ru-RU" sz="4800" dirty="0">
                <a:solidFill>
                  <a:srgbClr val="253957"/>
                </a:solidFill>
                <a:sym typeface="Arial Narrow"/>
              </a:rPr>
              <a:t>Соревнование по поиску </a:t>
            </a:r>
            <a:r>
              <a:rPr lang="ru-RU" sz="4800" dirty="0" err="1">
                <a:solidFill>
                  <a:srgbClr val="253957"/>
                </a:solidFill>
                <a:sym typeface="Arial Narrow"/>
              </a:rPr>
              <a:t>фейковых</a:t>
            </a:r>
            <a:r>
              <a:rPr lang="ru-RU" sz="4800" dirty="0">
                <a:solidFill>
                  <a:srgbClr val="253957"/>
                </a:solidFill>
                <a:sym typeface="Arial Narrow"/>
              </a:rPr>
              <a:t> новостей: </a:t>
            </a:r>
            <a:r>
              <a:rPr lang="en-GB" sz="4800" dirty="0">
                <a:solidFill>
                  <a:srgbClr val="253957"/>
                </a:solidFill>
                <a:sym typeface="Arial Narrow"/>
                <a:hlinkClick r:id="rId3"/>
              </a:rPr>
              <a:t>http://www.fakenewschallenge.org/</a:t>
            </a:r>
            <a:endParaRPr lang="en-GB" sz="4800" dirty="0">
              <a:solidFill>
                <a:srgbClr val="253957"/>
              </a:solidFill>
              <a:sym typeface="Arial Narrow"/>
            </a:endParaRPr>
          </a:p>
          <a:p>
            <a:pPr marL="457200" indent="-457200" algn="l">
              <a:spcBef>
                <a:spcPts val="2800"/>
              </a:spcBef>
              <a:buSzPct val="100000"/>
              <a:buFont typeface="Wingdings" panose="05000000000000000000" pitchFamily="2" charset="2"/>
              <a:buChar char="§"/>
              <a:defRPr sz="2800">
                <a:solidFill>
                  <a:srgbClr val="253957"/>
                </a:solidFill>
                <a:latin typeface="+mn-lt"/>
                <a:ea typeface="+mn-ea"/>
                <a:cs typeface="+mn-cs"/>
                <a:sym typeface="Arial Narrow"/>
              </a:defRPr>
            </a:pPr>
            <a:r>
              <a:rPr lang="en-US" sz="4800" dirty="0">
                <a:solidFill>
                  <a:srgbClr val="253957"/>
                </a:solidFill>
                <a:sym typeface="Arial Narrow"/>
              </a:rPr>
              <a:t>Fake News Early Detection: A Theory-driven Model</a:t>
            </a:r>
            <a:r>
              <a:rPr lang="ru-RU" sz="4800" dirty="0">
                <a:solidFill>
                  <a:srgbClr val="253957"/>
                </a:solidFill>
                <a:sym typeface="Arial Narrow"/>
              </a:rPr>
              <a:t>: </a:t>
            </a:r>
            <a:r>
              <a:rPr lang="en-GB" sz="4800" dirty="0">
                <a:solidFill>
                  <a:srgbClr val="253957"/>
                </a:solidFill>
                <a:sym typeface="Arial Narrow"/>
                <a:hlinkClick r:id="rId4"/>
              </a:rPr>
              <a:t>https://arxiv.org/pdf/1904.11679.pdf</a:t>
            </a:r>
            <a:r>
              <a:rPr lang="ru-RU" sz="4800" dirty="0">
                <a:solidFill>
                  <a:srgbClr val="253957"/>
                </a:solidFill>
                <a:sym typeface="Arial Narrow"/>
              </a:rPr>
              <a:t> </a:t>
            </a:r>
          </a:p>
          <a:p>
            <a:pPr marL="457200" indent="-457200" algn="l">
              <a:spcBef>
                <a:spcPts val="2800"/>
              </a:spcBef>
              <a:buSzPct val="100000"/>
              <a:buFont typeface="Wingdings" panose="05000000000000000000" pitchFamily="2" charset="2"/>
              <a:buChar char="§"/>
              <a:defRPr sz="2800">
                <a:solidFill>
                  <a:srgbClr val="253957"/>
                </a:solidFill>
                <a:latin typeface="+mn-lt"/>
                <a:ea typeface="+mn-ea"/>
                <a:cs typeface="+mn-cs"/>
                <a:sym typeface="Arial Narrow"/>
              </a:defRPr>
            </a:pPr>
            <a:r>
              <a:rPr lang="ru-RU" sz="4800" dirty="0">
                <a:solidFill>
                  <a:srgbClr val="253957"/>
                </a:solidFill>
                <a:sym typeface="Arial Narrow"/>
              </a:rPr>
              <a:t>Классификация российских новостей, много примеров: </a:t>
            </a:r>
            <a:r>
              <a:rPr lang="en-GB" sz="4800" dirty="0">
                <a:solidFill>
                  <a:srgbClr val="253957"/>
                </a:solidFill>
                <a:sym typeface="Arial Narrow"/>
                <a:hlinkClick r:id="rId5"/>
              </a:rPr>
              <a:t>https://github.com/kimaril/clickbait-classifier</a:t>
            </a:r>
            <a:endParaRPr lang="ru-RU" sz="4800" dirty="0">
              <a:solidFill>
                <a:srgbClr val="253957"/>
              </a:solidFill>
              <a:sym typeface="Arial Narrow"/>
            </a:endParaRPr>
          </a:p>
          <a:p>
            <a:pPr marL="457200" indent="-457200" algn="l">
              <a:spcBef>
                <a:spcPts val="2800"/>
              </a:spcBef>
              <a:buSzPct val="100000"/>
              <a:buFont typeface="Wingdings" panose="05000000000000000000" pitchFamily="2" charset="2"/>
              <a:buChar char="§"/>
              <a:defRPr sz="2800">
                <a:solidFill>
                  <a:srgbClr val="253957"/>
                </a:solidFill>
                <a:latin typeface="+mn-lt"/>
                <a:ea typeface="+mn-ea"/>
                <a:cs typeface="+mn-cs"/>
                <a:sym typeface="Arial Narrow"/>
              </a:defRPr>
            </a:pPr>
            <a:r>
              <a:rPr lang="en-GB" sz="4800" dirty="0">
                <a:solidFill>
                  <a:srgbClr val="253957"/>
                </a:solidFill>
                <a:sym typeface="Arial Narrow"/>
              </a:rPr>
              <a:t>Grover: </a:t>
            </a:r>
            <a:r>
              <a:rPr lang="en-GB" sz="4800" dirty="0">
                <a:solidFill>
                  <a:srgbClr val="253957"/>
                </a:solidFill>
                <a:sym typeface="Arial Narrow"/>
                <a:hlinkClick r:id="rId6"/>
              </a:rPr>
              <a:t>https://github.com/rowanz/grover</a:t>
            </a:r>
            <a:r>
              <a:rPr lang="en-GB" sz="4800" dirty="0">
                <a:solidFill>
                  <a:srgbClr val="253957"/>
                </a:solidFill>
                <a:sym typeface="Arial Narrow"/>
              </a:rPr>
              <a:t> </a:t>
            </a:r>
          </a:p>
          <a:p>
            <a:pPr marL="457200" indent="-457200" algn="l">
              <a:spcBef>
                <a:spcPts val="2800"/>
              </a:spcBef>
              <a:buSzPct val="100000"/>
              <a:buFont typeface="Wingdings" panose="05000000000000000000" pitchFamily="2" charset="2"/>
              <a:buChar char="§"/>
              <a:defRPr sz="2800">
                <a:solidFill>
                  <a:srgbClr val="253957"/>
                </a:solidFill>
                <a:latin typeface="+mn-lt"/>
                <a:ea typeface="+mn-ea"/>
                <a:cs typeface="+mn-cs"/>
                <a:sym typeface="Arial Narrow"/>
              </a:defRPr>
            </a:pPr>
            <a:r>
              <a:rPr lang="en-GB" sz="4800" dirty="0">
                <a:solidFill>
                  <a:srgbClr val="253957"/>
                </a:solidFill>
                <a:sym typeface="Arial Narrow"/>
                <a:hlinkClick r:id="rId7"/>
              </a:rPr>
              <a:t>https://paperswithcode.com/task/fake-news-detection</a:t>
            </a:r>
            <a:r>
              <a:rPr lang="en-GB" sz="4800" dirty="0">
                <a:solidFill>
                  <a:srgbClr val="253957"/>
                </a:solidFill>
                <a:sym typeface="Arial Narrow"/>
              </a:rPr>
              <a:t> </a:t>
            </a:r>
            <a:endParaRPr lang="ru-RU" sz="4800" dirty="0">
              <a:solidFill>
                <a:srgbClr val="253957"/>
              </a:solidFill>
              <a:sym typeface="Arial Narrow"/>
            </a:endParaRPr>
          </a:p>
          <a:p>
            <a:pPr marL="457200" indent="-457200" algn="l">
              <a:spcBef>
                <a:spcPts val="2800"/>
              </a:spcBef>
              <a:buSzPct val="100000"/>
              <a:buFont typeface="Wingdings" panose="05000000000000000000" pitchFamily="2" charset="2"/>
              <a:buChar char="§"/>
              <a:defRPr sz="2800">
                <a:solidFill>
                  <a:srgbClr val="253957"/>
                </a:solidFill>
                <a:latin typeface="+mn-lt"/>
                <a:ea typeface="+mn-ea"/>
                <a:cs typeface="+mn-cs"/>
                <a:sym typeface="Arial Narrow"/>
              </a:defRPr>
            </a:pPr>
            <a:r>
              <a:rPr lang="en-GB" sz="4800" dirty="0">
                <a:solidFill>
                  <a:srgbClr val="253957"/>
                </a:solidFill>
                <a:sym typeface="Arial Narrow"/>
                <a:hlinkClick r:id="rId8"/>
              </a:rPr>
              <a:t>https://paperswithcode.com/task/clickbait-detection</a:t>
            </a:r>
            <a:endParaRPr lang="ru-RU" sz="4800" dirty="0">
              <a:solidFill>
                <a:srgbClr val="253957"/>
              </a:solidFill>
              <a:sym typeface="Arial Narrow"/>
            </a:endParaRPr>
          </a:p>
          <a:p>
            <a:pPr marL="457200" indent="-457200" algn="l">
              <a:spcBef>
                <a:spcPts val="2800"/>
              </a:spcBef>
              <a:buSzPct val="100000"/>
              <a:buFont typeface="Wingdings" panose="05000000000000000000" pitchFamily="2" charset="2"/>
              <a:buChar char="§"/>
              <a:defRPr sz="2800">
                <a:solidFill>
                  <a:srgbClr val="253957"/>
                </a:solidFill>
                <a:latin typeface="+mn-lt"/>
                <a:ea typeface="+mn-ea"/>
                <a:cs typeface="+mn-cs"/>
                <a:sym typeface="Arial Narrow"/>
              </a:defRPr>
            </a:pPr>
            <a:endParaRPr lang="ru-RU" sz="4800" dirty="0">
              <a:solidFill>
                <a:srgbClr val="253957"/>
              </a:solidFill>
              <a:sym typeface="Arial Narrow"/>
            </a:endParaRPr>
          </a:p>
          <a:p>
            <a:pPr marL="457200" indent="-457200" algn="l">
              <a:spcBef>
                <a:spcPts val="2800"/>
              </a:spcBef>
              <a:buSzPct val="100000"/>
              <a:buFont typeface="Wingdings" panose="05000000000000000000" pitchFamily="2" charset="2"/>
              <a:buChar char="§"/>
              <a:defRPr sz="2800">
                <a:solidFill>
                  <a:srgbClr val="253957"/>
                </a:solidFill>
                <a:latin typeface="+mn-lt"/>
                <a:ea typeface="+mn-ea"/>
                <a:cs typeface="+mn-cs"/>
                <a:sym typeface="Arial Narrow"/>
              </a:defRPr>
            </a:pPr>
            <a:endParaRPr lang="en-US" sz="4800" dirty="0">
              <a:solidFill>
                <a:srgbClr val="253957"/>
              </a:solidFill>
              <a:sym typeface="Arial Narrow"/>
            </a:endParaRPr>
          </a:p>
          <a:p>
            <a:pPr marL="457200" indent="-457200" algn="l">
              <a:spcBef>
                <a:spcPts val="2800"/>
              </a:spcBef>
              <a:buSzPct val="100000"/>
              <a:buFont typeface="Wingdings" panose="05000000000000000000" pitchFamily="2" charset="2"/>
              <a:buChar char="§"/>
              <a:defRPr sz="2800">
                <a:solidFill>
                  <a:srgbClr val="253957"/>
                </a:solidFill>
                <a:latin typeface="+mn-lt"/>
                <a:ea typeface="+mn-ea"/>
                <a:cs typeface="+mn-cs"/>
                <a:sym typeface="Arial Narrow"/>
              </a:defRPr>
            </a:pPr>
            <a:endParaRPr lang="en-US" sz="4800" dirty="0">
              <a:solidFill>
                <a:srgbClr val="253957"/>
              </a:solidFill>
              <a:sym typeface="Arial Narrow"/>
            </a:endParaRPr>
          </a:p>
          <a:p>
            <a:pPr marL="457200" indent="-457200" algn="l">
              <a:spcBef>
                <a:spcPts val="2800"/>
              </a:spcBef>
              <a:buSzPct val="100000"/>
              <a:buFont typeface="Wingdings" panose="05000000000000000000" pitchFamily="2" charset="2"/>
              <a:buChar char="§"/>
              <a:defRPr sz="2800">
                <a:solidFill>
                  <a:srgbClr val="253957"/>
                </a:solidFill>
                <a:latin typeface="+mn-lt"/>
                <a:ea typeface="+mn-ea"/>
                <a:cs typeface="+mn-cs"/>
                <a:sym typeface="Arial Narrow"/>
              </a:defRPr>
            </a:pPr>
            <a:endParaRPr lang="en-US" sz="4800" dirty="0">
              <a:solidFill>
                <a:srgbClr val="253957"/>
              </a:solidFill>
              <a:sym typeface="Arial Narrow"/>
            </a:endParaRPr>
          </a:p>
          <a:p>
            <a:pPr marL="457200" indent="-457200" algn="l">
              <a:spcBef>
                <a:spcPts val="2800"/>
              </a:spcBef>
              <a:buSzPct val="100000"/>
              <a:buFont typeface="Wingdings" panose="05000000000000000000" pitchFamily="2" charset="2"/>
              <a:buChar char="§"/>
              <a:defRPr sz="2800">
                <a:solidFill>
                  <a:srgbClr val="253957"/>
                </a:solidFill>
                <a:latin typeface="+mn-lt"/>
                <a:ea typeface="+mn-ea"/>
                <a:cs typeface="+mn-cs"/>
                <a:sym typeface="Arial Narrow"/>
              </a:defRPr>
            </a:pPr>
            <a:endParaRPr lang="en-US" sz="4800" dirty="0">
              <a:solidFill>
                <a:srgbClr val="253957"/>
              </a:solidFill>
              <a:sym typeface="Arial Narrow"/>
            </a:endParaRPr>
          </a:p>
        </p:txBody>
      </p:sp>
    </p:spTree>
    <p:extLst>
      <p:ext uri="{BB962C8B-B14F-4D97-AF65-F5344CB8AC3E}">
        <p14:creationId xmlns:p14="http://schemas.microsoft.com/office/powerpoint/2010/main" val="1782431066"/>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ight Arrow 7"/>
          <p:cNvSpPr/>
          <p:nvPr/>
        </p:nvSpPr>
        <p:spPr bwMode="auto">
          <a:xfrm>
            <a:off x="10175776" y="5969834"/>
            <a:ext cx="3307160" cy="2893765"/>
          </a:xfrm>
          <a:prstGeom prst="rightArrow">
            <a:avLst/>
          </a:prstGeom>
          <a:solidFill>
            <a:srgbClr val="E7D19A"/>
          </a:solidFill>
          <a:ln w="9525" cap="flat" cmpd="sng" algn="ctr">
            <a:no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l" defTabSz="91440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Lucida Sans" pitchFamily="-65" charset="0"/>
              <a:ea typeface="ＭＳ Ｐゴシック" charset="0"/>
            </a:endParaRPr>
          </a:p>
        </p:txBody>
      </p:sp>
      <p:sp>
        <p:nvSpPr>
          <p:cNvPr id="6" name="TextBox 5"/>
          <p:cNvSpPr txBox="1"/>
          <p:nvPr/>
        </p:nvSpPr>
        <p:spPr>
          <a:xfrm>
            <a:off x="11471920" y="6908885"/>
            <a:ext cx="1446883" cy="1015663"/>
          </a:xfrm>
          <a:prstGeom prst="rect">
            <a:avLst/>
          </a:prstGeom>
          <a:noFill/>
        </p:spPr>
        <p:txBody>
          <a:bodyPr wrap="square" rtlCol="0">
            <a:spAutoFit/>
          </a:bodyPr>
          <a:lstStyle/>
          <a:p>
            <a:pPr algn="l" defTabSz="914400" fontAlgn="base" hangingPunct="1">
              <a:spcBef>
                <a:spcPct val="0"/>
              </a:spcBef>
              <a:spcAft>
                <a:spcPct val="0"/>
              </a:spcAft>
            </a:pPr>
            <a:r>
              <a:rPr lang="en-US" sz="6000" kern="1200" dirty="0">
                <a:solidFill>
                  <a:prstClr val="black"/>
                </a:solidFill>
                <a:latin typeface="Calibri"/>
                <a:ea typeface="ＭＳ Ｐゴシック" charset="0"/>
              </a:rPr>
              <a:t>?</a:t>
            </a:r>
          </a:p>
        </p:txBody>
      </p:sp>
      <p:pic>
        <p:nvPicPr>
          <p:cNvPr id="7" name="Picture 9" descr="medline.tif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10880" y="3395829"/>
            <a:ext cx="6808696" cy="9057439"/>
          </a:xfrm>
          <a:prstGeom prst="rect">
            <a:avLst/>
          </a:prstGeom>
          <a:ln>
            <a:solidFill>
              <a:sysClr val="windowText" lastClr="000000"/>
            </a:solidFill>
          </a:ln>
        </p:spPr>
      </p:pic>
      <p:sp>
        <p:nvSpPr>
          <p:cNvPr id="11" name="Очень крутой заголовок…"/>
          <p:cNvSpPr txBox="1"/>
          <p:nvPr/>
        </p:nvSpPr>
        <p:spPr>
          <a:xfrm>
            <a:off x="2936368" y="613076"/>
            <a:ext cx="17785976" cy="231322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lgn="l">
              <a:defRPr sz="7000" b="1" cap="all">
                <a:solidFill>
                  <a:srgbClr val="253957"/>
                </a:solidFill>
                <a:latin typeface="+mn-lt"/>
                <a:ea typeface="+mn-ea"/>
                <a:cs typeface="+mn-cs"/>
                <a:sym typeface="Arial Narrow"/>
              </a:defRPr>
            </a:pPr>
            <a:r>
              <a:rPr lang="ru-RU" sz="7200" b="1" cap="all" dirty="0">
                <a:solidFill>
                  <a:srgbClr val="253957"/>
                </a:solidFill>
                <a:sym typeface="Arial Narrow"/>
              </a:rPr>
              <a:t>К какой категории относится статья?</a:t>
            </a:r>
            <a:endParaRPr lang="en-GB" sz="7200" b="1" cap="all" dirty="0">
              <a:solidFill>
                <a:srgbClr val="253957"/>
              </a:solidFill>
              <a:sym typeface="Arial Narrow"/>
            </a:endParaRPr>
          </a:p>
        </p:txBody>
      </p:sp>
      <p:sp>
        <p:nvSpPr>
          <p:cNvPr id="12" name="Прямоугольник 11"/>
          <p:cNvSpPr/>
          <p:nvPr/>
        </p:nvSpPr>
        <p:spPr>
          <a:xfrm>
            <a:off x="14223623" y="4487709"/>
            <a:ext cx="12381322" cy="6873677"/>
          </a:xfrm>
          <a:prstGeom prst="rect">
            <a:avLst/>
          </a:prstGeom>
        </p:spPr>
        <p:txBody>
          <a:bodyPr wrap="square">
            <a:spAutoFit/>
          </a:bodyPr>
          <a:lstStyle/>
          <a:p>
            <a:pPr marL="914400" indent="-914400" algn="l">
              <a:spcBef>
                <a:spcPts val="2800"/>
              </a:spcBef>
              <a:buSzPct val="100000"/>
              <a:buFont typeface="Arial" panose="020B0604020202020204" pitchFamily="34" charset="0"/>
              <a:buChar char="•"/>
              <a:defRPr sz="2800">
                <a:solidFill>
                  <a:srgbClr val="253957"/>
                </a:solidFill>
                <a:latin typeface="+mn-lt"/>
                <a:ea typeface="+mn-ea"/>
                <a:cs typeface="+mn-cs"/>
                <a:sym typeface="Arial Narrow"/>
              </a:defRPr>
            </a:pPr>
            <a:r>
              <a:rPr lang="ru-RU" sz="5400" dirty="0">
                <a:solidFill>
                  <a:srgbClr val="253957"/>
                </a:solidFill>
                <a:sym typeface="Arial Narrow"/>
              </a:rPr>
              <a:t>Компьютерные науки</a:t>
            </a:r>
          </a:p>
          <a:p>
            <a:pPr marL="914400" indent="-914400" algn="l">
              <a:spcBef>
                <a:spcPts val="2800"/>
              </a:spcBef>
              <a:buSzPct val="100000"/>
              <a:buFont typeface="Arial" panose="020B0604020202020204" pitchFamily="34" charset="0"/>
              <a:buChar char="•"/>
              <a:defRPr sz="2800">
                <a:solidFill>
                  <a:srgbClr val="253957"/>
                </a:solidFill>
                <a:latin typeface="+mn-lt"/>
                <a:ea typeface="+mn-ea"/>
                <a:cs typeface="+mn-cs"/>
                <a:sym typeface="Arial Narrow"/>
              </a:defRPr>
            </a:pPr>
            <a:r>
              <a:rPr lang="ru-RU" sz="5400" dirty="0">
                <a:solidFill>
                  <a:srgbClr val="253957"/>
                </a:solidFill>
                <a:sym typeface="Arial Narrow"/>
              </a:rPr>
              <a:t>Химия</a:t>
            </a:r>
          </a:p>
          <a:p>
            <a:pPr marL="914400" indent="-914400" algn="l">
              <a:spcBef>
                <a:spcPts val="2800"/>
              </a:spcBef>
              <a:buSzPct val="100000"/>
              <a:buFont typeface="Arial" panose="020B0604020202020204" pitchFamily="34" charset="0"/>
              <a:buChar char="•"/>
              <a:defRPr sz="2800">
                <a:solidFill>
                  <a:srgbClr val="253957"/>
                </a:solidFill>
                <a:latin typeface="+mn-lt"/>
                <a:ea typeface="+mn-ea"/>
                <a:cs typeface="+mn-cs"/>
                <a:sym typeface="Arial Narrow"/>
              </a:defRPr>
            </a:pPr>
            <a:r>
              <a:rPr lang="ru-RU" sz="5400" dirty="0">
                <a:solidFill>
                  <a:srgbClr val="253957"/>
                </a:solidFill>
                <a:sym typeface="Arial Narrow"/>
              </a:rPr>
              <a:t>Физика</a:t>
            </a:r>
          </a:p>
          <a:p>
            <a:pPr marL="914400" indent="-914400" algn="l">
              <a:spcBef>
                <a:spcPts val="2800"/>
              </a:spcBef>
              <a:buSzPct val="100000"/>
              <a:buFont typeface="Arial" panose="020B0604020202020204" pitchFamily="34" charset="0"/>
              <a:buChar char="•"/>
              <a:defRPr sz="2800">
                <a:solidFill>
                  <a:srgbClr val="253957"/>
                </a:solidFill>
                <a:latin typeface="+mn-lt"/>
                <a:ea typeface="+mn-ea"/>
                <a:cs typeface="+mn-cs"/>
                <a:sym typeface="Arial Narrow"/>
              </a:defRPr>
            </a:pPr>
            <a:r>
              <a:rPr lang="ru-RU" sz="5400" dirty="0">
                <a:solidFill>
                  <a:srgbClr val="253957"/>
                </a:solidFill>
                <a:sym typeface="Arial Narrow"/>
              </a:rPr>
              <a:t>Юриспруденция</a:t>
            </a:r>
          </a:p>
          <a:p>
            <a:pPr marL="914400" indent="-914400" algn="l">
              <a:spcBef>
                <a:spcPts val="2800"/>
              </a:spcBef>
              <a:buSzPct val="100000"/>
              <a:buFont typeface="Arial" panose="020B0604020202020204" pitchFamily="34" charset="0"/>
              <a:buChar char="•"/>
              <a:defRPr sz="2800">
                <a:solidFill>
                  <a:srgbClr val="253957"/>
                </a:solidFill>
                <a:latin typeface="+mn-lt"/>
                <a:ea typeface="+mn-ea"/>
                <a:cs typeface="+mn-cs"/>
                <a:sym typeface="Arial Narrow"/>
              </a:defRPr>
            </a:pPr>
            <a:r>
              <a:rPr lang="ru-RU" sz="5400" dirty="0">
                <a:solidFill>
                  <a:srgbClr val="253957"/>
                </a:solidFill>
                <a:sym typeface="Arial Narrow"/>
              </a:rPr>
              <a:t>Математика </a:t>
            </a:r>
          </a:p>
          <a:p>
            <a:pPr marL="914400" indent="-914400" algn="l">
              <a:spcBef>
                <a:spcPts val="2800"/>
              </a:spcBef>
              <a:buSzPct val="100000"/>
              <a:buFont typeface="Arial" panose="020B0604020202020204" pitchFamily="34" charset="0"/>
              <a:buChar char="•"/>
              <a:defRPr sz="2800">
                <a:solidFill>
                  <a:srgbClr val="253957"/>
                </a:solidFill>
                <a:latin typeface="+mn-lt"/>
                <a:ea typeface="+mn-ea"/>
                <a:cs typeface="+mn-cs"/>
                <a:sym typeface="Arial Narrow"/>
              </a:defRPr>
            </a:pPr>
            <a:r>
              <a:rPr lang="ru-RU" sz="5400" dirty="0">
                <a:solidFill>
                  <a:srgbClr val="253957"/>
                </a:solidFill>
                <a:sym typeface="Arial Narrow"/>
              </a:rPr>
              <a:t>…</a:t>
            </a:r>
            <a:endParaRPr lang="en-US" sz="5400" dirty="0">
              <a:solidFill>
                <a:srgbClr val="253957"/>
              </a:solidFill>
              <a:sym typeface="Arial Narrow"/>
            </a:endParaRPr>
          </a:p>
        </p:txBody>
      </p:sp>
    </p:spTree>
    <p:extLst>
      <p:ext uri="{BB962C8B-B14F-4D97-AF65-F5344CB8AC3E}">
        <p14:creationId xmlns:p14="http://schemas.microsoft.com/office/powerpoint/2010/main" val="206400270"/>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Линия"/>
          <p:cNvSpPr/>
          <p:nvPr/>
        </p:nvSpPr>
        <p:spPr>
          <a:xfrm>
            <a:off x="1201065" y="2214562"/>
            <a:ext cx="21506373" cy="1"/>
          </a:xfrm>
          <a:prstGeom prst="line">
            <a:avLst/>
          </a:prstGeom>
          <a:ln w="12700">
            <a:solidFill>
              <a:srgbClr val="253957"/>
            </a:solidFill>
            <a:miter lim="400000"/>
          </a:ln>
        </p:spPr>
        <p:txBody>
          <a:bodyPr lIns="71437" tIns="71437" rIns="71437" bIns="71437" anchor="ctr"/>
          <a:lstStyle/>
          <a:p>
            <a:pPr>
              <a:defRPr sz="3200"/>
            </a:pPr>
            <a:endParaRPr/>
          </a:p>
        </p:txBody>
      </p:sp>
      <p:sp>
        <p:nvSpPr>
          <p:cNvPr id="59" name="Очень крутой заголовок…"/>
          <p:cNvSpPr txBox="1"/>
          <p:nvPr/>
        </p:nvSpPr>
        <p:spPr>
          <a:xfrm>
            <a:off x="1209449" y="2972786"/>
            <a:ext cx="16073440" cy="231322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lgn="l">
              <a:defRPr sz="7000" b="1" cap="all">
                <a:solidFill>
                  <a:srgbClr val="253957"/>
                </a:solidFill>
                <a:latin typeface="+mn-lt"/>
                <a:ea typeface="+mn-ea"/>
                <a:cs typeface="+mn-cs"/>
                <a:sym typeface="Arial Narrow"/>
              </a:defRPr>
            </a:pPr>
            <a:r>
              <a:rPr lang="en-GB" sz="7200" b="1" cap="all" dirty="0">
                <a:solidFill>
                  <a:srgbClr val="253957"/>
                </a:solidFill>
                <a:sym typeface="Arial Narrow"/>
              </a:rPr>
              <a:t>Gender identification</a:t>
            </a:r>
          </a:p>
        </p:txBody>
      </p:sp>
      <p:sp>
        <p:nvSpPr>
          <p:cNvPr id="60"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1342810" y="5301023"/>
            <a:ext cx="21506374" cy="484268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lgn="l">
              <a:defRPr sz="2800">
                <a:solidFill>
                  <a:srgbClr val="253957"/>
                </a:solidFill>
                <a:latin typeface="+mn-lt"/>
                <a:ea typeface="+mn-ea"/>
                <a:cs typeface="+mn-cs"/>
                <a:sym typeface="Arial Narrow"/>
              </a:defRPr>
            </a:pPr>
            <a:endParaRPr sz="4400" dirty="0"/>
          </a:p>
        </p:txBody>
      </p:sp>
      <p:sp>
        <p:nvSpPr>
          <p:cNvPr id="62" name="Название подразделения, лаборатории, факультета и т.д."/>
          <p:cNvSpPr txBox="1"/>
          <p:nvPr/>
        </p:nvSpPr>
        <p:spPr>
          <a:xfrm>
            <a:off x="11338744" y="942364"/>
            <a:ext cx="11366416" cy="513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spAutoFit/>
          </a:bodyPr>
          <a:lstStyle>
            <a:lvl1pPr algn="r">
              <a:defRPr sz="2400">
                <a:solidFill>
                  <a:srgbClr val="253957"/>
                </a:solidFill>
                <a:latin typeface="+mn-lt"/>
                <a:ea typeface="+mn-ea"/>
                <a:cs typeface="+mn-cs"/>
                <a:sym typeface="Arial Narrow"/>
              </a:defRPr>
            </a:lvl1pPr>
          </a:lstStyle>
          <a:p>
            <a:r>
              <a:rPr lang="ru-RU" dirty="0"/>
              <a:t>Кафедра прикладной математики и информатики</a:t>
            </a:r>
          </a:p>
        </p:txBody>
      </p:sp>
      <p:pic>
        <p:nvPicPr>
          <p:cNvPr id="63" name="Изображение" descr="Изображение"/>
          <p:cNvPicPr>
            <a:picLocks noChangeAspect="1"/>
          </p:cNvPicPr>
          <p:nvPr/>
        </p:nvPicPr>
        <p:blipFill>
          <a:blip r:embed="rId2"/>
          <a:stretch>
            <a:fillRect/>
          </a:stretch>
        </p:blipFill>
        <p:spPr>
          <a:xfrm>
            <a:off x="1226606" y="586180"/>
            <a:ext cx="1199579" cy="1199579"/>
          </a:xfrm>
          <a:prstGeom prst="rect">
            <a:avLst/>
          </a:prstGeom>
          <a:ln w="12700">
            <a:miter lim="400000"/>
          </a:ln>
        </p:spPr>
      </p:pic>
      <p:sp>
        <p:nvSpPr>
          <p:cNvPr id="2" name="Прямоугольник 1"/>
          <p:cNvSpPr/>
          <p:nvPr/>
        </p:nvSpPr>
        <p:spPr>
          <a:xfrm>
            <a:off x="1414822" y="4601322"/>
            <a:ext cx="21362350" cy="7458452"/>
          </a:xfrm>
          <a:prstGeom prst="rect">
            <a:avLst/>
          </a:prstGeom>
        </p:spPr>
        <p:txBody>
          <a:bodyPr wrap="square">
            <a:spAutoFit/>
          </a:bodyPr>
          <a:lstStyle/>
          <a:p>
            <a:pPr marL="914400" indent="-914400" algn="l">
              <a:spcBef>
                <a:spcPts val="2800"/>
              </a:spcBef>
              <a:buSzPct val="100000"/>
              <a:buFont typeface="+mj-lt"/>
              <a:buAutoNum type="arabicPeriod"/>
              <a:defRPr sz="2800">
                <a:solidFill>
                  <a:srgbClr val="253957"/>
                </a:solidFill>
                <a:latin typeface="+mn-lt"/>
                <a:ea typeface="+mn-ea"/>
                <a:cs typeface="+mn-cs"/>
                <a:sym typeface="Arial Narrow"/>
              </a:defRPr>
            </a:pPr>
            <a:r>
              <a:rPr lang="en-US" sz="5400" dirty="0">
                <a:solidFill>
                  <a:srgbClr val="253957"/>
                </a:solidFill>
                <a:sym typeface="Arial Narrow"/>
              </a:rPr>
              <a:t>By 1925 present-day Vietnam was divided into three parts under French colonial rule. The southern region embracing Saigon and the Mekong delta was the colony of Cochin-China; the central area with its imperial capital at Hue was the protectorate of Annam…</a:t>
            </a:r>
          </a:p>
          <a:p>
            <a:pPr marL="914400" indent="-914400" algn="l">
              <a:spcBef>
                <a:spcPts val="2800"/>
              </a:spcBef>
              <a:buSzPct val="100000"/>
              <a:buFont typeface="+mj-lt"/>
              <a:buAutoNum type="arabicPeriod"/>
              <a:defRPr sz="2800">
                <a:solidFill>
                  <a:srgbClr val="253957"/>
                </a:solidFill>
                <a:latin typeface="+mn-lt"/>
                <a:ea typeface="+mn-ea"/>
                <a:cs typeface="+mn-cs"/>
                <a:sym typeface="Arial Narrow"/>
              </a:defRPr>
            </a:pPr>
            <a:r>
              <a:rPr lang="en-US" sz="5400" dirty="0">
                <a:solidFill>
                  <a:srgbClr val="253957"/>
                </a:solidFill>
                <a:sym typeface="Arial Narrow"/>
              </a:rPr>
              <a:t>Clara never failed to be astonished by the extraordinary felicity of her own name. She found it hard to trust herself to the mercy of fate, which had managed over the years to convert her greatest shame into one of her greatest assets…</a:t>
            </a:r>
          </a:p>
          <a:p>
            <a:pPr marL="457200" indent="-457200" algn="l">
              <a:spcBef>
                <a:spcPts val="2800"/>
              </a:spcBef>
              <a:buSzPct val="100000"/>
              <a:buFont typeface="Wingdings" panose="05000000000000000000" pitchFamily="2" charset="2"/>
              <a:buChar char="§"/>
              <a:defRPr sz="2800">
                <a:solidFill>
                  <a:srgbClr val="253957"/>
                </a:solidFill>
                <a:latin typeface="+mn-lt"/>
                <a:ea typeface="+mn-ea"/>
                <a:cs typeface="+mn-cs"/>
                <a:sym typeface="Arial Narrow"/>
              </a:defRPr>
            </a:pPr>
            <a:endParaRPr lang="en-US" sz="5400" dirty="0">
              <a:solidFill>
                <a:srgbClr val="253957"/>
              </a:solidFill>
              <a:sym typeface="Arial Narrow"/>
            </a:endParaRPr>
          </a:p>
        </p:txBody>
      </p:sp>
      <p:sp>
        <p:nvSpPr>
          <p:cNvPr id="8" name="TextBox 7"/>
          <p:cNvSpPr txBox="1"/>
          <p:nvPr/>
        </p:nvSpPr>
        <p:spPr>
          <a:xfrm>
            <a:off x="824397" y="12796917"/>
            <a:ext cx="23448328" cy="584775"/>
          </a:xfrm>
          <a:prstGeom prst="rect">
            <a:avLst/>
          </a:prstGeom>
          <a:noFill/>
        </p:spPr>
        <p:txBody>
          <a:bodyPr wrap="square" rtlCol="0">
            <a:spAutoFit/>
          </a:bodyPr>
          <a:lstStyle/>
          <a:p>
            <a:r>
              <a:rPr lang="en-US" sz="3200" dirty="0">
                <a:latin typeface="+mn-lt"/>
              </a:rPr>
              <a:t>S. </a:t>
            </a:r>
            <a:r>
              <a:rPr lang="en-US" sz="3200" dirty="0" err="1">
                <a:latin typeface="+mn-lt"/>
              </a:rPr>
              <a:t>Argamon</a:t>
            </a:r>
            <a:r>
              <a:rPr lang="en-US" sz="3200" dirty="0">
                <a:latin typeface="+mn-lt"/>
              </a:rPr>
              <a:t>, M. Koppel, J. Fine, A. R. </a:t>
            </a:r>
            <a:r>
              <a:rPr lang="en-US" sz="3200" dirty="0" err="1">
                <a:latin typeface="+mn-lt"/>
              </a:rPr>
              <a:t>Shimoni</a:t>
            </a:r>
            <a:r>
              <a:rPr lang="en-US" sz="3200" dirty="0">
                <a:latin typeface="+mn-lt"/>
              </a:rPr>
              <a:t>, 2003. “Gender, Genre, and Writing Style in Formal Written Texts,” Text, volume 23, number 3, pp. 321–346</a:t>
            </a:r>
          </a:p>
        </p:txBody>
      </p:sp>
    </p:spTree>
    <p:extLst>
      <p:ext uri="{BB962C8B-B14F-4D97-AF65-F5344CB8AC3E}">
        <p14:creationId xmlns:p14="http://schemas.microsoft.com/office/powerpoint/2010/main" val="2277189858"/>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Линия"/>
          <p:cNvSpPr/>
          <p:nvPr/>
        </p:nvSpPr>
        <p:spPr>
          <a:xfrm>
            <a:off x="1201065" y="2214562"/>
            <a:ext cx="21506373" cy="1"/>
          </a:xfrm>
          <a:prstGeom prst="line">
            <a:avLst/>
          </a:prstGeom>
          <a:ln w="12700">
            <a:solidFill>
              <a:srgbClr val="253957"/>
            </a:solidFill>
            <a:miter lim="400000"/>
          </a:ln>
        </p:spPr>
        <p:txBody>
          <a:bodyPr lIns="71437" tIns="71437" rIns="71437" bIns="71437" anchor="ctr"/>
          <a:lstStyle/>
          <a:p>
            <a:pPr>
              <a:defRPr sz="3200"/>
            </a:pPr>
            <a:endParaRPr/>
          </a:p>
        </p:txBody>
      </p:sp>
      <p:sp>
        <p:nvSpPr>
          <p:cNvPr id="59" name="Очень крутой заголовок…"/>
          <p:cNvSpPr txBox="1"/>
          <p:nvPr/>
        </p:nvSpPr>
        <p:spPr>
          <a:xfrm>
            <a:off x="1189333" y="2544356"/>
            <a:ext cx="16073440" cy="231322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lgn="l">
              <a:defRPr sz="7000" b="1" cap="all">
                <a:solidFill>
                  <a:srgbClr val="253957"/>
                </a:solidFill>
                <a:latin typeface="+mn-lt"/>
                <a:ea typeface="+mn-ea"/>
                <a:cs typeface="+mn-cs"/>
                <a:sym typeface="Arial Narrow"/>
              </a:defRPr>
            </a:pPr>
            <a:r>
              <a:rPr lang="en-GB" sz="7200" b="1" cap="all" dirty="0">
                <a:solidFill>
                  <a:srgbClr val="253957"/>
                </a:solidFill>
                <a:sym typeface="Arial Narrow"/>
              </a:rPr>
              <a:t>Text Classification</a:t>
            </a:r>
          </a:p>
        </p:txBody>
      </p:sp>
      <p:sp>
        <p:nvSpPr>
          <p:cNvPr id="60"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1342810" y="5301023"/>
            <a:ext cx="21506374" cy="484268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lgn="l">
              <a:defRPr sz="2800">
                <a:solidFill>
                  <a:srgbClr val="253957"/>
                </a:solidFill>
                <a:latin typeface="+mn-lt"/>
                <a:ea typeface="+mn-ea"/>
                <a:cs typeface="+mn-cs"/>
                <a:sym typeface="Arial Narrow"/>
              </a:defRPr>
            </a:pPr>
            <a:endParaRPr sz="4400" dirty="0"/>
          </a:p>
        </p:txBody>
      </p:sp>
      <p:sp>
        <p:nvSpPr>
          <p:cNvPr id="62" name="Название подразделения, лаборатории, факультета и т.д."/>
          <p:cNvSpPr txBox="1"/>
          <p:nvPr/>
        </p:nvSpPr>
        <p:spPr>
          <a:xfrm>
            <a:off x="11338744" y="942364"/>
            <a:ext cx="11366416" cy="513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spAutoFit/>
          </a:bodyPr>
          <a:lstStyle>
            <a:lvl1pPr algn="r">
              <a:defRPr sz="2400">
                <a:solidFill>
                  <a:srgbClr val="253957"/>
                </a:solidFill>
                <a:latin typeface="+mn-lt"/>
                <a:ea typeface="+mn-ea"/>
                <a:cs typeface="+mn-cs"/>
                <a:sym typeface="Arial Narrow"/>
              </a:defRPr>
            </a:lvl1pPr>
          </a:lstStyle>
          <a:p>
            <a:r>
              <a:rPr lang="ru-RU" dirty="0"/>
              <a:t>Кафедра прикладной математики и информатики</a:t>
            </a:r>
          </a:p>
        </p:txBody>
      </p:sp>
      <p:pic>
        <p:nvPicPr>
          <p:cNvPr id="63" name="Изображение" descr="Изображение"/>
          <p:cNvPicPr>
            <a:picLocks noChangeAspect="1"/>
          </p:cNvPicPr>
          <p:nvPr/>
        </p:nvPicPr>
        <p:blipFill>
          <a:blip r:embed="rId2"/>
          <a:stretch>
            <a:fillRect/>
          </a:stretch>
        </p:blipFill>
        <p:spPr>
          <a:xfrm>
            <a:off x="1226606" y="586180"/>
            <a:ext cx="1199579" cy="1199579"/>
          </a:xfrm>
          <a:prstGeom prst="rect">
            <a:avLst/>
          </a:prstGeom>
          <a:ln w="12700">
            <a:miter lim="400000"/>
          </a:ln>
        </p:spPr>
      </p:pic>
      <p:sp>
        <p:nvSpPr>
          <p:cNvPr id="2" name="Прямоугольник 1"/>
          <p:cNvSpPr/>
          <p:nvPr/>
        </p:nvSpPr>
        <p:spPr>
          <a:xfrm>
            <a:off x="1226606" y="3977680"/>
            <a:ext cx="21362350" cy="12352099"/>
          </a:xfrm>
          <a:prstGeom prst="rect">
            <a:avLst/>
          </a:prstGeom>
        </p:spPr>
        <p:txBody>
          <a:bodyPr wrap="square">
            <a:spAutoFit/>
          </a:bodyPr>
          <a:lstStyle/>
          <a:p>
            <a:pPr marL="457200" indent="-457200" algn="l">
              <a:spcBef>
                <a:spcPts val="2800"/>
              </a:spcBef>
              <a:buSzPct val="100000"/>
              <a:buFont typeface="Wingdings" panose="05000000000000000000" pitchFamily="2" charset="2"/>
              <a:buChar char="§"/>
              <a:defRPr sz="2800">
                <a:solidFill>
                  <a:srgbClr val="253957"/>
                </a:solidFill>
                <a:latin typeface="+mn-lt"/>
                <a:ea typeface="+mn-ea"/>
                <a:cs typeface="+mn-cs"/>
                <a:sym typeface="Arial Narrow"/>
              </a:defRPr>
            </a:pPr>
            <a:r>
              <a:rPr lang="en-GB" sz="4400" dirty="0">
                <a:solidFill>
                  <a:srgbClr val="253957"/>
                </a:solidFill>
                <a:sym typeface="Arial Narrow"/>
              </a:rPr>
              <a:t>Spam detection</a:t>
            </a:r>
          </a:p>
          <a:p>
            <a:pPr marL="457200" indent="-457200" algn="l">
              <a:spcBef>
                <a:spcPts val="2800"/>
              </a:spcBef>
              <a:buSzPct val="100000"/>
              <a:buFont typeface="Wingdings" panose="05000000000000000000" pitchFamily="2" charset="2"/>
              <a:buChar char="§"/>
              <a:defRPr sz="2800">
                <a:solidFill>
                  <a:srgbClr val="253957"/>
                </a:solidFill>
                <a:latin typeface="+mn-lt"/>
                <a:ea typeface="+mn-ea"/>
                <a:cs typeface="+mn-cs"/>
                <a:sym typeface="Arial Narrow"/>
              </a:defRPr>
            </a:pPr>
            <a:r>
              <a:rPr lang="en-GB" sz="4400" dirty="0">
                <a:solidFill>
                  <a:srgbClr val="253957"/>
                </a:solidFill>
                <a:sym typeface="Arial Narrow"/>
              </a:rPr>
              <a:t>Sentiment analysis</a:t>
            </a:r>
            <a:endParaRPr lang="ru-RU" sz="4400" dirty="0">
              <a:solidFill>
                <a:srgbClr val="253957"/>
              </a:solidFill>
              <a:sym typeface="Arial Narrow"/>
            </a:endParaRPr>
          </a:p>
          <a:p>
            <a:pPr marL="457200" indent="-457200" algn="l">
              <a:spcBef>
                <a:spcPts val="2800"/>
              </a:spcBef>
              <a:buSzPct val="100000"/>
              <a:buFont typeface="Wingdings" panose="05000000000000000000" pitchFamily="2" charset="2"/>
              <a:buChar char="§"/>
              <a:defRPr sz="2800">
                <a:solidFill>
                  <a:srgbClr val="253957"/>
                </a:solidFill>
                <a:latin typeface="+mn-lt"/>
                <a:ea typeface="+mn-ea"/>
                <a:cs typeface="+mn-cs"/>
                <a:sym typeface="Arial Narrow"/>
              </a:defRPr>
            </a:pPr>
            <a:r>
              <a:rPr lang="en-US" sz="4400" dirty="0">
                <a:solidFill>
                  <a:srgbClr val="253957"/>
                </a:solidFill>
                <a:sym typeface="Arial Narrow"/>
              </a:rPr>
              <a:t>Assigning subject categories, topics, or genres</a:t>
            </a:r>
          </a:p>
          <a:p>
            <a:pPr marL="457200" indent="-457200" algn="l">
              <a:spcBef>
                <a:spcPts val="2800"/>
              </a:spcBef>
              <a:buSzPct val="100000"/>
              <a:buFont typeface="Wingdings" panose="05000000000000000000" pitchFamily="2" charset="2"/>
              <a:buChar char="§"/>
              <a:defRPr sz="2800">
                <a:solidFill>
                  <a:srgbClr val="253957"/>
                </a:solidFill>
                <a:latin typeface="+mn-lt"/>
                <a:ea typeface="+mn-ea"/>
                <a:cs typeface="+mn-cs"/>
                <a:sym typeface="Arial Narrow"/>
              </a:defRPr>
            </a:pPr>
            <a:r>
              <a:rPr lang="en-GB" sz="4400" dirty="0">
                <a:solidFill>
                  <a:srgbClr val="253957"/>
                </a:solidFill>
                <a:sym typeface="Arial Narrow"/>
              </a:rPr>
              <a:t>Language Identification</a:t>
            </a:r>
            <a:endParaRPr lang="ru-RU" sz="4400" dirty="0">
              <a:solidFill>
                <a:srgbClr val="253957"/>
              </a:solidFill>
              <a:sym typeface="Arial Narrow"/>
            </a:endParaRPr>
          </a:p>
          <a:p>
            <a:pPr marL="457200" indent="-457200" algn="l">
              <a:spcBef>
                <a:spcPts val="2800"/>
              </a:spcBef>
              <a:buSzPct val="100000"/>
              <a:buFont typeface="Wingdings" panose="05000000000000000000" pitchFamily="2" charset="2"/>
              <a:buChar char="§"/>
              <a:defRPr sz="2800">
                <a:solidFill>
                  <a:srgbClr val="253957"/>
                </a:solidFill>
                <a:latin typeface="+mn-lt"/>
                <a:ea typeface="+mn-ea"/>
                <a:cs typeface="+mn-cs"/>
                <a:sym typeface="Arial Narrow"/>
              </a:defRPr>
            </a:pPr>
            <a:r>
              <a:rPr lang="en-GB" sz="4400" dirty="0">
                <a:solidFill>
                  <a:srgbClr val="253957"/>
                </a:solidFill>
                <a:sym typeface="Arial Narrow"/>
              </a:rPr>
              <a:t>Authorship identification</a:t>
            </a:r>
            <a:endParaRPr lang="ru-RU" sz="4400" dirty="0">
              <a:solidFill>
                <a:srgbClr val="253957"/>
              </a:solidFill>
              <a:sym typeface="Arial Narrow"/>
            </a:endParaRPr>
          </a:p>
          <a:p>
            <a:pPr marL="457200" indent="-457200" algn="l">
              <a:spcBef>
                <a:spcPts val="2800"/>
              </a:spcBef>
              <a:buSzPct val="100000"/>
              <a:buFont typeface="Wingdings" panose="05000000000000000000" pitchFamily="2" charset="2"/>
              <a:buChar char="§"/>
              <a:defRPr sz="2800">
                <a:solidFill>
                  <a:srgbClr val="253957"/>
                </a:solidFill>
                <a:latin typeface="+mn-lt"/>
                <a:ea typeface="+mn-ea"/>
                <a:cs typeface="+mn-cs"/>
                <a:sym typeface="Arial Narrow"/>
              </a:defRPr>
            </a:pPr>
            <a:r>
              <a:rPr lang="en-US" sz="4400" dirty="0">
                <a:solidFill>
                  <a:srgbClr val="253957"/>
                </a:solidFill>
                <a:sym typeface="Arial Narrow"/>
              </a:rPr>
              <a:t>Age/gender identification</a:t>
            </a:r>
          </a:p>
          <a:p>
            <a:pPr marL="457200" indent="-457200" algn="l">
              <a:spcBef>
                <a:spcPts val="2800"/>
              </a:spcBef>
              <a:buSzPct val="100000"/>
              <a:buFont typeface="Wingdings" panose="05000000000000000000" pitchFamily="2" charset="2"/>
              <a:buChar char="§"/>
              <a:defRPr sz="2800">
                <a:solidFill>
                  <a:srgbClr val="253957"/>
                </a:solidFill>
                <a:latin typeface="+mn-lt"/>
                <a:ea typeface="+mn-ea"/>
                <a:cs typeface="+mn-cs"/>
                <a:sym typeface="Arial Narrow"/>
              </a:defRPr>
            </a:pPr>
            <a:r>
              <a:rPr lang="en-GB" sz="4400" dirty="0">
                <a:solidFill>
                  <a:srgbClr val="253957"/>
                </a:solidFill>
                <a:sym typeface="Arial Narrow"/>
              </a:rPr>
              <a:t>Fake news/clickbait detection</a:t>
            </a:r>
          </a:p>
          <a:p>
            <a:pPr marL="457200" indent="-457200" algn="l">
              <a:spcBef>
                <a:spcPts val="2800"/>
              </a:spcBef>
              <a:buSzPct val="100000"/>
              <a:buFont typeface="Wingdings" panose="05000000000000000000" pitchFamily="2" charset="2"/>
              <a:buChar char="§"/>
              <a:defRPr sz="2800">
                <a:solidFill>
                  <a:srgbClr val="253957"/>
                </a:solidFill>
                <a:latin typeface="+mn-lt"/>
                <a:ea typeface="+mn-ea"/>
                <a:cs typeface="+mn-cs"/>
                <a:sym typeface="Arial Narrow"/>
              </a:defRPr>
            </a:pPr>
            <a:r>
              <a:rPr lang="en-GB" sz="4400" dirty="0">
                <a:solidFill>
                  <a:srgbClr val="253957"/>
                </a:solidFill>
                <a:sym typeface="Arial Narrow"/>
              </a:rPr>
              <a:t>Bot/troll protection</a:t>
            </a:r>
            <a:endParaRPr lang="ru-RU" sz="4400" dirty="0">
              <a:solidFill>
                <a:srgbClr val="253957"/>
              </a:solidFill>
              <a:sym typeface="Arial Narrow"/>
            </a:endParaRPr>
          </a:p>
          <a:p>
            <a:pPr marL="457200" indent="-457200" algn="l">
              <a:spcBef>
                <a:spcPts val="2800"/>
              </a:spcBef>
              <a:buSzPct val="100000"/>
              <a:buFont typeface="Wingdings" panose="05000000000000000000" pitchFamily="2" charset="2"/>
              <a:buChar char="§"/>
              <a:defRPr sz="2800">
                <a:solidFill>
                  <a:srgbClr val="253957"/>
                </a:solidFill>
                <a:latin typeface="+mn-lt"/>
                <a:ea typeface="+mn-ea"/>
                <a:cs typeface="+mn-cs"/>
                <a:sym typeface="Arial Narrow"/>
              </a:defRPr>
            </a:pPr>
            <a:r>
              <a:rPr lang="en-US" sz="4400" dirty="0">
                <a:solidFill>
                  <a:srgbClr val="253957"/>
                </a:solidFill>
                <a:sym typeface="Arial Narrow"/>
              </a:rPr>
              <a:t>Can be a part of more complicated NLP tasks</a:t>
            </a:r>
          </a:p>
          <a:p>
            <a:pPr marL="457200" indent="-457200" algn="l">
              <a:spcBef>
                <a:spcPts val="2800"/>
              </a:spcBef>
              <a:buSzPct val="100000"/>
              <a:buFont typeface="Wingdings" panose="05000000000000000000" pitchFamily="2" charset="2"/>
              <a:buChar char="§"/>
              <a:defRPr sz="2800">
                <a:solidFill>
                  <a:srgbClr val="253957"/>
                </a:solidFill>
                <a:latin typeface="+mn-lt"/>
                <a:ea typeface="+mn-ea"/>
                <a:cs typeface="+mn-cs"/>
                <a:sym typeface="Arial Narrow"/>
              </a:defRPr>
            </a:pPr>
            <a:endParaRPr lang="en-US" sz="4800" dirty="0">
              <a:solidFill>
                <a:srgbClr val="253957"/>
              </a:solidFill>
              <a:sym typeface="Arial Narrow"/>
            </a:endParaRPr>
          </a:p>
          <a:p>
            <a:pPr marL="457200" indent="-457200" algn="l">
              <a:spcBef>
                <a:spcPts val="2800"/>
              </a:spcBef>
              <a:buSzPct val="100000"/>
              <a:buFont typeface="Wingdings" panose="05000000000000000000" pitchFamily="2" charset="2"/>
              <a:buChar char="§"/>
              <a:defRPr sz="2800">
                <a:solidFill>
                  <a:srgbClr val="253957"/>
                </a:solidFill>
                <a:latin typeface="+mn-lt"/>
                <a:ea typeface="+mn-ea"/>
                <a:cs typeface="+mn-cs"/>
                <a:sym typeface="Arial Narrow"/>
              </a:defRPr>
            </a:pPr>
            <a:endParaRPr lang="en-US" sz="4800" dirty="0">
              <a:solidFill>
                <a:srgbClr val="253957"/>
              </a:solidFill>
              <a:sym typeface="Arial Narrow"/>
            </a:endParaRPr>
          </a:p>
          <a:p>
            <a:pPr marL="457200" indent="-457200" algn="l">
              <a:spcBef>
                <a:spcPts val="2800"/>
              </a:spcBef>
              <a:buSzPct val="100000"/>
              <a:buFont typeface="Wingdings" panose="05000000000000000000" pitchFamily="2" charset="2"/>
              <a:buChar char="§"/>
              <a:defRPr sz="2800">
                <a:solidFill>
                  <a:srgbClr val="253957"/>
                </a:solidFill>
                <a:latin typeface="+mn-lt"/>
                <a:ea typeface="+mn-ea"/>
                <a:cs typeface="+mn-cs"/>
                <a:sym typeface="Arial Narrow"/>
              </a:defRPr>
            </a:pPr>
            <a:endParaRPr lang="en-US" sz="4800" dirty="0">
              <a:solidFill>
                <a:srgbClr val="253957"/>
              </a:solidFill>
              <a:sym typeface="Arial Narrow"/>
            </a:endParaRPr>
          </a:p>
        </p:txBody>
      </p:sp>
    </p:spTree>
    <p:extLst>
      <p:ext uri="{BB962C8B-B14F-4D97-AF65-F5344CB8AC3E}">
        <p14:creationId xmlns:p14="http://schemas.microsoft.com/office/powerpoint/2010/main" val="360534188"/>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Линия"/>
          <p:cNvSpPr/>
          <p:nvPr/>
        </p:nvSpPr>
        <p:spPr>
          <a:xfrm>
            <a:off x="1201065" y="2214562"/>
            <a:ext cx="21506373" cy="1"/>
          </a:xfrm>
          <a:prstGeom prst="line">
            <a:avLst/>
          </a:prstGeom>
          <a:ln w="12700">
            <a:solidFill>
              <a:srgbClr val="253957"/>
            </a:solidFill>
            <a:miter lim="400000"/>
          </a:ln>
        </p:spPr>
        <p:txBody>
          <a:bodyPr lIns="71437" tIns="71437" rIns="71437" bIns="71437" anchor="ctr"/>
          <a:lstStyle/>
          <a:p>
            <a:pPr>
              <a:defRPr sz="3200"/>
            </a:pPr>
            <a:endParaRPr/>
          </a:p>
        </p:txBody>
      </p:sp>
      <p:sp>
        <p:nvSpPr>
          <p:cNvPr id="59" name="Очень крутой заголовок…"/>
          <p:cNvSpPr txBox="1"/>
          <p:nvPr/>
        </p:nvSpPr>
        <p:spPr>
          <a:xfrm>
            <a:off x="1189333" y="2544356"/>
            <a:ext cx="16073440" cy="231322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lgn="l">
              <a:defRPr sz="7000" b="1" cap="all">
                <a:solidFill>
                  <a:srgbClr val="253957"/>
                </a:solidFill>
                <a:latin typeface="+mn-lt"/>
                <a:ea typeface="+mn-ea"/>
                <a:cs typeface="+mn-cs"/>
                <a:sym typeface="Arial Narrow"/>
              </a:defRPr>
            </a:pPr>
            <a:r>
              <a:rPr lang="en-GB" sz="7200" b="1" cap="all" dirty="0">
                <a:solidFill>
                  <a:srgbClr val="253957"/>
                </a:solidFill>
                <a:sym typeface="Arial Narrow"/>
              </a:rPr>
              <a:t>Text Classification</a:t>
            </a:r>
          </a:p>
        </p:txBody>
      </p:sp>
      <p:sp>
        <p:nvSpPr>
          <p:cNvPr id="60"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1342810" y="5301023"/>
            <a:ext cx="21506374" cy="484268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lgn="l">
              <a:defRPr sz="2800">
                <a:solidFill>
                  <a:srgbClr val="253957"/>
                </a:solidFill>
                <a:latin typeface="+mn-lt"/>
                <a:ea typeface="+mn-ea"/>
                <a:cs typeface="+mn-cs"/>
                <a:sym typeface="Arial Narrow"/>
              </a:defRPr>
            </a:pPr>
            <a:endParaRPr sz="4400" dirty="0"/>
          </a:p>
        </p:txBody>
      </p:sp>
      <p:sp>
        <p:nvSpPr>
          <p:cNvPr id="62" name="Название подразделения, лаборатории, факультета и т.д."/>
          <p:cNvSpPr txBox="1"/>
          <p:nvPr/>
        </p:nvSpPr>
        <p:spPr>
          <a:xfrm>
            <a:off x="11338744" y="942364"/>
            <a:ext cx="11366416" cy="513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spAutoFit/>
          </a:bodyPr>
          <a:lstStyle>
            <a:lvl1pPr algn="r">
              <a:defRPr sz="2400">
                <a:solidFill>
                  <a:srgbClr val="253957"/>
                </a:solidFill>
                <a:latin typeface="+mn-lt"/>
                <a:ea typeface="+mn-ea"/>
                <a:cs typeface="+mn-cs"/>
                <a:sym typeface="Arial Narrow"/>
              </a:defRPr>
            </a:lvl1pPr>
          </a:lstStyle>
          <a:p>
            <a:r>
              <a:rPr lang="ru-RU" dirty="0"/>
              <a:t>Кафедра прикладной математики и информатики</a:t>
            </a:r>
          </a:p>
        </p:txBody>
      </p:sp>
      <p:pic>
        <p:nvPicPr>
          <p:cNvPr id="63" name="Изображение" descr="Изображение"/>
          <p:cNvPicPr>
            <a:picLocks noChangeAspect="1"/>
          </p:cNvPicPr>
          <p:nvPr/>
        </p:nvPicPr>
        <p:blipFill>
          <a:blip r:embed="rId2"/>
          <a:stretch>
            <a:fillRect/>
          </a:stretch>
        </p:blipFill>
        <p:spPr>
          <a:xfrm>
            <a:off x="1226606" y="586180"/>
            <a:ext cx="1199579" cy="1199579"/>
          </a:xfrm>
          <a:prstGeom prst="rect">
            <a:avLst/>
          </a:prstGeom>
          <a:ln w="12700">
            <a:miter lim="400000"/>
          </a:ln>
        </p:spPr>
      </p:pic>
      <mc:AlternateContent xmlns:mc="http://schemas.openxmlformats.org/markup-compatibility/2006" xmlns:a14="http://schemas.microsoft.com/office/drawing/2010/main">
        <mc:Choice Requires="a14">
          <p:sp>
            <p:nvSpPr>
              <p:cNvPr id="2" name="Прямоугольник 1"/>
              <p:cNvSpPr/>
              <p:nvPr/>
            </p:nvSpPr>
            <p:spPr>
              <a:xfrm>
                <a:off x="1273076" y="4239524"/>
                <a:ext cx="21362350" cy="7417415"/>
              </a:xfrm>
              <a:prstGeom prst="rect">
                <a:avLst/>
              </a:prstGeom>
            </p:spPr>
            <p:txBody>
              <a:bodyPr wrap="square">
                <a:spAutoFit/>
              </a:bodyPr>
              <a:lstStyle/>
              <a:p>
                <a:pPr algn="l">
                  <a:spcBef>
                    <a:spcPts val="2800"/>
                  </a:spcBef>
                  <a:buSzPct val="100000"/>
                  <a:defRPr sz="2800">
                    <a:solidFill>
                      <a:srgbClr val="253957"/>
                    </a:solidFill>
                    <a:latin typeface="+mn-lt"/>
                    <a:ea typeface="+mn-ea"/>
                    <a:cs typeface="+mn-cs"/>
                    <a:sym typeface="Arial Narrow"/>
                  </a:defRPr>
                </a:pPr>
                <a:r>
                  <a:rPr lang="ru-RU" sz="4800" b="1" dirty="0">
                    <a:solidFill>
                      <a:srgbClr val="253957"/>
                    </a:solidFill>
                    <a:sym typeface="Arial Narrow"/>
                  </a:rPr>
                  <a:t>Входные данные</a:t>
                </a:r>
                <a:r>
                  <a:rPr lang="en-US" sz="4800" dirty="0">
                    <a:solidFill>
                      <a:srgbClr val="253957"/>
                    </a:solidFill>
                    <a:sym typeface="Arial Narrow"/>
                  </a:rPr>
                  <a:t>:</a:t>
                </a:r>
              </a:p>
              <a:p>
                <a:pPr marL="685800" lvl="1" indent="-685800" algn="l">
                  <a:spcBef>
                    <a:spcPts val="2800"/>
                  </a:spcBef>
                  <a:buSzPct val="100000"/>
                  <a:buFont typeface="Arial" panose="020B0604020202020204" pitchFamily="34" charset="0"/>
                  <a:buChar char="•"/>
                  <a:defRPr sz="2800">
                    <a:solidFill>
                      <a:srgbClr val="253957"/>
                    </a:solidFill>
                    <a:latin typeface="+mn-lt"/>
                    <a:ea typeface="+mn-ea"/>
                    <a:cs typeface="+mn-cs"/>
                    <a:sym typeface="Arial Narrow"/>
                  </a:defRPr>
                </a:pPr>
                <a:r>
                  <a:rPr lang="ru-RU" sz="4800" dirty="0">
                    <a:solidFill>
                      <a:srgbClr val="253957"/>
                    </a:solidFill>
                    <a:sym typeface="Arial Narrow"/>
                  </a:rPr>
                  <a:t>Документ</a:t>
                </a:r>
                <a14:m>
                  <m:oMath xmlns:m="http://schemas.openxmlformats.org/officeDocument/2006/math">
                    <m:r>
                      <a:rPr lang="ru-RU" sz="4800" b="0" i="0" dirty="0" smtClean="0">
                        <a:solidFill>
                          <a:srgbClr val="253957"/>
                        </a:solidFill>
                        <a:latin typeface="Cambria Math" panose="02040503050406030204" pitchFamily="18" charset="0"/>
                        <a:sym typeface="Arial Narrow"/>
                      </a:rPr>
                      <m:t> </m:t>
                    </m:r>
                    <m:r>
                      <a:rPr lang="en-US" sz="4800" i="1" dirty="0">
                        <a:solidFill>
                          <a:srgbClr val="253957"/>
                        </a:solidFill>
                        <a:latin typeface="Cambria Math" panose="02040503050406030204" pitchFamily="18" charset="0"/>
                        <a:sym typeface="Arial Narrow"/>
                      </a:rPr>
                      <m:t>𝑑</m:t>
                    </m:r>
                    <m:r>
                      <a:rPr lang="en-US" sz="4800" i="1">
                        <a:solidFill>
                          <a:srgbClr val="253957"/>
                        </a:solidFill>
                        <a:latin typeface="Cambria Math" panose="02040503050406030204" pitchFamily="18" charset="0"/>
                        <a:ea typeface="Cambria Math" panose="02040503050406030204" pitchFamily="18" charset="0"/>
                        <a:sym typeface="Arial Narrow"/>
                      </a:rPr>
                      <m:t>∈</m:t>
                    </m:r>
                    <m:r>
                      <a:rPr lang="en-US" sz="4800" i="1">
                        <a:solidFill>
                          <a:srgbClr val="253957"/>
                        </a:solidFill>
                        <a:latin typeface="Cambria Math" panose="02040503050406030204" pitchFamily="18" charset="0"/>
                        <a:ea typeface="Cambria Math" panose="02040503050406030204" pitchFamily="18" charset="0"/>
                        <a:sym typeface="Arial Narrow"/>
                      </a:rPr>
                      <m:t>𝐷</m:t>
                    </m:r>
                  </m:oMath>
                </a14:m>
                <a:endParaRPr lang="en-US" sz="4800" dirty="0">
                  <a:solidFill>
                    <a:srgbClr val="253957"/>
                  </a:solidFill>
                  <a:sym typeface="Arial Narrow"/>
                </a:endParaRPr>
              </a:p>
              <a:p>
                <a:pPr marL="685800" indent="-685800" algn="l">
                  <a:spcBef>
                    <a:spcPts val="2800"/>
                  </a:spcBef>
                  <a:buSzPct val="100000"/>
                  <a:buFont typeface="Arial" panose="020B0604020202020204" pitchFamily="34" charset="0"/>
                  <a:buChar char="•"/>
                  <a:defRPr sz="2800">
                    <a:solidFill>
                      <a:srgbClr val="253957"/>
                    </a:solidFill>
                    <a:latin typeface="+mn-lt"/>
                    <a:ea typeface="+mn-ea"/>
                    <a:cs typeface="+mn-cs"/>
                    <a:sym typeface="Arial Narrow"/>
                  </a:defRPr>
                </a:pPr>
                <a:r>
                  <a:rPr lang="ru-RU" sz="4800" dirty="0">
                    <a:solidFill>
                      <a:srgbClr val="253957"/>
                    </a:solidFill>
                    <a:sym typeface="Arial Narrow"/>
                  </a:rPr>
                  <a:t>Фиксированное множество классов</a:t>
                </a:r>
                <a14:m>
                  <m:oMath xmlns:m="http://schemas.openxmlformats.org/officeDocument/2006/math">
                    <m:r>
                      <a:rPr lang="en-US" sz="4800" b="0" i="1" smtClean="0">
                        <a:solidFill>
                          <a:srgbClr val="253957"/>
                        </a:solidFill>
                        <a:latin typeface="Cambria Math" panose="02040503050406030204" pitchFamily="18" charset="0"/>
                        <a:sym typeface="Arial Narrow"/>
                      </a:rPr>
                      <m:t> </m:t>
                    </m:r>
                    <m:r>
                      <a:rPr lang="en-US" sz="4800" b="0" i="1" smtClean="0">
                        <a:solidFill>
                          <a:srgbClr val="253957"/>
                        </a:solidFill>
                        <a:latin typeface="Cambria Math" panose="02040503050406030204" pitchFamily="18" charset="0"/>
                        <a:sym typeface="Arial Narrow"/>
                      </a:rPr>
                      <m:t>𝐶</m:t>
                    </m:r>
                    <m:r>
                      <a:rPr lang="en-US" sz="4800" b="0" i="1" smtClean="0">
                        <a:solidFill>
                          <a:srgbClr val="253957"/>
                        </a:solidFill>
                        <a:latin typeface="Cambria Math" panose="02040503050406030204" pitchFamily="18" charset="0"/>
                        <a:sym typeface="Arial Narrow"/>
                      </a:rPr>
                      <m:t>=</m:t>
                    </m:r>
                    <m:d>
                      <m:dPr>
                        <m:begChr m:val="{"/>
                        <m:endChr m:val="}"/>
                        <m:ctrlPr>
                          <a:rPr lang="en-US" sz="4800" b="0" i="1" smtClean="0">
                            <a:solidFill>
                              <a:srgbClr val="253957"/>
                            </a:solidFill>
                            <a:latin typeface="Cambria Math" panose="02040503050406030204" pitchFamily="18" charset="0"/>
                            <a:sym typeface="Arial Narrow"/>
                          </a:rPr>
                        </m:ctrlPr>
                      </m:dPr>
                      <m:e>
                        <m:sSub>
                          <m:sSubPr>
                            <m:ctrlPr>
                              <a:rPr lang="en-US" sz="4800" b="0" i="1" smtClean="0">
                                <a:solidFill>
                                  <a:srgbClr val="253957"/>
                                </a:solidFill>
                                <a:latin typeface="Cambria Math" panose="02040503050406030204" pitchFamily="18" charset="0"/>
                                <a:sym typeface="Arial Narrow"/>
                              </a:rPr>
                            </m:ctrlPr>
                          </m:sSubPr>
                          <m:e>
                            <m:r>
                              <a:rPr lang="en-US" sz="4800" b="0" i="1" smtClean="0">
                                <a:solidFill>
                                  <a:srgbClr val="253957"/>
                                </a:solidFill>
                                <a:latin typeface="Cambria Math" panose="02040503050406030204" pitchFamily="18" charset="0"/>
                                <a:sym typeface="Arial Narrow"/>
                              </a:rPr>
                              <m:t>𝑐</m:t>
                            </m:r>
                          </m:e>
                          <m:sub>
                            <m:r>
                              <a:rPr lang="en-US" sz="4800" b="0" i="1" smtClean="0">
                                <a:solidFill>
                                  <a:srgbClr val="253957"/>
                                </a:solidFill>
                                <a:latin typeface="Cambria Math" panose="02040503050406030204" pitchFamily="18" charset="0"/>
                                <a:sym typeface="Arial Narrow"/>
                              </a:rPr>
                              <m:t>1</m:t>
                            </m:r>
                          </m:sub>
                        </m:sSub>
                        <m:r>
                          <a:rPr lang="en-US" sz="4800" b="0" i="1" smtClean="0">
                            <a:solidFill>
                              <a:srgbClr val="253957"/>
                            </a:solidFill>
                            <a:latin typeface="Cambria Math" panose="02040503050406030204" pitchFamily="18" charset="0"/>
                            <a:sym typeface="Arial Narrow"/>
                          </a:rPr>
                          <m:t>, </m:t>
                        </m:r>
                        <m:sSub>
                          <m:sSubPr>
                            <m:ctrlPr>
                              <a:rPr lang="en-US" sz="4800" b="0" i="1" smtClean="0">
                                <a:solidFill>
                                  <a:srgbClr val="253957"/>
                                </a:solidFill>
                                <a:latin typeface="Cambria Math" panose="02040503050406030204" pitchFamily="18" charset="0"/>
                                <a:sym typeface="Arial Narrow"/>
                              </a:rPr>
                            </m:ctrlPr>
                          </m:sSubPr>
                          <m:e>
                            <m:r>
                              <a:rPr lang="en-US" sz="4800" b="0" i="1" smtClean="0">
                                <a:solidFill>
                                  <a:srgbClr val="253957"/>
                                </a:solidFill>
                                <a:latin typeface="Cambria Math" panose="02040503050406030204" pitchFamily="18" charset="0"/>
                                <a:sym typeface="Arial Narrow"/>
                              </a:rPr>
                              <m:t>𝑐</m:t>
                            </m:r>
                          </m:e>
                          <m:sub>
                            <m:r>
                              <a:rPr lang="en-US" sz="4800" b="0" i="1" smtClean="0">
                                <a:solidFill>
                                  <a:srgbClr val="253957"/>
                                </a:solidFill>
                                <a:latin typeface="Cambria Math" panose="02040503050406030204" pitchFamily="18" charset="0"/>
                                <a:sym typeface="Arial Narrow"/>
                              </a:rPr>
                              <m:t>2</m:t>
                            </m:r>
                          </m:sub>
                        </m:sSub>
                        <m:r>
                          <a:rPr lang="en-US" sz="4800" b="0" i="1" smtClean="0">
                            <a:solidFill>
                              <a:srgbClr val="253957"/>
                            </a:solidFill>
                            <a:latin typeface="Cambria Math" panose="02040503050406030204" pitchFamily="18" charset="0"/>
                            <a:sym typeface="Arial Narrow"/>
                          </a:rPr>
                          <m:t>,…, </m:t>
                        </m:r>
                        <m:sSub>
                          <m:sSubPr>
                            <m:ctrlPr>
                              <a:rPr lang="en-US" sz="4800" b="0" i="1" smtClean="0">
                                <a:solidFill>
                                  <a:srgbClr val="253957"/>
                                </a:solidFill>
                                <a:latin typeface="Cambria Math" panose="02040503050406030204" pitchFamily="18" charset="0"/>
                                <a:sym typeface="Arial Narrow"/>
                              </a:rPr>
                            </m:ctrlPr>
                          </m:sSubPr>
                          <m:e>
                            <m:r>
                              <a:rPr lang="en-US" sz="4800" b="0" i="1" smtClean="0">
                                <a:solidFill>
                                  <a:srgbClr val="253957"/>
                                </a:solidFill>
                                <a:latin typeface="Cambria Math" panose="02040503050406030204" pitchFamily="18" charset="0"/>
                                <a:sym typeface="Arial Narrow"/>
                              </a:rPr>
                              <m:t>𝑐</m:t>
                            </m:r>
                          </m:e>
                          <m:sub>
                            <m:r>
                              <a:rPr lang="en-US" sz="4800" b="0" i="1" smtClean="0">
                                <a:solidFill>
                                  <a:srgbClr val="253957"/>
                                </a:solidFill>
                                <a:latin typeface="Cambria Math" panose="02040503050406030204" pitchFamily="18" charset="0"/>
                                <a:sym typeface="Arial Narrow"/>
                              </a:rPr>
                              <m:t>𝐾</m:t>
                            </m:r>
                          </m:sub>
                        </m:sSub>
                      </m:e>
                    </m:d>
                  </m:oMath>
                </a14:m>
                <a:endParaRPr lang="en-US" sz="4800" b="0" dirty="0">
                  <a:solidFill>
                    <a:srgbClr val="253957"/>
                  </a:solidFill>
                  <a:sym typeface="Arial Narrow"/>
                </a:endParaRPr>
              </a:p>
              <a:p>
                <a:pPr marL="685800" indent="-685800" algn="l">
                  <a:spcBef>
                    <a:spcPts val="2800"/>
                  </a:spcBef>
                  <a:buSzPct val="100000"/>
                  <a:buFont typeface="Arial" panose="020B0604020202020204" pitchFamily="34" charset="0"/>
                  <a:buChar char="•"/>
                  <a:defRPr sz="2800">
                    <a:solidFill>
                      <a:srgbClr val="253957"/>
                    </a:solidFill>
                    <a:latin typeface="+mn-lt"/>
                    <a:ea typeface="+mn-ea"/>
                    <a:cs typeface="+mn-cs"/>
                    <a:sym typeface="Arial Narrow"/>
                  </a:defRPr>
                </a:pPr>
                <a:endParaRPr lang="en-US" sz="4800" dirty="0">
                  <a:solidFill>
                    <a:srgbClr val="253957"/>
                  </a:solidFill>
                  <a:sym typeface="Arial Narrow"/>
                </a:endParaRPr>
              </a:p>
              <a:p>
                <a:pPr algn="l">
                  <a:spcBef>
                    <a:spcPts val="2800"/>
                  </a:spcBef>
                  <a:buSzPct val="100000"/>
                  <a:defRPr sz="2800">
                    <a:solidFill>
                      <a:srgbClr val="253957"/>
                    </a:solidFill>
                    <a:latin typeface="+mn-lt"/>
                    <a:ea typeface="+mn-ea"/>
                    <a:cs typeface="+mn-cs"/>
                    <a:sym typeface="Arial Narrow"/>
                  </a:defRPr>
                </a:pPr>
                <a:r>
                  <a:rPr lang="ru-RU" sz="4800" b="1" dirty="0">
                    <a:solidFill>
                      <a:srgbClr val="253957"/>
                    </a:solidFill>
                    <a:sym typeface="Arial Narrow"/>
                  </a:rPr>
                  <a:t>Выход</a:t>
                </a:r>
                <a:r>
                  <a:rPr lang="en-US" sz="4800" dirty="0">
                    <a:solidFill>
                      <a:srgbClr val="253957"/>
                    </a:solidFill>
                    <a:sym typeface="Arial Narrow"/>
                  </a:rPr>
                  <a:t>: </a:t>
                </a:r>
                <a:r>
                  <a:rPr lang="ru-RU" sz="4800" dirty="0">
                    <a:solidFill>
                      <a:srgbClr val="253957"/>
                    </a:solidFill>
                    <a:sym typeface="Arial Narrow"/>
                  </a:rPr>
                  <a:t>предсказанный класс</a:t>
                </a:r>
                <a:r>
                  <a:rPr lang="en-US" sz="4800" dirty="0">
                    <a:solidFill>
                      <a:srgbClr val="253957"/>
                    </a:solidFill>
                    <a:sym typeface="Arial Narrow"/>
                  </a:rPr>
                  <a:t> </a:t>
                </a:r>
                <a14:m>
                  <m:oMath xmlns:m="http://schemas.openxmlformats.org/officeDocument/2006/math">
                    <m:r>
                      <a:rPr lang="en-US" sz="4800" b="0" i="1" smtClean="0">
                        <a:solidFill>
                          <a:srgbClr val="253957"/>
                        </a:solidFill>
                        <a:latin typeface="Cambria Math" panose="02040503050406030204" pitchFamily="18" charset="0"/>
                        <a:sym typeface="Arial Narrow"/>
                      </a:rPr>
                      <m:t>𝑐</m:t>
                    </m:r>
                    <m:r>
                      <a:rPr lang="en-US" sz="4800" b="0" i="1" smtClean="0">
                        <a:solidFill>
                          <a:srgbClr val="253957"/>
                        </a:solidFill>
                        <a:latin typeface="Cambria Math" panose="02040503050406030204" pitchFamily="18" charset="0"/>
                        <a:ea typeface="Cambria Math" panose="02040503050406030204" pitchFamily="18" charset="0"/>
                        <a:sym typeface="Arial Narrow"/>
                      </a:rPr>
                      <m:t>∈</m:t>
                    </m:r>
                    <m:r>
                      <a:rPr lang="en-US" sz="4800" i="1">
                        <a:solidFill>
                          <a:srgbClr val="253957"/>
                        </a:solidFill>
                        <a:latin typeface="Cambria Math" panose="02040503050406030204" pitchFamily="18" charset="0"/>
                        <a:sym typeface="Arial Narrow"/>
                      </a:rPr>
                      <m:t>𝐶</m:t>
                    </m:r>
                  </m:oMath>
                </a14:m>
                <a:endParaRPr lang="en-US" sz="4800" dirty="0">
                  <a:solidFill>
                    <a:srgbClr val="253957"/>
                  </a:solidFill>
                  <a:sym typeface="Arial Narrow"/>
                </a:endParaRPr>
              </a:p>
              <a:p>
                <a:pPr marL="457200" indent="-457200" algn="l">
                  <a:spcBef>
                    <a:spcPts val="2800"/>
                  </a:spcBef>
                  <a:buSzPct val="100000"/>
                  <a:buFont typeface="Wingdings" panose="05000000000000000000" pitchFamily="2" charset="2"/>
                  <a:buChar char="§"/>
                  <a:defRPr sz="2800">
                    <a:solidFill>
                      <a:srgbClr val="253957"/>
                    </a:solidFill>
                    <a:latin typeface="+mn-lt"/>
                    <a:ea typeface="+mn-ea"/>
                    <a:cs typeface="+mn-cs"/>
                    <a:sym typeface="Arial Narrow"/>
                  </a:defRPr>
                </a:pPr>
                <a:endParaRPr lang="en-US" sz="4800" dirty="0">
                  <a:solidFill>
                    <a:srgbClr val="253957"/>
                  </a:solidFill>
                  <a:sym typeface="Arial Narrow"/>
                </a:endParaRPr>
              </a:p>
              <a:p>
                <a:pPr marL="457200" indent="-457200" algn="l">
                  <a:spcBef>
                    <a:spcPts val="2800"/>
                  </a:spcBef>
                  <a:buSzPct val="100000"/>
                  <a:buFont typeface="Wingdings" panose="05000000000000000000" pitchFamily="2" charset="2"/>
                  <a:buChar char="§"/>
                  <a:defRPr sz="2800">
                    <a:solidFill>
                      <a:srgbClr val="253957"/>
                    </a:solidFill>
                    <a:latin typeface="+mn-lt"/>
                    <a:ea typeface="+mn-ea"/>
                    <a:cs typeface="+mn-cs"/>
                    <a:sym typeface="Arial Narrow"/>
                  </a:defRPr>
                </a:pPr>
                <a:endParaRPr lang="en-US" sz="4800" dirty="0">
                  <a:solidFill>
                    <a:srgbClr val="253957"/>
                  </a:solidFill>
                  <a:sym typeface="Arial Narrow"/>
                </a:endParaRPr>
              </a:p>
            </p:txBody>
          </p:sp>
        </mc:Choice>
        <mc:Fallback xmlns="">
          <p:sp>
            <p:nvSpPr>
              <p:cNvPr id="2" name="Прямоугольник 1"/>
              <p:cNvSpPr>
                <a:spLocks noRot="1" noChangeAspect="1" noMove="1" noResize="1" noEditPoints="1" noAdjustHandles="1" noChangeArrowheads="1" noChangeShapeType="1" noTextEdit="1"/>
              </p:cNvSpPr>
              <p:nvPr/>
            </p:nvSpPr>
            <p:spPr>
              <a:xfrm>
                <a:off x="1273076" y="4239524"/>
                <a:ext cx="21362350" cy="7417415"/>
              </a:xfrm>
              <a:prstGeom prst="rect">
                <a:avLst/>
              </a:prstGeom>
              <a:blipFill>
                <a:blip r:embed="rId3"/>
                <a:stretch>
                  <a:fillRect l="-1313" t="-1890"/>
                </a:stretch>
              </a:blipFill>
            </p:spPr>
            <p:txBody>
              <a:bodyPr/>
              <a:lstStyle/>
              <a:p>
                <a:r>
                  <a:rPr lang="ru-RU">
                    <a:noFill/>
                  </a:rPr>
                  <a:t> </a:t>
                </a:r>
              </a:p>
            </p:txBody>
          </p:sp>
        </mc:Fallback>
      </mc:AlternateContent>
    </p:spTree>
    <p:extLst>
      <p:ext uri="{BB962C8B-B14F-4D97-AF65-F5344CB8AC3E}">
        <p14:creationId xmlns:p14="http://schemas.microsoft.com/office/powerpoint/2010/main" val="67913299"/>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1462808" y="3329608"/>
            <a:ext cx="21506375" cy="484268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marL="685800" indent="-685800" algn="l">
              <a:spcBef>
                <a:spcPts val="2800"/>
              </a:spcBef>
              <a:buSzPct val="100000"/>
              <a:buFont typeface="Wingdings" panose="05000000000000000000" pitchFamily="2" charset="2"/>
              <a:buChar char="§"/>
              <a:defRPr sz="2800">
                <a:solidFill>
                  <a:srgbClr val="253957"/>
                </a:solidFill>
                <a:latin typeface="+mn-lt"/>
                <a:ea typeface="+mn-ea"/>
                <a:cs typeface="+mn-cs"/>
                <a:sym typeface="Arial Narrow"/>
              </a:defRPr>
            </a:pPr>
            <a:r>
              <a:rPr lang="ru-RU" sz="4800" b="1" dirty="0"/>
              <a:t>Слащинин Сергей</a:t>
            </a:r>
          </a:p>
          <a:p>
            <a:pPr marL="685800" indent="-685800" algn="l">
              <a:spcBef>
                <a:spcPts val="2800"/>
              </a:spcBef>
              <a:buSzPct val="100000"/>
              <a:buFont typeface="Wingdings" panose="05000000000000000000" pitchFamily="2" charset="2"/>
              <a:buChar char="§"/>
              <a:defRPr sz="2800">
                <a:solidFill>
                  <a:srgbClr val="253957"/>
                </a:solidFill>
                <a:latin typeface="+mn-lt"/>
                <a:ea typeface="+mn-ea"/>
                <a:cs typeface="+mn-cs"/>
                <a:sym typeface="Arial Narrow"/>
              </a:defRPr>
            </a:pPr>
            <a:r>
              <a:rPr lang="en-US" sz="4800" b="1" dirty="0"/>
              <a:t>Mail</a:t>
            </a:r>
            <a:r>
              <a:rPr lang="en-US" sz="4800" dirty="0"/>
              <a:t>: </a:t>
            </a:r>
            <a:r>
              <a:rPr lang="en-US" sz="4800" dirty="0">
                <a:hlinkClick r:id="rId2"/>
              </a:rPr>
              <a:t>sergeisl95@yandex.ru</a:t>
            </a:r>
            <a:r>
              <a:rPr lang="ru-RU" sz="4800" dirty="0"/>
              <a:t> </a:t>
            </a:r>
          </a:p>
          <a:p>
            <a:pPr marL="685800" indent="-685800" algn="l">
              <a:spcBef>
                <a:spcPts val="2800"/>
              </a:spcBef>
              <a:buSzPct val="100000"/>
              <a:buFont typeface="Wingdings" panose="05000000000000000000" pitchFamily="2" charset="2"/>
              <a:buChar char="§"/>
              <a:defRPr sz="2800">
                <a:solidFill>
                  <a:srgbClr val="253957"/>
                </a:solidFill>
                <a:latin typeface="+mn-lt"/>
                <a:ea typeface="+mn-ea"/>
                <a:cs typeface="+mn-cs"/>
                <a:sym typeface="Arial Narrow"/>
              </a:defRPr>
            </a:pPr>
            <a:r>
              <a:rPr lang="ru-RU" sz="4800" b="1" dirty="0"/>
              <a:t>Лабораторные работы</a:t>
            </a:r>
            <a:r>
              <a:rPr lang="ru-RU" sz="4800" dirty="0"/>
              <a:t>: </a:t>
            </a:r>
            <a:r>
              <a:rPr lang="en-US" sz="4800" dirty="0"/>
              <a:t>Python3, </a:t>
            </a:r>
            <a:r>
              <a:rPr lang="en-US" sz="4800" dirty="0" err="1"/>
              <a:t>Jupyter</a:t>
            </a:r>
            <a:r>
              <a:rPr lang="en-US" sz="4800" dirty="0"/>
              <a:t> Notebooks (Google </a:t>
            </a:r>
            <a:r>
              <a:rPr lang="en-US" sz="4800" dirty="0" err="1"/>
              <a:t>Colab</a:t>
            </a:r>
            <a:r>
              <a:rPr lang="en-US" sz="4800" dirty="0"/>
              <a:t>)</a:t>
            </a:r>
            <a:endParaRPr lang="ru-RU" sz="4800" dirty="0"/>
          </a:p>
          <a:p>
            <a:pPr marL="914400" lvl="1" indent="-914400" algn="l">
              <a:spcBef>
                <a:spcPts val="2800"/>
              </a:spcBef>
              <a:buSzPct val="100000"/>
              <a:buFont typeface="+mj-lt"/>
              <a:buAutoNum type="arabicPeriod"/>
              <a:defRPr sz="2800">
                <a:solidFill>
                  <a:srgbClr val="253957"/>
                </a:solidFill>
                <a:latin typeface="+mn-lt"/>
                <a:ea typeface="+mn-ea"/>
                <a:cs typeface="+mn-cs"/>
                <a:sym typeface="Arial Narrow"/>
              </a:defRPr>
            </a:pPr>
            <a:endParaRPr lang="ru-RU" sz="4800" dirty="0"/>
          </a:p>
        </p:txBody>
      </p:sp>
      <p:sp>
        <p:nvSpPr>
          <p:cNvPr id="89" name="Линия"/>
          <p:cNvSpPr/>
          <p:nvPr/>
        </p:nvSpPr>
        <p:spPr>
          <a:xfrm>
            <a:off x="1201065" y="2214562"/>
            <a:ext cx="21506374" cy="1"/>
          </a:xfrm>
          <a:prstGeom prst="line">
            <a:avLst/>
          </a:prstGeom>
          <a:ln w="12700">
            <a:solidFill>
              <a:srgbClr val="253957"/>
            </a:solidFill>
            <a:miter lim="400000"/>
          </a:ln>
        </p:spPr>
        <p:txBody>
          <a:bodyPr lIns="71437" tIns="71437" rIns="71437" bIns="71437" anchor="ctr"/>
          <a:lstStyle/>
          <a:p>
            <a:pPr>
              <a:defRPr sz="3200"/>
            </a:pPr>
            <a:endParaRPr/>
          </a:p>
        </p:txBody>
      </p:sp>
      <p:sp>
        <p:nvSpPr>
          <p:cNvPr id="90" name="Название подразделения, лаборатории, факультета и т.д."/>
          <p:cNvSpPr txBox="1"/>
          <p:nvPr/>
        </p:nvSpPr>
        <p:spPr>
          <a:xfrm>
            <a:off x="11338744" y="942363"/>
            <a:ext cx="11366416" cy="513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spAutoFit/>
          </a:bodyPr>
          <a:lstStyle>
            <a:lvl1pPr algn="r">
              <a:defRPr sz="2400">
                <a:solidFill>
                  <a:srgbClr val="253957"/>
                </a:solidFill>
                <a:latin typeface="+mn-lt"/>
                <a:ea typeface="+mn-ea"/>
                <a:cs typeface="+mn-cs"/>
                <a:sym typeface="Arial Narrow"/>
              </a:defRPr>
            </a:lvl1pPr>
          </a:lstStyle>
          <a:p>
            <a:r>
              <a:rPr lang="ru-RU" dirty="0"/>
              <a:t>Кафедра прикладной математики и информатики</a:t>
            </a:r>
            <a:r>
              <a:rPr dirty="0"/>
              <a:t>.</a:t>
            </a:r>
          </a:p>
        </p:txBody>
      </p:sp>
      <p:pic>
        <p:nvPicPr>
          <p:cNvPr id="91" name="Изображение" descr="Изображение"/>
          <p:cNvPicPr>
            <a:picLocks noChangeAspect="1"/>
          </p:cNvPicPr>
          <p:nvPr/>
        </p:nvPicPr>
        <p:blipFill>
          <a:blip r:embed="rId3"/>
          <a:stretch>
            <a:fillRect/>
          </a:stretch>
        </p:blipFill>
        <p:spPr>
          <a:xfrm>
            <a:off x="1226606" y="586180"/>
            <a:ext cx="1199579" cy="1199579"/>
          </a:xfrm>
          <a:prstGeom prst="rect">
            <a:avLst/>
          </a:prstGeom>
          <a:ln w="12700">
            <a:miter lim="400000"/>
          </a:ln>
        </p:spPr>
      </p:pic>
      <p:sp>
        <p:nvSpPr>
          <p:cNvPr id="2" name="Прямоугольник 1"/>
          <p:cNvSpPr/>
          <p:nvPr/>
        </p:nvSpPr>
        <p:spPr>
          <a:xfrm>
            <a:off x="5858252" y="8733337"/>
            <a:ext cx="12192000" cy="1107996"/>
          </a:xfrm>
          <a:prstGeom prst="rect">
            <a:avLst/>
          </a:prstGeom>
        </p:spPr>
        <p:txBody>
          <a:bodyPr>
            <a:spAutoFit/>
          </a:bodyPr>
          <a:lstStyle/>
          <a:p>
            <a:pPr>
              <a:spcBef>
                <a:spcPts val="2800"/>
              </a:spcBef>
              <a:buSzPct val="100000"/>
              <a:defRPr sz="2800">
                <a:solidFill>
                  <a:srgbClr val="253957"/>
                </a:solidFill>
                <a:latin typeface="+mn-lt"/>
                <a:ea typeface="+mn-ea"/>
                <a:cs typeface="+mn-cs"/>
                <a:sym typeface="Arial Narrow"/>
              </a:defRPr>
            </a:pPr>
            <a:r>
              <a:rPr lang="ru-RU" sz="6600" i="1" dirty="0" err="1">
                <a:solidFill>
                  <a:srgbClr val="253957"/>
                </a:solidFill>
                <a:sym typeface="Arial Narrow"/>
              </a:rPr>
              <a:t>О</a:t>
            </a:r>
            <a:r>
              <a:rPr lang="ru-RU" sz="6600" i="1" baseline="-25000" dirty="0" err="1">
                <a:solidFill>
                  <a:srgbClr val="253957"/>
                </a:solidFill>
                <a:sym typeface="Arial Narrow"/>
              </a:rPr>
              <a:t>итог</a:t>
            </a:r>
            <a:r>
              <a:rPr lang="ru-RU" sz="6600" i="1" dirty="0">
                <a:solidFill>
                  <a:srgbClr val="253957"/>
                </a:solidFill>
                <a:sym typeface="Arial Narrow"/>
              </a:rPr>
              <a:t> = 0.8 </a:t>
            </a:r>
            <a:r>
              <a:rPr lang="ru-RU" sz="6600" i="1" dirty="0" err="1">
                <a:solidFill>
                  <a:srgbClr val="253957"/>
                </a:solidFill>
                <a:sym typeface="Arial Narrow"/>
              </a:rPr>
              <a:t>О</a:t>
            </a:r>
            <a:r>
              <a:rPr lang="ru-RU" sz="6600" i="1" baseline="-25000" dirty="0" err="1">
                <a:solidFill>
                  <a:srgbClr val="253957"/>
                </a:solidFill>
                <a:sym typeface="Arial Narrow"/>
              </a:rPr>
              <a:t>накопленная</a:t>
            </a:r>
            <a:r>
              <a:rPr lang="ru-RU" sz="6600" i="1" dirty="0">
                <a:solidFill>
                  <a:srgbClr val="253957"/>
                </a:solidFill>
                <a:sym typeface="Arial Narrow"/>
              </a:rPr>
              <a:t> + 0.2 </a:t>
            </a:r>
            <a:r>
              <a:rPr lang="ru-RU" sz="6600" i="1" dirty="0" err="1">
                <a:solidFill>
                  <a:srgbClr val="253957"/>
                </a:solidFill>
                <a:sym typeface="Arial Narrow"/>
              </a:rPr>
              <a:t>О</a:t>
            </a:r>
            <a:r>
              <a:rPr lang="ru-RU" sz="6600" i="1" baseline="-25000" dirty="0" err="1">
                <a:solidFill>
                  <a:srgbClr val="253957"/>
                </a:solidFill>
                <a:sym typeface="Arial Narrow"/>
              </a:rPr>
              <a:t>экзамен</a:t>
            </a:r>
            <a:r>
              <a:rPr lang="ru-RU" sz="6600" i="1" dirty="0">
                <a:solidFill>
                  <a:srgbClr val="253957"/>
                </a:solidFill>
                <a:sym typeface="Arial Narrow"/>
              </a:rPr>
              <a:t>  </a:t>
            </a:r>
          </a:p>
        </p:txBody>
      </p:sp>
    </p:spTree>
    <p:extLst>
      <p:ext uri="{BB962C8B-B14F-4D97-AF65-F5344CB8AC3E}">
        <p14:creationId xmlns:p14="http://schemas.microsoft.com/office/powerpoint/2010/main" val="3668658773"/>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Линия"/>
          <p:cNvSpPr/>
          <p:nvPr/>
        </p:nvSpPr>
        <p:spPr>
          <a:xfrm>
            <a:off x="1201065" y="2214562"/>
            <a:ext cx="21506373" cy="1"/>
          </a:xfrm>
          <a:prstGeom prst="line">
            <a:avLst/>
          </a:prstGeom>
          <a:ln w="12700">
            <a:solidFill>
              <a:srgbClr val="253957"/>
            </a:solidFill>
            <a:miter lim="400000"/>
          </a:ln>
        </p:spPr>
        <p:txBody>
          <a:bodyPr lIns="71437" tIns="71437" rIns="71437" bIns="71437" anchor="ctr"/>
          <a:lstStyle/>
          <a:p>
            <a:pPr>
              <a:defRPr sz="3200"/>
            </a:pPr>
            <a:endParaRPr/>
          </a:p>
        </p:txBody>
      </p:sp>
      <p:sp>
        <p:nvSpPr>
          <p:cNvPr id="59" name="Очень крутой заголовок…"/>
          <p:cNvSpPr txBox="1"/>
          <p:nvPr/>
        </p:nvSpPr>
        <p:spPr>
          <a:xfrm>
            <a:off x="1189333" y="2544356"/>
            <a:ext cx="16073440" cy="231322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lgn="l">
              <a:defRPr sz="7000" b="1" cap="all">
                <a:solidFill>
                  <a:srgbClr val="253957"/>
                </a:solidFill>
                <a:latin typeface="+mn-lt"/>
                <a:ea typeface="+mn-ea"/>
                <a:cs typeface="+mn-cs"/>
                <a:sym typeface="Arial Narrow"/>
              </a:defRPr>
            </a:pPr>
            <a:r>
              <a:rPr lang="en-GB" sz="7200" b="1" cap="all" dirty="0">
                <a:solidFill>
                  <a:srgbClr val="253957"/>
                </a:solidFill>
                <a:sym typeface="Arial Narrow"/>
              </a:rPr>
              <a:t>Text Classification</a:t>
            </a:r>
            <a:r>
              <a:rPr lang="en-US" sz="7200" b="1" cap="all" dirty="0">
                <a:solidFill>
                  <a:srgbClr val="253957"/>
                </a:solidFill>
                <a:sym typeface="Arial Narrow"/>
              </a:rPr>
              <a:t>:</a:t>
            </a:r>
          </a:p>
          <a:p>
            <a:pPr algn="l">
              <a:defRPr sz="7000" b="1" cap="all">
                <a:solidFill>
                  <a:srgbClr val="253957"/>
                </a:solidFill>
                <a:latin typeface="+mn-lt"/>
                <a:ea typeface="+mn-ea"/>
                <a:cs typeface="+mn-cs"/>
                <a:sym typeface="Arial Narrow"/>
              </a:defRPr>
            </a:pPr>
            <a:r>
              <a:rPr lang="en-US" sz="5400" b="1" cap="all" dirty="0">
                <a:solidFill>
                  <a:srgbClr val="253957"/>
                </a:solidFill>
                <a:sym typeface="Arial Narrow"/>
              </a:rPr>
              <a:t>Hand-coded rules</a:t>
            </a:r>
            <a:endParaRPr lang="en-GB" sz="5400" b="1" cap="all" dirty="0">
              <a:solidFill>
                <a:srgbClr val="253957"/>
              </a:solidFill>
              <a:sym typeface="Arial Narrow"/>
            </a:endParaRPr>
          </a:p>
        </p:txBody>
      </p:sp>
      <p:sp>
        <p:nvSpPr>
          <p:cNvPr id="60"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1342810" y="5301023"/>
            <a:ext cx="21506374" cy="484268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lgn="l">
              <a:defRPr sz="2800">
                <a:solidFill>
                  <a:srgbClr val="253957"/>
                </a:solidFill>
                <a:latin typeface="+mn-lt"/>
                <a:ea typeface="+mn-ea"/>
                <a:cs typeface="+mn-cs"/>
                <a:sym typeface="Arial Narrow"/>
              </a:defRPr>
            </a:pPr>
            <a:endParaRPr sz="4400" dirty="0"/>
          </a:p>
        </p:txBody>
      </p:sp>
      <p:sp>
        <p:nvSpPr>
          <p:cNvPr id="62" name="Название подразделения, лаборатории, факультета и т.д."/>
          <p:cNvSpPr txBox="1"/>
          <p:nvPr/>
        </p:nvSpPr>
        <p:spPr>
          <a:xfrm>
            <a:off x="11338744" y="942364"/>
            <a:ext cx="11366416" cy="513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spAutoFit/>
          </a:bodyPr>
          <a:lstStyle>
            <a:lvl1pPr algn="r">
              <a:defRPr sz="2400">
                <a:solidFill>
                  <a:srgbClr val="253957"/>
                </a:solidFill>
                <a:latin typeface="+mn-lt"/>
                <a:ea typeface="+mn-ea"/>
                <a:cs typeface="+mn-cs"/>
                <a:sym typeface="Arial Narrow"/>
              </a:defRPr>
            </a:lvl1pPr>
          </a:lstStyle>
          <a:p>
            <a:r>
              <a:rPr lang="ru-RU" dirty="0"/>
              <a:t>Кафедра прикладной математики и информатики</a:t>
            </a:r>
          </a:p>
        </p:txBody>
      </p:sp>
      <p:pic>
        <p:nvPicPr>
          <p:cNvPr id="63" name="Изображение" descr="Изображение"/>
          <p:cNvPicPr>
            <a:picLocks noChangeAspect="1"/>
          </p:cNvPicPr>
          <p:nvPr/>
        </p:nvPicPr>
        <p:blipFill>
          <a:blip r:embed="rId2"/>
          <a:stretch>
            <a:fillRect/>
          </a:stretch>
        </p:blipFill>
        <p:spPr>
          <a:xfrm>
            <a:off x="1226606" y="586180"/>
            <a:ext cx="1199579" cy="1199579"/>
          </a:xfrm>
          <a:prstGeom prst="rect">
            <a:avLst/>
          </a:prstGeom>
          <a:ln w="12700">
            <a:miter lim="400000"/>
          </a:ln>
        </p:spPr>
      </p:pic>
      <p:sp>
        <p:nvSpPr>
          <p:cNvPr id="2" name="Прямоугольник 1"/>
          <p:cNvSpPr/>
          <p:nvPr/>
        </p:nvSpPr>
        <p:spPr>
          <a:xfrm>
            <a:off x="1226606" y="5644569"/>
            <a:ext cx="21362350" cy="6699270"/>
          </a:xfrm>
          <a:prstGeom prst="rect">
            <a:avLst/>
          </a:prstGeom>
        </p:spPr>
        <p:txBody>
          <a:bodyPr wrap="square">
            <a:spAutoFit/>
          </a:bodyPr>
          <a:lstStyle/>
          <a:p>
            <a:pPr marL="685800" indent="-685800" algn="l">
              <a:spcBef>
                <a:spcPts val="2800"/>
              </a:spcBef>
              <a:buSzPct val="100000"/>
              <a:buFont typeface="Arial" panose="020B0604020202020204" pitchFamily="34" charset="0"/>
              <a:buChar char="•"/>
              <a:defRPr sz="2800">
                <a:solidFill>
                  <a:srgbClr val="253957"/>
                </a:solidFill>
                <a:latin typeface="+mn-lt"/>
                <a:ea typeface="+mn-ea"/>
                <a:cs typeface="+mn-cs"/>
                <a:sym typeface="Arial Narrow"/>
              </a:defRPr>
            </a:pPr>
            <a:r>
              <a:rPr lang="ru-RU" sz="6000" dirty="0">
                <a:solidFill>
                  <a:srgbClr val="253957"/>
                </a:solidFill>
                <a:sym typeface="Arial Narrow"/>
              </a:rPr>
              <a:t>Правила, основанные на комбинациях специфичных слов</a:t>
            </a:r>
            <a:endParaRPr lang="en-US" sz="6000" dirty="0">
              <a:solidFill>
                <a:srgbClr val="253957"/>
              </a:solidFill>
              <a:sym typeface="Arial Narrow"/>
            </a:endParaRPr>
          </a:p>
          <a:p>
            <a:pPr lvl="8" indent="0" algn="l">
              <a:spcBef>
                <a:spcPts val="2800"/>
              </a:spcBef>
              <a:buSzPct val="100000"/>
              <a:defRPr sz="2800">
                <a:solidFill>
                  <a:srgbClr val="253957"/>
                </a:solidFill>
                <a:latin typeface="+mn-lt"/>
                <a:ea typeface="+mn-ea"/>
                <a:cs typeface="+mn-cs"/>
                <a:sym typeface="Arial Narrow"/>
              </a:defRPr>
            </a:pPr>
            <a:r>
              <a:rPr lang="en-US" sz="4800" dirty="0">
                <a:solidFill>
                  <a:srgbClr val="253957"/>
                </a:solidFill>
                <a:sym typeface="Arial Narrow"/>
              </a:rPr>
              <a:t>       </a:t>
            </a:r>
            <a:r>
              <a:rPr lang="ru-RU" sz="4800" dirty="0">
                <a:solidFill>
                  <a:srgbClr val="253957"/>
                </a:solidFill>
                <a:sym typeface="Arial Narrow"/>
              </a:rPr>
              <a:t>   </a:t>
            </a:r>
            <a:r>
              <a:rPr lang="en-US" sz="4800" dirty="0">
                <a:solidFill>
                  <a:srgbClr val="253957"/>
                </a:solidFill>
                <a:sym typeface="Arial Narrow"/>
              </a:rPr>
              <a:t>Spam: </a:t>
            </a:r>
            <a:r>
              <a:rPr lang="ru-RU" sz="4800" dirty="0">
                <a:solidFill>
                  <a:srgbClr val="253957"/>
                </a:solidFill>
                <a:sym typeface="Arial Narrow"/>
              </a:rPr>
              <a:t>черный список адресов ИЛИ</a:t>
            </a:r>
            <a:r>
              <a:rPr lang="en-US" sz="4800" dirty="0">
                <a:solidFill>
                  <a:srgbClr val="253957"/>
                </a:solidFill>
                <a:sym typeface="Arial Narrow"/>
              </a:rPr>
              <a:t> (“million dollars” </a:t>
            </a:r>
            <a:r>
              <a:rPr lang="ru-RU" sz="4800" dirty="0">
                <a:solidFill>
                  <a:srgbClr val="253957"/>
                </a:solidFill>
                <a:sym typeface="Arial Narrow"/>
              </a:rPr>
              <a:t>И </a:t>
            </a:r>
            <a:r>
              <a:rPr lang="en-US" sz="4800" dirty="0">
                <a:solidFill>
                  <a:srgbClr val="253957"/>
                </a:solidFill>
                <a:sym typeface="Arial Narrow"/>
              </a:rPr>
              <a:t>“have been selected”)</a:t>
            </a:r>
          </a:p>
          <a:p>
            <a:pPr marL="685800" indent="-685800" algn="l">
              <a:spcBef>
                <a:spcPts val="2800"/>
              </a:spcBef>
              <a:buSzPct val="100000"/>
              <a:buFont typeface="Arial" panose="020B0604020202020204" pitchFamily="34" charset="0"/>
              <a:buChar char="•"/>
              <a:defRPr sz="2800">
                <a:solidFill>
                  <a:srgbClr val="253957"/>
                </a:solidFill>
                <a:latin typeface="+mn-lt"/>
                <a:ea typeface="+mn-ea"/>
                <a:cs typeface="+mn-cs"/>
                <a:sym typeface="Arial Narrow"/>
              </a:defRPr>
            </a:pPr>
            <a:r>
              <a:rPr lang="ru-RU" sz="6000" dirty="0">
                <a:solidFill>
                  <a:srgbClr val="253957"/>
                </a:solidFill>
                <a:sym typeface="Arial Narrow"/>
              </a:rPr>
              <a:t>Точность может быть очень высокой</a:t>
            </a:r>
            <a:endParaRPr lang="en-US" sz="6000" dirty="0">
              <a:solidFill>
                <a:srgbClr val="253957"/>
              </a:solidFill>
              <a:sym typeface="Arial Narrow"/>
            </a:endParaRPr>
          </a:p>
          <a:p>
            <a:pPr algn="l">
              <a:spcBef>
                <a:spcPts val="2800"/>
              </a:spcBef>
              <a:buSzPct val="100000"/>
              <a:defRPr sz="2800">
                <a:solidFill>
                  <a:srgbClr val="253957"/>
                </a:solidFill>
                <a:latin typeface="+mn-lt"/>
                <a:ea typeface="+mn-ea"/>
                <a:cs typeface="+mn-cs"/>
                <a:sym typeface="Arial Narrow"/>
              </a:defRPr>
            </a:pPr>
            <a:r>
              <a:rPr lang="ru-RU" sz="4800" dirty="0">
                <a:solidFill>
                  <a:srgbClr val="253957"/>
                </a:solidFill>
                <a:sym typeface="Arial Narrow"/>
              </a:rPr>
              <a:t>          Если правила тщательно подобраны экспертом в предметной области</a:t>
            </a:r>
            <a:endParaRPr lang="en-US" sz="4800" dirty="0">
              <a:solidFill>
                <a:srgbClr val="253957"/>
              </a:solidFill>
              <a:sym typeface="Arial Narrow"/>
            </a:endParaRPr>
          </a:p>
          <a:p>
            <a:pPr marL="685800" indent="-685800" algn="l">
              <a:spcBef>
                <a:spcPts val="2800"/>
              </a:spcBef>
              <a:buSzPct val="100000"/>
              <a:buFont typeface="Arial" panose="020B0604020202020204" pitchFamily="34" charset="0"/>
              <a:buChar char="•"/>
              <a:defRPr sz="2800">
                <a:solidFill>
                  <a:srgbClr val="253957"/>
                </a:solidFill>
                <a:latin typeface="+mn-lt"/>
                <a:ea typeface="+mn-ea"/>
                <a:cs typeface="+mn-cs"/>
                <a:sym typeface="Arial Narrow"/>
              </a:defRPr>
            </a:pPr>
            <a:r>
              <a:rPr lang="ru-RU" sz="6000" dirty="0">
                <a:solidFill>
                  <a:srgbClr val="253957"/>
                </a:solidFill>
                <a:sym typeface="Arial Narrow"/>
              </a:rPr>
              <a:t>Однако создание и поддержка таких систем требует большого числа ресурсов</a:t>
            </a:r>
            <a:endParaRPr lang="en-US" sz="6000" dirty="0">
              <a:solidFill>
                <a:srgbClr val="253957"/>
              </a:solidFill>
              <a:sym typeface="Arial Narrow"/>
            </a:endParaRPr>
          </a:p>
        </p:txBody>
      </p:sp>
    </p:spTree>
    <p:extLst>
      <p:ext uri="{BB962C8B-B14F-4D97-AF65-F5344CB8AC3E}">
        <p14:creationId xmlns:p14="http://schemas.microsoft.com/office/powerpoint/2010/main" val="3035335092"/>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Линия"/>
          <p:cNvSpPr/>
          <p:nvPr/>
        </p:nvSpPr>
        <p:spPr>
          <a:xfrm>
            <a:off x="1201065" y="2214562"/>
            <a:ext cx="21506373" cy="1"/>
          </a:xfrm>
          <a:prstGeom prst="line">
            <a:avLst/>
          </a:prstGeom>
          <a:ln w="12700">
            <a:solidFill>
              <a:srgbClr val="253957"/>
            </a:solidFill>
            <a:miter lim="400000"/>
          </a:ln>
        </p:spPr>
        <p:txBody>
          <a:bodyPr lIns="71437" tIns="71437" rIns="71437" bIns="71437" anchor="ctr"/>
          <a:lstStyle/>
          <a:p>
            <a:pPr>
              <a:defRPr sz="3200"/>
            </a:pPr>
            <a:endParaRPr/>
          </a:p>
        </p:txBody>
      </p:sp>
      <p:sp>
        <p:nvSpPr>
          <p:cNvPr id="59" name="Очень крутой заголовок…"/>
          <p:cNvSpPr txBox="1"/>
          <p:nvPr/>
        </p:nvSpPr>
        <p:spPr>
          <a:xfrm>
            <a:off x="1189333" y="2544356"/>
            <a:ext cx="16073440" cy="231322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lgn="l">
              <a:defRPr sz="7000" b="1" cap="all">
                <a:solidFill>
                  <a:srgbClr val="253957"/>
                </a:solidFill>
                <a:latin typeface="+mn-lt"/>
                <a:ea typeface="+mn-ea"/>
                <a:cs typeface="+mn-cs"/>
                <a:sym typeface="Arial Narrow"/>
              </a:defRPr>
            </a:pPr>
            <a:r>
              <a:rPr lang="en-GB" sz="7200" b="1" cap="all" dirty="0">
                <a:solidFill>
                  <a:srgbClr val="253957"/>
                </a:solidFill>
                <a:sym typeface="Arial Narrow"/>
              </a:rPr>
              <a:t>Text Classification</a:t>
            </a:r>
            <a:r>
              <a:rPr lang="en-US" sz="7200" b="1" cap="all" dirty="0">
                <a:solidFill>
                  <a:srgbClr val="253957"/>
                </a:solidFill>
                <a:sym typeface="Arial Narrow"/>
              </a:rPr>
              <a:t>:</a:t>
            </a:r>
          </a:p>
          <a:p>
            <a:pPr algn="l">
              <a:defRPr sz="7000" b="1" cap="all">
                <a:solidFill>
                  <a:srgbClr val="253957"/>
                </a:solidFill>
                <a:latin typeface="+mn-lt"/>
                <a:ea typeface="+mn-ea"/>
                <a:cs typeface="+mn-cs"/>
                <a:sym typeface="Arial Narrow"/>
              </a:defRPr>
            </a:pPr>
            <a:r>
              <a:rPr lang="en-US" sz="5400" b="1" cap="all" dirty="0">
                <a:solidFill>
                  <a:srgbClr val="253957"/>
                </a:solidFill>
                <a:sym typeface="Arial Narrow"/>
              </a:rPr>
              <a:t>Supervised Machine Learning</a:t>
            </a:r>
            <a:endParaRPr lang="en-GB" sz="5400" b="1" cap="all" dirty="0">
              <a:solidFill>
                <a:srgbClr val="253957"/>
              </a:solidFill>
              <a:sym typeface="Arial Narrow"/>
            </a:endParaRPr>
          </a:p>
        </p:txBody>
      </p:sp>
      <p:sp>
        <p:nvSpPr>
          <p:cNvPr id="60"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1342810" y="5301023"/>
            <a:ext cx="21506374" cy="484268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lgn="l">
              <a:defRPr sz="2800">
                <a:solidFill>
                  <a:srgbClr val="253957"/>
                </a:solidFill>
                <a:latin typeface="+mn-lt"/>
                <a:ea typeface="+mn-ea"/>
                <a:cs typeface="+mn-cs"/>
                <a:sym typeface="Arial Narrow"/>
              </a:defRPr>
            </a:pPr>
            <a:endParaRPr sz="4400" dirty="0"/>
          </a:p>
        </p:txBody>
      </p:sp>
      <p:sp>
        <p:nvSpPr>
          <p:cNvPr id="62" name="Название подразделения, лаборатории, факультета и т.д."/>
          <p:cNvSpPr txBox="1"/>
          <p:nvPr/>
        </p:nvSpPr>
        <p:spPr>
          <a:xfrm>
            <a:off x="11338744" y="942364"/>
            <a:ext cx="11366416" cy="513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spAutoFit/>
          </a:bodyPr>
          <a:lstStyle>
            <a:lvl1pPr algn="r">
              <a:defRPr sz="2400">
                <a:solidFill>
                  <a:srgbClr val="253957"/>
                </a:solidFill>
                <a:latin typeface="+mn-lt"/>
                <a:ea typeface="+mn-ea"/>
                <a:cs typeface="+mn-cs"/>
                <a:sym typeface="Arial Narrow"/>
              </a:defRPr>
            </a:lvl1pPr>
          </a:lstStyle>
          <a:p>
            <a:r>
              <a:rPr lang="ru-RU" dirty="0"/>
              <a:t>Кафедра прикладной математики и информатики</a:t>
            </a:r>
          </a:p>
        </p:txBody>
      </p:sp>
      <p:pic>
        <p:nvPicPr>
          <p:cNvPr id="63" name="Изображение" descr="Изображение"/>
          <p:cNvPicPr>
            <a:picLocks noChangeAspect="1"/>
          </p:cNvPicPr>
          <p:nvPr/>
        </p:nvPicPr>
        <p:blipFill>
          <a:blip r:embed="rId2"/>
          <a:stretch>
            <a:fillRect/>
          </a:stretch>
        </p:blipFill>
        <p:spPr>
          <a:xfrm>
            <a:off x="1226606" y="586180"/>
            <a:ext cx="1199579" cy="1199579"/>
          </a:xfrm>
          <a:prstGeom prst="rect">
            <a:avLst/>
          </a:prstGeom>
          <a:ln w="12700">
            <a:miter lim="400000"/>
          </a:ln>
        </p:spPr>
      </p:pic>
      <mc:AlternateContent xmlns:mc="http://schemas.openxmlformats.org/markup-compatibility/2006" xmlns:a14="http://schemas.microsoft.com/office/drawing/2010/main">
        <mc:Choice Requires="a14">
          <p:sp>
            <p:nvSpPr>
              <p:cNvPr id="8" name="Прямоугольник 7"/>
              <p:cNvSpPr/>
              <p:nvPr/>
            </p:nvSpPr>
            <p:spPr>
              <a:xfrm>
                <a:off x="1414822" y="5301023"/>
                <a:ext cx="21362350" cy="10710624"/>
              </a:xfrm>
              <a:prstGeom prst="rect">
                <a:avLst/>
              </a:prstGeom>
            </p:spPr>
            <p:txBody>
              <a:bodyPr wrap="square">
                <a:spAutoFit/>
              </a:bodyPr>
              <a:lstStyle/>
              <a:p>
                <a:pPr algn="l">
                  <a:spcBef>
                    <a:spcPts val="2800"/>
                  </a:spcBef>
                  <a:buSzPct val="100000"/>
                  <a:defRPr sz="2800">
                    <a:solidFill>
                      <a:srgbClr val="253957"/>
                    </a:solidFill>
                    <a:latin typeface="+mn-lt"/>
                    <a:ea typeface="+mn-ea"/>
                    <a:cs typeface="+mn-cs"/>
                    <a:sym typeface="Arial Narrow"/>
                  </a:defRPr>
                </a:pPr>
                <a:r>
                  <a:rPr lang="ru-RU" sz="4800" b="1" dirty="0">
                    <a:solidFill>
                      <a:srgbClr val="253957"/>
                    </a:solidFill>
                    <a:sym typeface="Arial Narrow"/>
                  </a:rPr>
                  <a:t>Входные данные</a:t>
                </a:r>
                <a:r>
                  <a:rPr lang="en-US" sz="4800" dirty="0">
                    <a:solidFill>
                      <a:srgbClr val="253957"/>
                    </a:solidFill>
                    <a:sym typeface="Arial Narrow"/>
                  </a:rPr>
                  <a:t>:</a:t>
                </a:r>
              </a:p>
              <a:p>
                <a:pPr marL="685800" lvl="1" indent="-685800" algn="l">
                  <a:spcBef>
                    <a:spcPts val="2800"/>
                  </a:spcBef>
                  <a:buSzPct val="100000"/>
                  <a:buFont typeface="Arial" panose="020B0604020202020204" pitchFamily="34" charset="0"/>
                  <a:buChar char="•"/>
                  <a:defRPr sz="2800">
                    <a:solidFill>
                      <a:srgbClr val="253957"/>
                    </a:solidFill>
                    <a:latin typeface="+mn-lt"/>
                    <a:ea typeface="+mn-ea"/>
                    <a:cs typeface="+mn-cs"/>
                    <a:sym typeface="Arial Narrow"/>
                  </a:defRPr>
                </a:pPr>
                <a:r>
                  <a:rPr lang="ru-RU" sz="4800" dirty="0">
                    <a:solidFill>
                      <a:srgbClr val="253957"/>
                    </a:solidFill>
                    <a:sym typeface="Arial Narrow"/>
                  </a:rPr>
                  <a:t>Документ </a:t>
                </a:r>
                <a14:m>
                  <m:oMath xmlns:m="http://schemas.openxmlformats.org/officeDocument/2006/math">
                    <m:r>
                      <a:rPr lang="en-US" sz="4800" i="1" dirty="0" smtClean="0">
                        <a:solidFill>
                          <a:srgbClr val="253957"/>
                        </a:solidFill>
                        <a:latin typeface="Cambria Math" panose="02040503050406030204" pitchFamily="18" charset="0"/>
                        <a:sym typeface="Arial Narrow"/>
                      </a:rPr>
                      <m:t>𝑑</m:t>
                    </m:r>
                    <m:r>
                      <a:rPr lang="en-US" sz="4800" i="1">
                        <a:solidFill>
                          <a:srgbClr val="253957"/>
                        </a:solidFill>
                        <a:latin typeface="Cambria Math" panose="02040503050406030204" pitchFamily="18" charset="0"/>
                        <a:ea typeface="Cambria Math" panose="02040503050406030204" pitchFamily="18" charset="0"/>
                        <a:sym typeface="Arial Narrow"/>
                      </a:rPr>
                      <m:t>∈</m:t>
                    </m:r>
                    <m:r>
                      <a:rPr lang="en-US" sz="4800" i="1">
                        <a:solidFill>
                          <a:srgbClr val="253957"/>
                        </a:solidFill>
                        <a:latin typeface="Cambria Math" panose="02040503050406030204" pitchFamily="18" charset="0"/>
                        <a:ea typeface="Cambria Math" panose="02040503050406030204" pitchFamily="18" charset="0"/>
                        <a:sym typeface="Arial Narrow"/>
                      </a:rPr>
                      <m:t>𝐷</m:t>
                    </m:r>
                  </m:oMath>
                </a14:m>
                <a:endParaRPr lang="en-US" sz="4800" dirty="0">
                  <a:solidFill>
                    <a:srgbClr val="253957"/>
                  </a:solidFill>
                  <a:sym typeface="Arial Narrow"/>
                </a:endParaRPr>
              </a:p>
              <a:p>
                <a:pPr marL="685800" indent="-685800" algn="l">
                  <a:spcBef>
                    <a:spcPts val="2800"/>
                  </a:spcBef>
                  <a:buSzPct val="100000"/>
                  <a:buFont typeface="Arial" panose="020B0604020202020204" pitchFamily="34" charset="0"/>
                  <a:buChar char="•"/>
                  <a:defRPr sz="2800">
                    <a:solidFill>
                      <a:srgbClr val="253957"/>
                    </a:solidFill>
                    <a:latin typeface="+mn-lt"/>
                    <a:ea typeface="+mn-ea"/>
                    <a:cs typeface="+mn-cs"/>
                    <a:sym typeface="Arial Narrow"/>
                  </a:defRPr>
                </a:pPr>
                <a:r>
                  <a:rPr lang="ru-RU" sz="4800" dirty="0">
                    <a:solidFill>
                      <a:srgbClr val="253957"/>
                    </a:solidFill>
                    <a:sym typeface="Arial Narrow"/>
                  </a:rPr>
                  <a:t>Фиксированное множество классов</a:t>
                </a:r>
                <a14:m>
                  <m:oMath xmlns:m="http://schemas.openxmlformats.org/officeDocument/2006/math">
                    <m:r>
                      <a:rPr lang="en-US" sz="4800" b="0" i="1" smtClean="0">
                        <a:solidFill>
                          <a:srgbClr val="253957"/>
                        </a:solidFill>
                        <a:latin typeface="Cambria Math" panose="02040503050406030204" pitchFamily="18" charset="0"/>
                        <a:sym typeface="Arial Narrow"/>
                      </a:rPr>
                      <m:t> </m:t>
                    </m:r>
                    <m:r>
                      <a:rPr lang="en-US" sz="4800" b="0" i="1" smtClean="0">
                        <a:solidFill>
                          <a:srgbClr val="253957"/>
                        </a:solidFill>
                        <a:latin typeface="Cambria Math" panose="02040503050406030204" pitchFamily="18" charset="0"/>
                        <a:sym typeface="Arial Narrow"/>
                      </a:rPr>
                      <m:t>𝐶</m:t>
                    </m:r>
                  </m:oMath>
                </a14:m>
                <a:endParaRPr lang="en-US" sz="4800" b="0" dirty="0">
                  <a:solidFill>
                    <a:srgbClr val="253957"/>
                  </a:solidFill>
                  <a:sym typeface="Arial Narrow"/>
                </a:endParaRPr>
              </a:p>
              <a:p>
                <a:pPr marL="685800" indent="-685800" algn="l">
                  <a:spcBef>
                    <a:spcPts val="2800"/>
                  </a:spcBef>
                  <a:buSzPct val="100000"/>
                  <a:buFont typeface="Arial" panose="020B0604020202020204" pitchFamily="34" charset="0"/>
                  <a:buChar char="•"/>
                  <a:defRPr sz="2800">
                    <a:solidFill>
                      <a:srgbClr val="253957"/>
                    </a:solidFill>
                    <a:latin typeface="+mn-lt"/>
                    <a:ea typeface="+mn-ea"/>
                    <a:cs typeface="+mn-cs"/>
                    <a:sym typeface="Arial Narrow"/>
                  </a:defRPr>
                </a:pPr>
                <a:r>
                  <a:rPr lang="ru-RU" sz="4800" dirty="0">
                    <a:solidFill>
                      <a:srgbClr val="253957"/>
                    </a:solidFill>
                    <a:sym typeface="Arial Narrow"/>
                  </a:rPr>
                  <a:t>Размеченная выборка </a:t>
                </a:r>
                <a14:m>
                  <m:oMath xmlns:m="http://schemas.openxmlformats.org/officeDocument/2006/math">
                    <m:r>
                      <a:rPr lang="en-US" sz="4800" i="1" dirty="0" smtClean="0">
                        <a:solidFill>
                          <a:srgbClr val="253957"/>
                        </a:solidFill>
                        <a:latin typeface="Cambria Math" panose="02040503050406030204" pitchFamily="18" charset="0"/>
                        <a:sym typeface="Arial Narrow"/>
                      </a:rPr>
                      <m:t>𝑚</m:t>
                    </m:r>
                  </m:oMath>
                </a14:m>
                <a:r>
                  <a:rPr lang="en-US" sz="4800" dirty="0">
                    <a:solidFill>
                      <a:srgbClr val="253957"/>
                    </a:solidFill>
                    <a:sym typeface="Arial Narrow"/>
                  </a:rPr>
                  <a:t> </a:t>
                </a:r>
                <a:r>
                  <a:rPr lang="ru-RU" sz="4800" dirty="0">
                    <a:solidFill>
                      <a:srgbClr val="253957"/>
                    </a:solidFill>
                    <a:sym typeface="Arial Narrow"/>
                  </a:rPr>
                  <a:t>документов </a:t>
                </a:r>
                <a14:m>
                  <m:oMath xmlns:m="http://schemas.openxmlformats.org/officeDocument/2006/math">
                    <m:d>
                      <m:dPr>
                        <m:ctrlPr>
                          <a:rPr lang="en-US" sz="4800" i="1" smtClean="0">
                            <a:solidFill>
                              <a:srgbClr val="253957"/>
                            </a:solidFill>
                            <a:latin typeface="Cambria Math" panose="02040503050406030204" pitchFamily="18" charset="0"/>
                            <a:sym typeface="Arial Narrow"/>
                          </a:rPr>
                        </m:ctrlPr>
                      </m:dPr>
                      <m:e>
                        <m:sSub>
                          <m:sSubPr>
                            <m:ctrlPr>
                              <a:rPr lang="en-US" sz="4800" i="1">
                                <a:solidFill>
                                  <a:srgbClr val="253957"/>
                                </a:solidFill>
                                <a:latin typeface="Cambria Math" panose="02040503050406030204" pitchFamily="18" charset="0"/>
                                <a:sym typeface="Arial Narrow"/>
                              </a:rPr>
                            </m:ctrlPr>
                          </m:sSubPr>
                          <m:e>
                            <m:r>
                              <a:rPr lang="en-US" sz="4800" i="1">
                                <a:solidFill>
                                  <a:srgbClr val="253957"/>
                                </a:solidFill>
                                <a:latin typeface="Cambria Math" panose="02040503050406030204" pitchFamily="18" charset="0"/>
                                <a:sym typeface="Arial Narrow"/>
                              </a:rPr>
                              <m:t>𝑑</m:t>
                            </m:r>
                          </m:e>
                          <m:sub>
                            <m:r>
                              <a:rPr lang="en-US" sz="4800" i="1">
                                <a:solidFill>
                                  <a:srgbClr val="253957"/>
                                </a:solidFill>
                                <a:latin typeface="Cambria Math" panose="02040503050406030204" pitchFamily="18" charset="0"/>
                                <a:sym typeface="Arial Narrow"/>
                              </a:rPr>
                              <m:t>1</m:t>
                            </m:r>
                          </m:sub>
                        </m:sSub>
                        <m:r>
                          <a:rPr lang="en-US" sz="4800" i="1">
                            <a:solidFill>
                              <a:srgbClr val="253957"/>
                            </a:solidFill>
                            <a:latin typeface="Cambria Math" panose="02040503050406030204" pitchFamily="18" charset="0"/>
                            <a:sym typeface="Arial Narrow"/>
                          </a:rPr>
                          <m:t>,</m:t>
                        </m:r>
                        <m:r>
                          <a:rPr lang="en-US" sz="4800" b="0" i="1" smtClean="0">
                            <a:solidFill>
                              <a:srgbClr val="253957"/>
                            </a:solidFill>
                            <a:latin typeface="Cambria Math" panose="02040503050406030204" pitchFamily="18" charset="0"/>
                            <a:sym typeface="Arial Narrow"/>
                          </a:rPr>
                          <m:t> </m:t>
                        </m:r>
                        <m:sSub>
                          <m:sSubPr>
                            <m:ctrlPr>
                              <a:rPr lang="en-US" sz="4800" b="0" i="1" smtClean="0">
                                <a:solidFill>
                                  <a:srgbClr val="253957"/>
                                </a:solidFill>
                                <a:latin typeface="Cambria Math" panose="02040503050406030204" pitchFamily="18" charset="0"/>
                                <a:sym typeface="Arial Narrow"/>
                              </a:rPr>
                            </m:ctrlPr>
                          </m:sSubPr>
                          <m:e>
                            <m:r>
                              <a:rPr lang="en-US" sz="4800" b="0" i="1" smtClean="0">
                                <a:solidFill>
                                  <a:srgbClr val="253957"/>
                                </a:solidFill>
                                <a:latin typeface="Cambria Math" panose="02040503050406030204" pitchFamily="18" charset="0"/>
                                <a:sym typeface="Arial Narrow"/>
                              </a:rPr>
                              <m:t>𝑐</m:t>
                            </m:r>
                          </m:e>
                          <m:sub>
                            <m:r>
                              <a:rPr lang="en-US" sz="4800" b="0" i="1" smtClean="0">
                                <a:solidFill>
                                  <a:srgbClr val="253957"/>
                                </a:solidFill>
                                <a:latin typeface="Cambria Math" panose="02040503050406030204" pitchFamily="18" charset="0"/>
                                <a:sym typeface="Arial Narrow"/>
                              </a:rPr>
                              <m:t>1</m:t>
                            </m:r>
                          </m:sub>
                        </m:sSub>
                      </m:e>
                    </m:d>
                    <m:r>
                      <a:rPr lang="en-US" sz="4800" i="1">
                        <a:solidFill>
                          <a:srgbClr val="253957"/>
                        </a:solidFill>
                        <a:latin typeface="Cambria Math" panose="02040503050406030204" pitchFamily="18" charset="0"/>
                        <a:sym typeface="Arial Narrow"/>
                      </a:rPr>
                      <m:t>,</m:t>
                    </m:r>
                    <m:d>
                      <m:dPr>
                        <m:ctrlPr>
                          <a:rPr lang="en-US" sz="4800" i="1">
                            <a:solidFill>
                              <a:srgbClr val="253957"/>
                            </a:solidFill>
                            <a:latin typeface="Cambria Math" panose="02040503050406030204" pitchFamily="18" charset="0"/>
                            <a:sym typeface="Arial Narrow"/>
                          </a:rPr>
                        </m:ctrlPr>
                      </m:dPr>
                      <m:e>
                        <m:sSub>
                          <m:sSubPr>
                            <m:ctrlPr>
                              <a:rPr lang="en-US" sz="4800" i="1">
                                <a:solidFill>
                                  <a:srgbClr val="253957"/>
                                </a:solidFill>
                                <a:latin typeface="Cambria Math" panose="02040503050406030204" pitchFamily="18" charset="0"/>
                                <a:sym typeface="Arial Narrow"/>
                              </a:rPr>
                            </m:ctrlPr>
                          </m:sSubPr>
                          <m:e>
                            <m:r>
                              <a:rPr lang="en-US" sz="4800" i="1">
                                <a:solidFill>
                                  <a:srgbClr val="253957"/>
                                </a:solidFill>
                                <a:latin typeface="Cambria Math" panose="02040503050406030204" pitchFamily="18" charset="0"/>
                                <a:sym typeface="Arial Narrow"/>
                              </a:rPr>
                              <m:t>𝑑</m:t>
                            </m:r>
                          </m:e>
                          <m:sub>
                            <m:r>
                              <a:rPr lang="en-US" sz="4800" b="0" i="1" smtClean="0">
                                <a:solidFill>
                                  <a:srgbClr val="253957"/>
                                </a:solidFill>
                                <a:latin typeface="Cambria Math" panose="02040503050406030204" pitchFamily="18" charset="0"/>
                                <a:sym typeface="Arial Narrow"/>
                              </a:rPr>
                              <m:t>2</m:t>
                            </m:r>
                          </m:sub>
                        </m:sSub>
                        <m:r>
                          <a:rPr lang="en-US" sz="4800" i="1">
                            <a:solidFill>
                              <a:srgbClr val="253957"/>
                            </a:solidFill>
                            <a:latin typeface="Cambria Math" panose="02040503050406030204" pitchFamily="18" charset="0"/>
                            <a:sym typeface="Arial Narrow"/>
                          </a:rPr>
                          <m:t>, </m:t>
                        </m:r>
                        <m:sSub>
                          <m:sSubPr>
                            <m:ctrlPr>
                              <a:rPr lang="en-US" sz="4800" b="0" i="1" smtClean="0">
                                <a:solidFill>
                                  <a:srgbClr val="253957"/>
                                </a:solidFill>
                                <a:latin typeface="Cambria Math" panose="02040503050406030204" pitchFamily="18" charset="0"/>
                                <a:sym typeface="Arial Narrow"/>
                              </a:rPr>
                            </m:ctrlPr>
                          </m:sSubPr>
                          <m:e>
                            <m:r>
                              <a:rPr lang="en-US" sz="4800" b="0" i="1" smtClean="0">
                                <a:solidFill>
                                  <a:srgbClr val="253957"/>
                                </a:solidFill>
                                <a:latin typeface="Cambria Math" panose="02040503050406030204" pitchFamily="18" charset="0"/>
                                <a:sym typeface="Arial Narrow"/>
                              </a:rPr>
                              <m:t>𝑐</m:t>
                            </m:r>
                          </m:e>
                          <m:sub>
                            <m:r>
                              <a:rPr lang="en-US" sz="4800" b="0" i="1" smtClean="0">
                                <a:solidFill>
                                  <a:srgbClr val="253957"/>
                                </a:solidFill>
                                <a:latin typeface="Cambria Math" panose="02040503050406030204" pitchFamily="18" charset="0"/>
                                <a:sym typeface="Arial Narrow"/>
                              </a:rPr>
                              <m:t>2</m:t>
                            </m:r>
                          </m:sub>
                        </m:sSub>
                      </m:e>
                    </m:d>
                    <m:r>
                      <a:rPr lang="en-US" sz="4800" i="1">
                        <a:solidFill>
                          <a:srgbClr val="253957"/>
                        </a:solidFill>
                        <a:latin typeface="Cambria Math" panose="02040503050406030204" pitchFamily="18" charset="0"/>
                        <a:sym typeface="Arial Narrow"/>
                      </a:rPr>
                      <m:t>,…,</m:t>
                    </m:r>
                    <m:d>
                      <m:dPr>
                        <m:ctrlPr>
                          <a:rPr lang="en-US" sz="4800" i="1">
                            <a:solidFill>
                              <a:srgbClr val="253957"/>
                            </a:solidFill>
                            <a:latin typeface="Cambria Math" panose="02040503050406030204" pitchFamily="18" charset="0"/>
                            <a:sym typeface="Arial Narrow"/>
                          </a:rPr>
                        </m:ctrlPr>
                      </m:dPr>
                      <m:e>
                        <m:sSub>
                          <m:sSubPr>
                            <m:ctrlPr>
                              <a:rPr lang="en-US" sz="4800" i="1">
                                <a:solidFill>
                                  <a:srgbClr val="253957"/>
                                </a:solidFill>
                                <a:latin typeface="Cambria Math" panose="02040503050406030204" pitchFamily="18" charset="0"/>
                                <a:sym typeface="Arial Narrow"/>
                              </a:rPr>
                            </m:ctrlPr>
                          </m:sSubPr>
                          <m:e>
                            <m:r>
                              <a:rPr lang="en-US" sz="4800" i="1">
                                <a:solidFill>
                                  <a:srgbClr val="253957"/>
                                </a:solidFill>
                                <a:latin typeface="Cambria Math" panose="02040503050406030204" pitchFamily="18" charset="0"/>
                                <a:sym typeface="Arial Narrow"/>
                              </a:rPr>
                              <m:t>𝑑</m:t>
                            </m:r>
                          </m:e>
                          <m:sub>
                            <m:r>
                              <a:rPr lang="en-US" sz="4800" b="0" i="1" smtClean="0">
                                <a:solidFill>
                                  <a:srgbClr val="253957"/>
                                </a:solidFill>
                                <a:latin typeface="Cambria Math" panose="02040503050406030204" pitchFamily="18" charset="0"/>
                                <a:sym typeface="Arial Narrow"/>
                              </a:rPr>
                              <m:t>𝑚</m:t>
                            </m:r>
                          </m:sub>
                        </m:sSub>
                        <m:r>
                          <a:rPr lang="en-US" sz="4800" i="1">
                            <a:solidFill>
                              <a:srgbClr val="253957"/>
                            </a:solidFill>
                            <a:latin typeface="Cambria Math" panose="02040503050406030204" pitchFamily="18" charset="0"/>
                            <a:sym typeface="Arial Narrow"/>
                          </a:rPr>
                          <m:t>, </m:t>
                        </m:r>
                        <m:sSub>
                          <m:sSubPr>
                            <m:ctrlPr>
                              <a:rPr lang="en-US" sz="4800" b="0" i="1" smtClean="0">
                                <a:solidFill>
                                  <a:srgbClr val="253957"/>
                                </a:solidFill>
                                <a:latin typeface="Cambria Math" panose="02040503050406030204" pitchFamily="18" charset="0"/>
                                <a:sym typeface="Arial Narrow"/>
                              </a:rPr>
                            </m:ctrlPr>
                          </m:sSubPr>
                          <m:e>
                            <m:r>
                              <a:rPr lang="en-US" sz="4800" b="0" i="1" smtClean="0">
                                <a:solidFill>
                                  <a:srgbClr val="253957"/>
                                </a:solidFill>
                                <a:latin typeface="Cambria Math" panose="02040503050406030204" pitchFamily="18" charset="0"/>
                                <a:sym typeface="Arial Narrow"/>
                              </a:rPr>
                              <m:t>𝑐</m:t>
                            </m:r>
                          </m:e>
                          <m:sub>
                            <m:r>
                              <a:rPr lang="en-US" sz="4800" b="0" i="1" smtClean="0">
                                <a:solidFill>
                                  <a:srgbClr val="253957"/>
                                </a:solidFill>
                                <a:latin typeface="Cambria Math" panose="02040503050406030204" pitchFamily="18" charset="0"/>
                                <a:sym typeface="Arial Narrow"/>
                              </a:rPr>
                              <m:t>𝑚</m:t>
                            </m:r>
                          </m:sub>
                        </m:sSub>
                      </m:e>
                    </m:d>
                    <m:r>
                      <a:rPr lang="en-US" sz="4800" b="0" i="1" smtClean="0">
                        <a:solidFill>
                          <a:srgbClr val="253957"/>
                        </a:solidFill>
                        <a:latin typeface="Cambria Math" panose="02040503050406030204" pitchFamily="18" charset="0"/>
                        <a:sym typeface="Arial Narrow"/>
                      </a:rPr>
                      <m:t>, </m:t>
                    </m:r>
                    <m:sSub>
                      <m:sSubPr>
                        <m:ctrlPr>
                          <a:rPr lang="en-US" sz="4800" b="0" i="1" smtClean="0">
                            <a:solidFill>
                              <a:srgbClr val="253957"/>
                            </a:solidFill>
                            <a:latin typeface="Cambria Math" panose="02040503050406030204" pitchFamily="18" charset="0"/>
                            <a:sym typeface="Arial Narrow"/>
                          </a:rPr>
                        </m:ctrlPr>
                      </m:sSubPr>
                      <m:e>
                        <m:r>
                          <a:rPr lang="en-US" sz="4800" b="0" i="1" smtClean="0">
                            <a:solidFill>
                              <a:srgbClr val="253957"/>
                            </a:solidFill>
                            <a:latin typeface="Cambria Math" panose="02040503050406030204" pitchFamily="18" charset="0"/>
                            <a:sym typeface="Arial Narrow"/>
                          </a:rPr>
                          <m:t>𝑑</m:t>
                        </m:r>
                      </m:e>
                      <m:sub>
                        <m:r>
                          <a:rPr lang="en-US" sz="4800" b="0" i="1" smtClean="0">
                            <a:solidFill>
                              <a:srgbClr val="253957"/>
                            </a:solidFill>
                            <a:latin typeface="Cambria Math" panose="02040503050406030204" pitchFamily="18" charset="0"/>
                            <a:sym typeface="Arial Narrow"/>
                          </a:rPr>
                          <m:t>𝑖</m:t>
                        </m:r>
                      </m:sub>
                    </m:sSub>
                    <m:r>
                      <a:rPr lang="en-US" sz="4800" b="0" i="1" smtClean="0">
                        <a:solidFill>
                          <a:srgbClr val="253957"/>
                        </a:solidFill>
                        <a:latin typeface="Cambria Math" panose="02040503050406030204" pitchFamily="18" charset="0"/>
                        <a:ea typeface="Cambria Math" panose="02040503050406030204" pitchFamily="18" charset="0"/>
                        <a:sym typeface="Arial Narrow"/>
                      </a:rPr>
                      <m:t>∈</m:t>
                    </m:r>
                    <m:r>
                      <a:rPr lang="en-US" sz="4800" b="0" i="1" smtClean="0">
                        <a:solidFill>
                          <a:srgbClr val="253957"/>
                        </a:solidFill>
                        <a:latin typeface="Cambria Math" panose="02040503050406030204" pitchFamily="18" charset="0"/>
                        <a:ea typeface="Cambria Math" panose="02040503050406030204" pitchFamily="18" charset="0"/>
                        <a:sym typeface="Arial Narrow"/>
                      </a:rPr>
                      <m:t>𝐷</m:t>
                    </m:r>
                    <m:r>
                      <a:rPr lang="en-US" sz="4800" b="0" i="1" smtClean="0">
                        <a:solidFill>
                          <a:srgbClr val="253957"/>
                        </a:solidFill>
                        <a:latin typeface="Cambria Math" panose="02040503050406030204" pitchFamily="18" charset="0"/>
                        <a:ea typeface="Cambria Math" panose="02040503050406030204" pitchFamily="18" charset="0"/>
                        <a:sym typeface="Arial Narrow"/>
                      </a:rPr>
                      <m:t>, </m:t>
                    </m:r>
                    <m:sSub>
                      <m:sSubPr>
                        <m:ctrlPr>
                          <a:rPr lang="en-US" sz="4800" b="0" i="1" smtClean="0">
                            <a:solidFill>
                              <a:srgbClr val="253957"/>
                            </a:solidFill>
                            <a:latin typeface="Cambria Math" panose="02040503050406030204" pitchFamily="18" charset="0"/>
                            <a:ea typeface="Cambria Math" panose="02040503050406030204" pitchFamily="18" charset="0"/>
                            <a:sym typeface="Arial Narrow"/>
                          </a:rPr>
                        </m:ctrlPr>
                      </m:sSubPr>
                      <m:e>
                        <m:r>
                          <a:rPr lang="en-US" sz="4800" b="0" i="1" smtClean="0">
                            <a:solidFill>
                              <a:srgbClr val="253957"/>
                            </a:solidFill>
                            <a:latin typeface="Cambria Math" panose="02040503050406030204" pitchFamily="18" charset="0"/>
                            <a:ea typeface="Cambria Math" panose="02040503050406030204" pitchFamily="18" charset="0"/>
                            <a:sym typeface="Arial Narrow"/>
                          </a:rPr>
                          <m:t>𝑐</m:t>
                        </m:r>
                      </m:e>
                      <m:sub>
                        <m:r>
                          <a:rPr lang="en-US" sz="4800" b="0" i="1" smtClean="0">
                            <a:solidFill>
                              <a:srgbClr val="253957"/>
                            </a:solidFill>
                            <a:latin typeface="Cambria Math" panose="02040503050406030204" pitchFamily="18" charset="0"/>
                            <a:ea typeface="Cambria Math" panose="02040503050406030204" pitchFamily="18" charset="0"/>
                            <a:sym typeface="Arial Narrow"/>
                          </a:rPr>
                          <m:t>𝑖</m:t>
                        </m:r>
                      </m:sub>
                    </m:sSub>
                    <m:r>
                      <a:rPr lang="en-US" sz="4800" b="0" i="1" smtClean="0">
                        <a:solidFill>
                          <a:srgbClr val="253957"/>
                        </a:solidFill>
                        <a:latin typeface="Cambria Math" panose="02040503050406030204" pitchFamily="18" charset="0"/>
                        <a:ea typeface="Cambria Math" panose="02040503050406030204" pitchFamily="18" charset="0"/>
                        <a:sym typeface="Arial Narrow"/>
                      </a:rPr>
                      <m:t>∈</m:t>
                    </m:r>
                    <m:r>
                      <a:rPr lang="en-US" sz="4800" b="0" i="1" smtClean="0">
                        <a:solidFill>
                          <a:srgbClr val="253957"/>
                        </a:solidFill>
                        <a:latin typeface="Cambria Math" panose="02040503050406030204" pitchFamily="18" charset="0"/>
                        <a:ea typeface="Cambria Math" panose="02040503050406030204" pitchFamily="18" charset="0"/>
                        <a:sym typeface="Arial Narrow"/>
                      </a:rPr>
                      <m:t>𝐶</m:t>
                    </m:r>
                  </m:oMath>
                </a14:m>
                <a:endParaRPr lang="en-US" sz="4800" b="0" dirty="0">
                  <a:solidFill>
                    <a:srgbClr val="253957"/>
                  </a:solidFill>
                  <a:sym typeface="Arial Narrow"/>
                </a:endParaRPr>
              </a:p>
              <a:p>
                <a:pPr marL="685800" indent="-685800" algn="l">
                  <a:spcBef>
                    <a:spcPts val="2800"/>
                  </a:spcBef>
                  <a:buSzPct val="100000"/>
                  <a:buFont typeface="Arial" panose="020B0604020202020204" pitchFamily="34" charset="0"/>
                  <a:buChar char="•"/>
                  <a:defRPr sz="2800">
                    <a:solidFill>
                      <a:srgbClr val="253957"/>
                    </a:solidFill>
                    <a:latin typeface="+mn-lt"/>
                    <a:ea typeface="+mn-ea"/>
                    <a:cs typeface="+mn-cs"/>
                    <a:sym typeface="Arial Narrow"/>
                  </a:defRPr>
                </a:pPr>
                <a:endParaRPr lang="en-US" sz="4800" dirty="0">
                  <a:solidFill>
                    <a:srgbClr val="253957"/>
                  </a:solidFill>
                  <a:sym typeface="Arial Narrow"/>
                </a:endParaRPr>
              </a:p>
              <a:p>
                <a:pPr algn="l">
                  <a:spcBef>
                    <a:spcPts val="2800"/>
                  </a:spcBef>
                  <a:buSzPct val="100000"/>
                  <a:defRPr sz="2800">
                    <a:solidFill>
                      <a:srgbClr val="253957"/>
                    </a:solidFill>
                    <a:latin typeface="+mn-lt"/>
                    <a:ea typeface="+mn-ea"/>
                    <a:cs typeface="+mn-cs"/>
                    <a:sym typeface="Arial Narrow"/>
                  </a:defRPr>
                </a:pPr>
                <a:r>
                  <a:rPr lang="ru-RU" sz="4800" b="1" dirty="0">
                    <a:solidFill>
                      <a:srgbClr val="253957"/>
                    </a:solidFill>
                    <a:sym typeface="Arial Narrow"/>
                  </a:rPr>
                  <a:t>Выход</a:t>
                </a:r>
                <a:r>
                  <a:rPr lang="en-US" sz="4800" dirty="0">
                    <a:solidFill>
                      <a:srgbClr val="253957"/>
                    </a:solidFill>
                    <a:sym typeface="Arial Narrow"/>
                  </a:rPr>
                  <a:t>: </a:t>
                </a:r>
                <a:r>
                  <a:rPr lang="ru-RU" sz="4800" dirty="0">
                    <a:solidFill>
                      <a:srgbClr val="253957"/>
                    </a:solidFill>
                    <a:sym typeface="Arial Narrow"/>
                  </a:rPr>
                  <a:t>обученный классификатор</a:t>
                </a:r>
                <a:r>
                  <a:rPr lang="en-US" sz="4800" dirty="0">
                    <a:solidFill>
                      <a:srgbClr val="253957"/>
                    </a:solidFill>
                    <a:sym typeface="Arial Narrow"/>
                  </a:rPr>
                  <a:t> </a:t>
                </a:r>
                <a14:m>
                  <m:oMath xmlns:m="http://schemas.openxmlformats.org/officeDocument/2006/math">
                    <m:r>
                      <a:rPr lang="en-US" sz="4800" b="0" i="1" smtClean="0">
                        <a:solidFill>
                          <a:srgbClr val="253957"/>
                        </a:solidFill>
                        <a:latin typeface="Cambria Math" panose="02040503050406030204" pitchFamily="18" charset="0"/>
                        <a:ea typeface="Cambria Math" panose="02040503050406030204" pitchFamily="18" charset="0"/>
                        <a:sym typeface="Arial Narrow"/>
                      </a:rPr>
                      <m:t>𝑎</m:t>
                    </m:r>
                    <m:r>
                      <a:rPr lang="en-US" sz="4800" b="0" i="1" smtClean="0">
                        <a:solidFill>
                          <a:srgbClr val="253957"/>
                        </a:solidFill>
                        <a:latin typeface="Cambria Math" panose="02040503050406030204" pitchFamily="18" charset="0"/>
                        <a:ea typeface="Cambria Math" panose="02040503050406030204" pitchFamily="18" charset="0"/>
                        <a:sym typeface="Arial Narrow"/>
                      </a:rPr>
                      <m:t>:</m:t>
                    </m:r>
                    <m:r>
                      <a:rPr lang="en-US" sz="4800" b="0" i="1" smtClean="0">
                        <a:solidFill>
                          <a:srgbClr val="253957"/>
                        </a:solidFill>
                        <a:latin typeface="Cambria Math" panose="02040503050406030204" pitchFamily="18" charset="0"/>
                        <a:ea typeface="Cambria Math" panose="02040503050406030204" pitchFamily="18" charset="0"/>
                        <a:sym typeface="Arial Narrow"/>
                      </a:rPr>
                      <m:t>𝐷</m:t>
                    </m:r>
                    <m:r>
                      <a:rPr lang="en-US" sz="4800" i="1">
                        <a:solidFill>
                          <a:srgbClr val="253957"/>
                        </a:solidFill>
                        <a:latin typeface="Cambria Math" panose="02040503050406030204" pitchFamily="18" charset="0"/>
                        <a:ea typeface="Cambria Math" panose="02040503050406030204" pitchFamily="18" charset="0"/>
                        <a:sym typeface="Arial Narrow"/>
                      </a:rPr>
                      <m:t>→</m:t>
                    </m:r>
                    <m:r>
                      <a:rPr lang="en-US" sz="4800" i="1">
                        <a:solidFill>
                          <a:srgbClr val="253957"/>
                        </a:solidFill>
                        <a:latin typeface="Cambria Math" panose="02040503050406030204" pitchFamily="18" charset="0"/>
                        <a:sym typeface="Arial Narrow"/>
                      </a:rPr>
                      <m:t>𝐶</m:t>
                    </m:r>
                  </m:oMath>
                </a14:m>
                <a:endParaRPr lang="en-US" sz="4800" dirty="0">
                  <a:solidFill>
                    <a:srgbClr val="253957"/>
                  </a:solidFill>
                  <a:sym typeface="Arial Narrow"/>
                </a:endParaRPr>
              </a:p>
              <a:p>
                <a:pPr algn="l">
                  <a:spcBef>
                    <a:spcPts val="2800"/>
                  </a:spcBef>
                  <a:buSzPct val="100000"/>
                  <a:defRPr sz="2800">
                    <a:solidFill>
                      <a:srgbClr val="253957"/>
                    </a:solidFill>
                    <a:latin typeface="+mn-lt"/>
                    <a:ea typeface="+mn-ea"/>
                    <a:cs typeface="+mn-cs"/>
                    <a:sym typeface="Arial Narrow"/>
                  </a:defRPr>
                </a:pPr>
                <a:r>
                  <a:rPr lang="en-US" sz="4800" dirty="0">
                    <a:solidFill>
                      <a:srgbClr val="253957"/>
                    </a:solidFill>
                    <a:sym typeface="Arial Narrow"/>
                  </a:rPr>
                  <a:t>                                                            </a:t>
                </a:r>
                <a14:m>
                  <m:oMath xmlns:m="http://schemas.openxmlformats.org/officeDocument/2006/math">
                    <m:r>
                      <a:rPr lang="en-US" sz="4800" b="0" i="1" smtClean="0">
                        <a:solidFill>
                          <a:srgbClr val="253957"/>
                        </a:solidFill>
                        <a:latin typeface="Cambria Math" panose="02040503050406030204" pitchFamily="18" charset="0"/>
                        <a:sym typeface="Arial Narrow"/>
                      </a:rPr>
                      <m:t>𝑎</m:t>
                    </m:r>
                    <m:d>
                      <m:dPr>
                        <m:ctrlPr>
                          <a:rPr lang="en-US" sz="4800" b="0" i="1" smtClean="0">
                            <a:solidFill>
                              <a:srgbClr val="253957"/>
                            </a:solidFill>
                            <a:latin typeface="Cambria Math" panose="02040503050406030204" pitchFamily="18" charset="0"/>
                            <a:sym typeface="Arial Narrow"/>
                          </a:rPr>
                        </m:ctrlPr>
                      </m:dPr>
                      <m:e>
                        <m:r>
                          <a:rPr lang="en-US" sz="4800" b="0" i="1" smtClean="0">
                            <a:solidFill>
                              <a:srgbClr val="253957"/>
                            </a:solidFill>
                            <a:latin typeface="Cambria Math" panose="02040503050406030204" pitchFamily="18" charset="0"/>
                            <a:sym typeface="Arial Narrow"/>
                          </a:rPr>
                          <m:t>𝑑</m:t>
                        </m:r>
                      </m:e>
                    </m:d>
                    <m:r>
                      <a:rPr lang="en-US" sz="4800" b="0" i="1" smtClean="0">
                        <a:solidFill>
                          <a:srgbClr val="253957"/>
                        </a:solidFill>
                        <a:latin typeface="Cambria Math" panose="02040503050406030204" pitchFamily="18" charset="0"/>
                        <a:sym typeface="Arial Narrow"/>
                      </a:rPr>
                      <m:t>=</m:t>
                    </m:r>
                    <m:r>
                      <a:rPr lang="en-US" sz="4800" b="0" i="1" smtClean="0">
                        <a:solidFill>
                          <a:srgbClr val="253957"/>
                        </a:solidFill>
                        <a:latin typeface="Cambria Math" panose="02040503050406030204" pitchFamily="18" charset="0"/>
                        <a:sym typeface="Arial Narrow"/>
                      </a:rPr>
                      <m:t>𝑐</m:t>
                    </m:r>
                  </m:oMath>
                </a14:m>
                <a:endParaRPr lang="en-US" sz="4800" dirty="0">
                  <a:solidFill>
                    <a:srgbClr val="253957"/>
                  </a:solidFill>
                  <a:sym typeface="Arial Narrow"/>
                </a:endParaRPr>
              </a:p>
              <a:p>
                <a:pPr algn="l">
                  <a:spcBef>
                    <a:spcPts val="2800"/>
                  </a:spcBef>
                  <a:buSzPct val="100000"/>
                  <a:defRPr sz="2800">
                    <a:solidFill>
                      <a:srgbClr val="253957"/>
                    </a:solidFill>
                    <a:latin typeface="+mn-lt"/>
                    <a:ea typeface="+mn-ea"/>
                    <a:cs typeface="+mn-cs"/>
                    <a:sym typeface="Arial Narrow"/>
                  </a:defRPr>
                </a:pPr>
                <a:endParaRPr lang="en-US" sz="4800" dirty="0">
                  <a:solidFill>
                    <a:srgbClr val="253957"/>
                  </a:solidFill>
                  <a:sym typeface="Arial Narrow"/>
                </a:endParaRPr>
              </a:p>
              <a:p>
                <a:pPr marL="457200" indent="-457200" algn="l">
                  <a:spcBef>
                    <a:spcPts val="2800"/>
                  </a:spcBef>
                  <a:buSzPct val="100000"/>
                  <a:buFont typeface="Wingdings" panose="05000000000000000000" pitchFamily="2" charset="2"/>
                  <a:buChar char="§"/>
                  <a:defRPr sz="2800">
                    <a:solidFill>
                      <a:srgbClr val="253957"/>
                    </a:solidFill>
                    <a:latin typeface="+mn-lt"/>
                    <a:ea typeface="+mn-ea"/>
                    <a:cs typeface="+mn-cs"/>
                    <a:sym typeface="Arial Narrow"/>
                  </a:defRPr>
                </a:pPr>
                <a:endParaRPr lang="en-US" sz="4800" dirty="0">
                  <a:solidFill>
                    <a:srgbClr val="253957"/>
                  </a:solidFill>
                  <a:sym typeface="Arial Narrow"/>
                </a:endParaRPr>
              </a:p>
              <a:p>
                <a:pPr marL="457200" indent="-457200" algn="l">
                  <a:spcBef>
                    <a:spcPts val="2800"/>
                  </a:spcBef>
                  <a:buSzPct val="100000"/>
                  <a:buFont typeface="Wingdings" panose="05000000000000000000" pitchFamily="2" charset="2"/>
                  <a:buChar char="§"/>
                  <a:defRPr sz="2800">
                    <a:solidFill>
                      <a:srgbClr val="253957"/>
                    </a:solidFill>
                    <a:latin typeface="+mn-lt"/>
                    <a:ea typeface="+mn-ea"/>
                    <a:cs typeface="+mn-cs"/>
                    <a:sym typeface="Arial Narrow"/>
                  </a:defRPr>
                </a:pPr>
                <a:endParaRPr lang="en-US" sz="4800" dirty="0">
                  <a:solidFill>
                    <a:srgbClr val="253957"/>
                  </a:solidFill>
                  <a:sym typeface="Arial Narrow"/>
                </a:endParaRPr>
              </a:p>
            </p:txBody>
          </p:sp>
        </mc:Choice>
        <mc:Fallback xmlns="">
          <p:sp>
            <p:nvSpPr>
              <p:cNvPr id="8" name="Прямоугольник 7"/>
              <p:cNvSpPr>
                <a:spLocks noRot="1" noChangeAspect="1" noMove="1" noResize="1" noEditPoints="1" noAdjustHandles="1" noChangeArrowheads="1" noChangeShapeType="1" noTextEdit="1"/>
              </p:cNvSpPr>
              <p:nvPr/>
            </p:nvSpPr>
            <p:spPr>
              <a:xfrm>
                <a:off x="1414822" y="5301023"/>
                <a:ext cx="21362350" cy="10710624"/>
              </a:xfrm>
              <a:prstGeom prst="rect">
                <a:avLst/>
              </a:prstGeom>
              <a:blipFill>
                <a:blip r:embed="rId3"/>
                <a:stretch>
                  <a:fillRect l="-1284" t="-1309"/>
                </a:stretch>
              </a:blipFill>
            </p:spPr>
            <p:txBody>
              <a:bodyPr/>
              <a:lstStyle/>
              <a:p>
                <a:r>
                  <a:rPr lang="ru-RU">
                    <a:noFill/>
                  </a:rPr>
                  <a:t> </a:t>
                </a:r>
              </a:p>
            </p:txBody>
          </p:sp>
        </mc:Fallback>
      </mc:AlternateContent>
    </p:spTree>
    <p:extLst>
      <p:ext uri="{BB962C8B-B14F-4D97-AF65-F5344CB8AC3E}">
        <p14:creationId xmlns:p14="http://schemas.microsoft.com/office/powerpoint/2010/main" val="4259568023"/>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Линия"/>
          <p:cNvSpPr/>
          <p:nvPr/>
        </p:nvSpPr>
        <p:spPr>
          <a:xfrm>
            <a:off x="1201065" y="2214562"/>
            <a:ext cx="21506373" cy="1"/>
          </a:xfrm>
          <a:prstGeom prst="line">
            <a:avLst/>
          </a:prstGeom>
          <a:ln w="12700">
            <a:solidFill>
              <a:srgbClr val="253957"/>
            </a:solidFill>
            <a:miter lim="400000"/>
          </a:ln>
        </p:spPr>
        <p:txBody>
          <a:bodyPr lIns="71437" tIns="71437" rIns="71437" bIns="71437" anchor="ctr"/>
          <a:lstStyle/>
          <a:p>
            <a:pPr>
              <a:defRPr sz="3200"/>
            </a:pPr>
            <a:endParaRPr/>
          </a:p>
        </p:txBody>
      </p:sp>
      <p:sp>
        <p:nvSpPr>
          <p:cNvPr id="59" name="Очень крутой заголовок…"/>
          <p:cNvSpPr txBox="1"/>
          <p:nvPr/>
        </p:nvSpPr>
        <p:spPr>
          <a:xfrm>
            <a:off x="1189333" y="2544356"/>
            <a:ext cx="16073440" cy="231322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lgn="l">
              <a:defRPr sz="7000" b="1" cap="all">
                <a:solidFill>
                  <a:srgbClr val="253957"/>
                </a:solidFill>
                <a:latin typeface="+mn-lt"/>
                <a:ea typeface="+mn-ea"/>
                <a:cs typeface="+mn-cs"/>
                <a:sym typeface="Arial Narrow"/>
              </a:defRPr>
            </a:pPr>
            <a:r>
              <a:rPr lang="ru-RU" sz="7200" b="1" cap="all" dirty="0">
                <a:solidFill>
                  <a:srgbClr val="253957"/>
                </a:solidFill>
                <a:sym typeface="Arial Narrow"/>
              </a:rPr>
              <a:t>Типы меток для текста</a:t>
            </a:r>
            <a:endParaRPr lang="en-GB" sz="5400" b="1" cap="all" dirty="0">
              <a:solidFill>
                <a:srgbClr val="253957"/>
              </a:solidFill>
              <a:sym typeface="Arial Narrow"/>
            </a:endParaRPr>
          </a:p>
        </p:txBody>
      </p:sp>
      <p:sp>
        <p:nvSpPr>
          <p:cNvPr id="60"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1342810" y="5301023"/>
            <a:ext cx="21506374" cy="484268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lgn="l">
              <a:defRPr sz="2800">
                <a:solidFill>
                  <a:srgbClr val="253957"/>
                </a:solidFill>
                <a:latin typeface="+mn-lt"/>
                <a:ea typeface="+mn-ea"/>
                <a:cs typeface="+mn-cs"/>
                <a:sym typeface="Arial Narrow"/>
              </a:defRPr>
            </a:pPr>
            <a:endParaRPr sz="4400" dirty="0"/>
          </a:p>
        </p:txBody>
      </p:sp>
      <p:sp>
        <p:nvSpPr>
          <p:cNvPr id="62" name="Название подразделения, лаборатории, факультета и т.д."/>
          <p:cNvSpPr txBox="1"/>
          <p:nvPr/>
        </p:nvSpPr>
        <p:spPr>
          <a:xfrm>
            <a:off x="11338744" y="942364"/>
            <a:ext cx="11366416" cy="513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spAutoFit/>
          </a:bodyPr>
          <a:lstStyle>
            <a:lvl1pPr algn="r">
              <a:defRPr sz="2400">
                <a:solidFill>
                  <a:srgbClr val="253957"/>
                </a:solidFill>
                <a:latin typeface="+mn-lt"/>
                <a:ea typeface="+mn-ea"/>
                <a:cs typeface="+mn-cs"/>
                <a:sym typeface="Arial Narrow"/>
              </a:defRPr>
            </a:lvl1pPr>
          </a:lstStyle>
          <a:p>
            <a:r>
              <a:rPr lang="ru-RU" dirty="0"/>
              <a:t>Кафедра прикладной математики и информатики</a:t>
            </a:r>
          </a:p>
        </p:txBody>
      </p:sp>
      <p:pic>
        <p:nvPicPr>
          <p:cNvPr id="63" name="Изображение" descr="Изображение"/>
          <p:cNvPicPr>
            <a:picLocks noChangeAspect="1"/>
          </p:cNvPicPr>
          <p:nvPr/>
        </p:nvPicPr>
        <p:blipFill>
          <a:blip r:embed="rId2"/>
          <a:stretch>
            <a:fillRect/>
          </a:stretch>
        </p:blipFill>
        <p:spPr>
          <a:xfrm>
            <a:off x="1226606" y="586180"/>
            <a:ext cx="1199579" cy="1199579"/>
          </a:xfrm>
          <a:prstGeom prst="rect">
            <a:avLst/>
          </a:prstGeom>
          <a:ln w="12700">
            <a:miter lim="400000"/>
          </a:ln>
        </p:spPr>
      </p:pic>
      <p:sp>
        <p:nvSpPr>
          <p:cNvPr id="8" name="Прямоугольник 7"/>
          <p:cNvSpPr/>
          <p:nvPr/>
        </p:nvSpPr>
        <p:spPr>
          <a:xfrm>
            <a:off x="1414822" y="4409728"/>
            <a:ext cx="21362350" cy="7205434"/>
          </a:xfrm>
          <a:prstGeom prst="rect">
            <a:avLst/>
          </a:prstGeom>
        </p:spPr>
        <p:txBody>
          <a:bodyPr wrap="square">
            <a:spAutoFit/>
          </a:bodyPr>
          <a:lstStyle/>
          <a:p>
            <a:pPr marL="914400" lvl="0" indent="-914400" algn="l">
              <a:lnSpc>
                <a:spcPct val="107000"/>
              </a:lnSpc>
              <a:buFont typeface="+mj-lt"/>
              <a:buAutoNum type="arabicPeriod"/>
            </a:pPr>
            <a:r>
              <a:rPr lang="ru-RU" sz="4800" dirty="0">
                <a:solidFill>
                  <a:srgbClr val="253957"/>
                </a:solidFill>
                <a:latin typeface="+mn-lt"/>
                <a:ea typeface="Calibri" panose="020F0502020204030204" pitchFamily="34" charset="0"/>
                <a:cs typeface="ArialMT"/>
              </a:rPr>
              <a:t>Дискретные:</a:t>
            </a:r>
            <a:endParaRPr lang="ru-RU" sz="4800" dirty="0">
              <a:solidFill>
                <a:srgbClr val="253957"/>
              </a:solidFill>
              <a:latin typeface="+mn-lt"/>
              <a:ea typeface="Calibri" panose="020F0502020204030204" pitchFamily="34" charset="0"/>
              <a:cs typeface="Times New Roman" panose="02020603050405020304" pitchFamily="18" charset="0"/>
            </a:endParaRPr>
          </a:p>
          <a:p>
            <a:pPr marL="1371600" lvl="1" indent="-914400" algn="l">
              <a:lnSpc>
                <a:spcPct val="107000"/>
              </a:lnSpc>
              <a:buFont typeface="+mj-lt"/>
              <a:buAutoNum type="alphaLcPeriod"/>
            </a:pPr>
            <a:r>
              <a:rPr lang="ru-RU" sz="4800" dirty="0">
                <a:solidFill>
                  <a:srgbClr val="253957"/>
                </a:solidFill>
                <a:latin typeface="+mn-lt"/>
                <a:ea typeface="Calibri" panose="020F0502020204030204" pitchFamily="34" charset="0"/>
                <a:cs typeface="ArialMT"/>
              </a:rPr>
              <a:t>Данные размечены:</a:t>
            </a:r>
            <a:endParaRPr lang="ru-RU" sz="4800" dirty="0">
              <a:solidFill>
                <a:srgbClr val="253957"/>
              </a:solidFill>
              <a:latin typeface="+mn-lt"/>
              <a:ea typeface="Calibri" panose="020F0502020204030204" pitchFamily="34" charset="0"/>
              <a:cs typeface="Times New Roman" panose="02020603050405020304" pitchFamily="18" charset="0"/>
            </a:endParaRPr>
          </a:p>
          <a:p>
            <a:pPr marL="1600200" lvl="2" indent="-685800" algn="l">
              <a:lnSpc>
                <a:spcPct val="107000"/>
              </a:lnSpc>
              <a:buFont typeface="Arial" panose="020B0604020202020204" pitchFamily="34" charset="0"/>
              <a:buChar char="•"/>
            </a:pPr>
            <a:r>
              <a:rPr lang="ru-RU" sz="4800" dirty="0">
                <a:solidFill>
                  <a:srgbClr val="253957"/>
                </a:solidFill>
                <a:latin typeface="+mn-lt"/>
                <a:ea typeface="Calibri" panose="020F0502020204030204" pitchFamily="34" charset="0"/>
                <a:cs typeface="ArialMT"/>
              </a:rPr>
              <a:t>Бинарная классификация: </a:t>
            </a:r>
            <a:r>
              <a:rPr lang="ru-RU" sz="4800" dirty="0" err="1">
                <a:solidFill>
                  <a:srgbClr val="253957"/>
                </a:solidFill>
                <a:latin typeface="+mn-lt"/>
                <a:ea typeface="Calibri" panose="020F0502020204030204" pitchFamily="34" charset="0"/>
                <a:cs typeface="ArialMT"/>
              </a:rPr>
              <a:t>spam</a:t>
            </a:r>
            <a:r>
              <a:rPr lang="ru-RU" sz="4800" dirty="0">
                <a:solidFill>
                  <a:srgbClr val="253957"/>
                </a:solidFill>
                <a:latin typeface="+mn-lt"/>
                <a:ea typeface="Calibri" panose="020F0502020204030204" pitchFamily="34" charset="0"/>
                <a:cs typeface="ArialMT"/>
              </a:rPr>
              <a:t> </a:t>
            </a:r>
            <a:r>
              <a:rPr lang="ru-RU" sz="4800" dirty="0" err="1">
                <a:solidFill>
                  <a:srgbClr val="253957"/>
                </a:solidFill>
                <a:latin typeface="+mn-lt"/>
                <a:ea typeface="Calibri" panose="020F0502020204030204" pitchFamily="34" charset="0"/>
                <a:cs typeface="ArialMT"/>
              </a:rPr>
              <a:t>filtering</a:t>
            </a:r>
            <a:r>
              <a:rPr lang="ru-RU" sz="4800" dirty="0">
                <a:solidFill>
                  <a:srgbClr val="253957"/>
                </a:solidFill>
                <a:latin typeface="+mn-lt"/>
                <a:ea typeface="Calibri" panose="020F0502020204030204" pitchFamily="34" charset="0"/>
                <a:cs typeface="ArialMT"/>
              </a:rPr>
              <a:t>/</a:t>
            </a:r>
            <a:r>
              <a:rPr lang="en-US" sz="4800" dirty="0">
                <a:solidFill>
                  <a:srgbClr val="253957"/>
                </a:solidFill>
                <a:latin typeface="+mn-lt"/>
                <a:ea typeface="Calibri" panose="020F0502020204030204" pitchFamily="34" charset="0"/>
                <a:cs typeface="ArialMT"/>
              </a:rPr>
              <a:t>fake-news detection</a:t>
            </a:r>
          </a:p>
          <a:p>
            <a:pPr marL="1600200" lvl="2" indent="-685800" algn="l">
              <a:lnSpc>
                <a:spcPct val="107000"/>
              </a:lnSpc>
              <a:buFont typeface="Arial" panose="020B0604020202020204" pitchFamily="34" charset="0"/>
              <a:buChar char="•"/>
            </a:pPr>
            <a:r>
              <a:rPr lang="ru-RU" sz="4800" dirty="0">
                <a:solidFill>
                  <a:srgbClr val="253957"/>
                </a:solidFill>
                <a:latin typeface="+mn-lt"/>
                <a:ea typeface="Calibri" panose="020F0502020204030204" pitchFamily="34" charset="0"/>
                <a:cs typeface="ArialMT"/>
              </a:rPr>
              <a:t>Классификация с непересекающимися классами: </a:t>
            </a:r>
            <a:r>
              <a:rPr lang="ru-RU" sz="4800" dirty="0" err="1">
                <a:solidFill>
                  <a:srgbClr val="253957"/>
                </a:solidFill>
                <a:latin typeface="+mn-lt"/>
                <a:ea typeface="Calibri" panose="020F0502020204030204" pitchFamily="34" charset="0"/>
                <a:cs typeface="ArialMT"/>
              </a:rPr>
              <a:t>categorization</a:t>
            </a:r>
            <a:r>
              <a:rPr lang="ru-RU" sz="4800" dirty="0">
                <a:solidFill>
                  <a:srgbClr val="253957"/>
                </a:solidFill>
                <a:latin typeface="+mn-lt"/>
                <a:ea typeface="Calibri" panose="020F0502020204030204" pitchFamily="34" charset="0"/>
                <a:cs typeface="ArialMT"/>
              </a:rPr>
              <a:t> </a:t>
            </a:r>
            <a:r>
              <a:rPr lang="ru-RU" sz="4800" dirty="0" err="1">
                <a:solidFill>
                  <a:srgbClr val="253957"/>
                </a:solidFill>
                <a:latin typeface="+mn-lt"/>
                <a:ea typeface="Calibri" panose="020F0502020204030204" pitchFamily="34" charset="0"/>
                <a:cs typeface="ArialMT"/>
              </a:rPr>
              <a:t>of</a:t>
            </a:r>
            <a:r>
              <a:rPr lang="ru-RU" sz="4800" dirty="0">
                <a:solidFill>
                  <a:srgbClr val="253957"/>
                </a:solidFill>
                <a:latin typeface="+mn-lt"/>
                <a:ea typeface="Calibri" panose="020F0502020204030204" pitchFamily="34" charset="0"/>
                <a:cs typeface="ArialMT"/>
              </a:rPr>
              <a:t> </a:t>
            </a:r>
            <a:r>
              <a:rPr lang="ru-RU" sz="4800" dirty="0" err="1">
                <a:solidFill>
                  <a:srgbClr val="253957"/>
                </a:solidFill>
                <a:latin typeface="+mn-lt"/>
                <a:ea typeface="Calibri" panose="020F0502020204030204" pitchFamily="34" charset="0"/>
                <a:cs typeface="ArialMT"/>
              </a:rPr>
              <a:t>goods</a:t>
            </a:r>
            <a:r>
              <a:rPr lang="ru-RU" sz="4800" dirty="0">
                <a:solidFill>
                  <a:srgbClr val="253957"/>
                </a:solidFill>
                <a:latin typeface="+mn-lt"/>
                <a:ea typeface="Calibri" panose="020F0502020204030204" pitchFamily="34" charset="0"/>
                <a:cs typeface="ArialMT"/>
              </a:rPr>
              <a:t> </a:t>
            </a:r>
            <a:endParaRPr lang="ru-RU" sz="4800" dirty="0">
              <a:solidFill>
                <a:srgbClr val="253957"/>
              </a:solidFill>
              <a:latin typeface="+mn-lt"/>
              <a:ea typeface="Calibri" panose="020F0502020204030204" pitchFamily="34" charset="0"/>
              <a:cs typeface="Times New Roman" panose="02020603050405020304" pitchFamily="18" charset="0"/>
            </a:endParaRPr>
          </a:p>
          <a:p>
            <a:pPr marL="1600200" lvl="2" indent="-685800" algn="l">
              <a:lnSpc>
                <a:spcPct val="107000"/>
              </a:lnSpc>
              <a:buFont typeface="Arial" panose="020B0604020202020204" pitchFamily="34" charset="0"/>
              <a:buChar char="•"/>
            </a:pPr>
            <a:r>
              <a:rPr lang="ru-RU" sz="4800" dirty="0">
                <a:solidFill>
                  <a:srgbClr val="253957"/>
                </a:solidFill>
                <a:latin typeface="+mn-lt"/>
                <a:ea typeface="Calibri" panose="020F0502020204030204" pitchFamily="34" charset="0"/>
                <a:cs typeface="ArialMT"/>
              </a:rPr>
              <a:t>Классификация с пересекающимися классами: #</a:t>
            </a:r>
            <a:r>
              <a:rPr lang="ru-RU" sz="4800" dirty="0" err="1">
                <a:solidFill>
                  <a:srgbClr val="253957"/>
                </a:solidFill>
                <a:latin typeface="+mn-lt"/>
                <a:ea typeface="Calibri" panose="020F0502020204030204" pitchFamily="34" charset="0"/>
                <a:cs typeface="ArialMT"/>
              </a:rPr>
              <a:t>hashtag</a:t>
            </a:r>
            <a:r>
              <a:rPr lang="ru-RU" sz="4800" dirty="0">
                <a:solidFill>
                  <a:srgbClr val="253957"/>
                </a:solidFill>
                <a:latin typeface="+mn-lt"/>
                <a:ea typeface="Calibri" panose="020F0502020204030204" pitchFamily="34" charset="0"/>
                <a:cs typeface="ArialMT"/>
              </a:rPr>
              <a:t> </a:t>
            </a:r>
            <a:r>
              <a:rPr lang="ru-RU" sz="4800" dirty="0" err="1">
                <a:solidFill>
                  <a:srgbClr val="253957"/>
                </a:solidFill>
                <a:latin typeface="+mn-lt"/>
                <a:ea typeface="+mn-ea"/>
                <a:cs typeface="+mn-cs"/>
              </a:rPr>
              <a:t>prediction</a:t>
            </a:r>
            <a:endParaRPr lang="ru-RU" sz="4800" dirty="0">
              <a:solidFill>
                <a:srgbClr val="253957"/>
              </a:solidFill>
              <a:latin typeface="+mn-lt"/>
              <a:ea typeface="+mn-ea"/>
              <a:cs typeface="+mn-cs"/>
            </a:endParaRPr>
          </a:p>
          <a:p>
            <a:pPr marL="1371600" lvl="1" indent="-914400" algn="l">
              <a:lnSpc>
                <a:spcPct val="107000"/>
              </a:lnSpc>
              <a:buFont typeface="+mj-lt"/>
              <a:buAutoNum type="alphaLcPeriod"/>
            </a:pPr>
            <a:r>
              <a:rPr lang="ru-RU" sz="4800" dirty="0">
                <a:solidFill>
                  <a:srgbClr val="253957"/>
                </a:solidFill>
                <a:latin typeface="+mn-lt"/>
                <a:ea typeface="Calibri" panose="020F0502020204030204" pitchFamily="34" charset="0"/>
                <a:cs typeface="ArialMT"/>
              </a:rPr>
              <a:t>Данные без разметки (обучение без учителя):</a:t>
            </a:r>
            <a:endParaRPr lang="ru-RU" sz="4800" dirty="0">
              <a:solidFill>
                <a:srgbClr val="253957"/>
              </a:solidFill>
              <a:latin typeface="+mn-lt"/>
              <a:ea typeface="Calibri" panose="020F0502020204030204" pitchFamily="34" charset="0"/>
              <a:cs typeface="Times New Roman" panose="02020603050405020304" pitchFamily="18" charset="0"/>
            </a:endParaRPr>
          </a:p>
          <a:p>
            <a:pPr marL="1600200" lvl="2" indent="-685800" algn="l">
              <a:lnSpc>
                <a:spcPct val="107000"/>
              </a:lnSpc>
              <a:buFont typeface="Arial" panose="020B0604020202020204" pitchFamily="34" charset="0"/>
              <a:buChar char="•"/>
            </a:pPr>
            <a:r>
              <a:rPr lang="ru-RU" sz="4800" dirty="0">
                <a:solidFill>
                  <a:srgbClr val="253957"/>
                </a:solidFill>
                <a:latin typeface="+mn-lt"/>
                <a:ea typeface="Calibri" panose="020F0502020204030204" pitchFamily="34" charset="0"/>
                <a:cs typeface="ArialMT"/>
              </a:rPr>
              <a:t>Кластеризация текстов</a:t>
            </a:r>
            <a:endParaRPr lang="ru-RU" sz="4800" dirty="0">
              <a:solidFill>
                <a:srgbClr val="253957"/>
              </a:solidFill>
              <a:latin typeface="+mn-lt"/>
              <a:ea typeface="Calibri" panose="020F0502020204030204" pitchFamily="34" charset="0"/>
              <a:cs typeface="Times New Roman" panose="02020603050405020304" pitchFamily="18" charset="0"/>
            </a:endParaRPr>
          </a:p>
          <a:p>
            <a:pPr marL="914400" lvl="0" indent="-914400" algn="l">
              <a:lnSpc>
                <a:spcPct val="107000"/>
              </a:lnSpc>
              <a:buFont typeface="+mj-lt"/>
              <a:buAutoNum type="arabicPeriod"/>
            </a:pPr>
            <a:r>
              <a:rPr lang="ru-RU" sz="4800" dirty="0">
                <a:solidFill>
                  <a:srgbClr val="253957"/>
                </a:solidFill>
                <a:latin typeface="+mn-lt"/>
                <a:ea typeface="Calibri" panose="020F0502020204030204" pitchFamily="34" charset="0"/>
                <a:cs typeface="ArialMT"/>
              </a:rPr>
              <a:t>Непрерывные: предсказание зарплаты работника по его резюме (CV), предсказание цены товара по его описанию</a:t>
            </a:r>
            <a:endParaRPr lang="ru-RU" sz="4800" dirty="0">
              <a:solidFill>
                <a:srgbClr val="253957"/>
              </a:solidFill>
              <a:latin typeface="+mn-l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986740276"/>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Линия"/>
          <p:cNvSpPr/>
          <p:nvPr/>
        </p:nvSpPr>
        <p:spPr>
          <a:xfrm>
            <a:off x="1201065" y="2214562"/>
            <a:ext cx="21506373" cy="1"/>
          </a:xfrm>
          <a:prstGeom prst="line">
            <a:avLst/>
          </a:prstGeom>
          <a:ln w="12700">
            <a:solidFill>
              <a:srgbClr val="253957"/>
            </a:solidFill>
            <a:miter lim="400000"/>
          </a:ln>
        </p:spPr>
        <p:txBody>
          <a:bodyPr lIns="71437" tIns="71437" rIns="71437" bIns="71437" anchor="ctr"/>
          <a:lstStyle/>
          <a:p>
            <a:pPr>
              <a:defRPr sz="3200"/>
            </a:pPr>
            <a:endParaRPr/>
          </a:p>
        </p:txBody>
      </p:sp>
      <p:sp>
        <p:nvSpPr>
          <p:cNvPr id="59" name="Очень крутой заголовок…"/>
          <p:cNvSpPr txBox="1"/>
          <p:nvPr/>
        </p:nvSpPr>
        <p:spPr>
          <a:xfrm>
            <a:off x="1189333" y="2544356"/>
            <a:ext cx="16073440" cy="231322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lgn="l">
              <a:defRPr sz="7000" b="1" cap="all">
                <a:solidFill>
                  <a:srgbClr val="253957"/>
                </a:solidFill>
                <a:latin typeface="+mn-lt"/>
                <a:ea typeface="+mn-ea"/>
                <a:cs typeface="+mn-cs"/>
                <a:sym typeface="Arial Narrow"/>
              </a:defRPr>
            </a:pPr>
            <a:r>
              <a:rPr lang="en-GB" sz="7200" b="1" cap="all" dirty="0">
                <a:solidFill>
                  <a:srgbClr val="253957"/>
                </a:solidFill>
                <a:sym typeface="Arial Narrow"/>
              </a:rPr>
              <a:t>Text Classification</a:t>
            </a:r>
            <a:r>
              <a:rPr lang="en-US" sz="7200" b="1" cap="all" dirty="0">
                <a:solidFill>
                  <a:srgbClr val="253957"/>
                </a:solidFill>
                <a:sym typeface="Arial Narrow"/>
              </a:rPr>
              <a:t> in general</a:t>
            </a:r>
            <a:endParaRPr lang="en-GB" sz="5400" b="1" cap="all" dirty="0">
              <a:solidFill>
                <a:srgbClr val="253957"/>
              </a:solidFill>
              <a:sym typeface="Arial Narrow"/>
            </a:endParaRPr>
          </a:p>
        </p:txBody>
      </p:sp>
      <p:sp>
        <p:nvSpPr>
          <p:cNvPr id="60"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1342810" y="5301023"/>
            <a:ext cx="21506374" cy="484268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lgn="l">
              <a:defRPr sz="2800">
                <a:solidFill>
                  <a:srgbClr val="253957"/>
                </a:solidFill>
                <a:latin typeface="+mn-lt"/>
                <a:ea typeface="+mn-ea"/>
                <a:cs typeface="+mn-cs"/>
                <a:sym typeface="Arial Narrow"/>
              </a:defRPr>
            </a:pPr>
            <a:endParaRPr sz="4400" dirty="0"/>
          </a:p>
        </p:txBody>
      </p:sp>
      <p:sp>
        <p:nvSpPr>
          <p:cNvPr id="62" name="Название подразделения, лаборатории, факультета и т.д."/>
          <p:cNvSpPr txBox="1"/>
          <p:nvPr/>
        </p:nvSpPr>
        <p:spPr>
          <a:xfrm>
            <a:off x="11338744" y="942364"/>
            <a:ext cx="11366416" cy="513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spAutoFit/>
          </a:bodyPr>
          <a:lstStyle>
            <a:lvl1pPr algn="r">
              <a:defRPr sz="2400">
                <a:solidFill>
                  <a:srgbClr val="253957"/>
                </a:solidFill>
                <a:latin typeface="+mn-lt"/>
                <a:ea typeface="+mn-ea"/>
                <a:cs typeface="+mn-cs"/>
                <a:sym typeface="Arial Narrow"/>
              </a:defRPr>
            </a:lvl1pPr>
          </a:lstStyle>
          <a:p>
            <a:r>
              <a:rPr lang="ru-RU" dirty="0"/>
              <a:t>Кафедра прикладной математики и информатики</a:t>
            </a:r>
          </a:p>
        </p:txBody>
      </p:sp>
      <p:pic>
        <p:nvPicPr>
          <p:cNvPr id="63" name="Изображение" descr="Изображение"/>
          <p:cNvPicPr>
            <a:picLocks noChangeAspect="1"/>
          </p:cNvPicPr>
          <p:nvPr/>
        </p:nvPicPr>
        <p:blipFill>
          <a:blip r:embed="rId2"/>
          <a:stretch>
            <a:fillRect/>
          </a:stretch>
        </p:blipFill>
        <p:spPr>
          <a:xfrm>
            <a:off x="1226606" y="586180"/>
            <a:ext cx="1199579" cy="1199579"/>
          </a:xfrm>
          <a:prstGeom prst="rect">
            <a:avLst/>
          </a:prstGeom>
          <a:ln w="12700">
            <a:miter lim="400000"/>
          </a:ln>
        </p:spPr>
      </p:pic>
      <p:pic>
        <p:nvPicPr>
          <p:cNvPr id="2050" name="Picture 2" descr="Картинки по запросу text shee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0761" y="6281935"/>
            <a:ext cx="3861768" cy="3861769"/>
          </a:xfrm>
          <a:prstGeom prst="rect">
            <a:avLst/>
          </a:prstGeom>
          <a:noFill/>
          <a:extLst>
            <a:ext uri="{909E8E84-426E-40DD-AFC4-6F175D3DCCD1}">
              <a14:hiddenFill xmlns:a14="http://schemas.microsoft.com/office/drawing/2010/main">
                <a:solidFill>
                  <a:srgbClr val="FFFFFF"/>
                </a:solidFill>
              </a14:hiddenFill>
            </a:ext>
          </a:extLst>
        </p:spPr>
      </p:pic>
      <p:sp>
        <p:nvSpPr>
          <p:cNvPr id="4" name="Стрелка вправо 3"/>
          <p:cNvSpPr/>
          <p:nvPr/>
        </p:nvSpPr>
        <p:spPr>
          <a:xfrm>
            <a:off x="4631160" y="8131528"/>
            <a:ext cx="1538831" cy="559013"/>
          </a:xfrm>
          <a:prstGeom prst="rightArrow">
            <a:avLst/>
          </a:prstGeom>
          <a:blipFill rotWithShape="1">
            <a:blip r:embed="rId4"/>
            <a:srcRect/>
            <a:tile tx="0" ty="0" sx="100000" sy="100000" flip="none" algn="tl"/>
          </a:blip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ru-RU" sz="3200" b="0" i="0" u="none" strike="noStrike" cap="none" spc="0" normalizeH="0" baseline="0">
              <a:ln>
                <a:noFill/>
              </a:ln>
              <a:solidFill>
                <a:srgbClr val="FFFFFF"/>
              </a:solidFill>
              <a:effectLst/>
              <a:uFillTx/>
              <a:latin typeface="+mj-lt"/>
              <a:ea typeface="+mj-ea"/>
              <a:cs typeface="+mj-cs"/>
              <a:sym typeface="Helvetica Light"/>
            </a:endParaRPr>
          </a:p>
        </p:txBody>
      </p:sp>
      <p:sp>
        <p:nvSpPr>
          <p:cNvPr id="5" name="Прямоугольник 4"/>
          <p:cNvSpPr/>
          <p:nvPr/>
        </p:nvSpPr>
        <p:spPr>
          <a:xfrm>
            <a:off x="6143328" y="7578080"/>
            <a:ext cx="4667015" cy="1621597"/>
          </a:xfrm>
          <a:prstGeom prst="rect">
            <a:avLst/>
          </a:prstGeom>
          <a:solidFill>
            <a:schemeClr val="tx2">
              <a:lumMod val="20000"/>
              <a:lumOff val="80000"/>
            </a:schemeClr>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chemeClr val="tx1"/>
              </a:solidFill>
              <a:effectLst/>
              <a:uFillTx/>
              <a:latin typeface="+mj-lt"/>
              <a:ea typeface="+mj-ea"/>
              <a:cs typeface="+mj-cs"/>
              <a:sym typeface="Helvetica Light"/>
            </a:endParaRPr>
          </a:p>
          <a:p>
            <a:pPr marL="0" marR="0" indent="0" algn="ctr" defTabSz="821531" rtl="0" fontAlgn="auto" latinLnBrk="0" hangingPunct="0">
              <a:lnSpc>
                <a:spcPct val="100000"/>
              </a:lnSpc>
              <a:spcBef>
                <a:spcPts val="0"/>
              </a:spcBef>
              <a:spcAft>
                <a:spcPts val="0"/>
              </a:spcAft>
              <a:buClrTx/>
              <a:buSzTx/>
              <a:buFontTx/>
              <a:buNone/>
              <a:tabLst/>
            </a:pPr>
            <a:r>
              <a:rPr kumimoji="0" lang="ru-RU" sz="3200" b="0" i="0" u="none" strike="noStrike" cap="none" spc="0" normalizeH="0" baseline="0" dirty="0">
                <a:ln>
                  <a:noFill/>
                </a:ln>
                <a:solidFill>
                  <a:schemeClr val="tx1"/>
                </a:solidFill>
                <a:effectLst/>
                <a:uFillTx/>
                <a:latin typeface="+mj-lt"/>
                <a:ea typeface="+mj-ea"/>
                <a:cs typeface="+mj-cs"/>
                <a:sym typeface="Helvetica Light"/>
              </a:rPr>
              <a:t>Извлечение признаков</a:t>
            </a:r>
            <a:endParaRPr kumimoji="0" lang="en-US" sz="3200" b="0" i="0" u="none" strike="noStrike" cap="none" spc="0" normalizeH="0" dirty="0">
              <a:ln>
                <a:noFill/>
              </a:ln>
              <a:solidFill>
                <a:schemeClr val="tx1"/>
              </a:solidFill>
              <a:effectLst/>
              <a:uFillTx/>
              <a:latin typeface="+mj-lt"/>
              <a:ea typeface="+mj-ea"/>
              <a:cs typeface="+mj-cs"/>
              <a:sym typeface="Helvetica Light"/>
            </a:endParaRPr>
          </a:p>
          <a:p>
            <a:pPr marL="0" marR="0" indent="0" algn="ctr" defTabSz="821531" rtl="0" fontAlgn="auto" latinLnBrk="0" hangingPunct="0">
              <a:lnSpc>
                <a:spcPct val="100000"/>
              </a:lnSpc>
              <a:spcBef>
                <a:spcPts val="0"/>
              </a:spcBef>
              <a:spcAft>
                <a:spcPts val="0"/>
              </a:spcAft>
              <a:buClrTx/>
              <a:buSzTx/>
              <a:buFontTx/>
              <a:buNone/>
              <a:tabLst/>
            </a:pPr>
            <a:endParaRPr kumimoji="0" lang="ru-RU" sz="3200" b="0" i="0" u="none" strike="noStrike" cap="none" spc="0" normalizeH="0" baseline="0" dirty="0">
              <a:ln>
                <a:noFill/>
              </a:ln>
              <a:solidFill>
                <a:srgbClr val="FFFFFF"/>
              </a:solidFill>
              <a:effectLst/>
              <a:uFillTx/>
              <a:latin typeface="+mj-lt"/>
              <a:ea typeface="+mj-ea"/>
              <a:cs typeface="+mj-cs"/>
              <a:sym typeface="Helvetica Light"/>
            </a:endParaRPr>
          </a:p>
        </p:txBody>
      </p:sp>
      <p:sp>
        <p:nvSpPr>
          <p:cNvPr id="6" name="Прямоугольник 5"/>
          <p:cNvSpPr/>
          <p:nvPr/>
        </p:nvSpPr>
        <p:spPr>
          <a:xfrm>
            <a:off x="1678832" y="6644298"/>
            <a:ext cx="1430200" cy="861774"/>
          </a:xfrm>
          <a:prstGeom prst="rect">
            <a:avLst/>
          </a:prstGeom>
        </p:spPr>
        <p:txBody>
          <a:bodyPr wrap="none">
            <a:spAutoFit/>
          </a:bodyPr>
          <a:lstStyle/>
          <a:p>
            <a:r>
              <a:rPr lang="en-US" dirty="0"/>
              <a:t>Text</a:t>
            </a:r>
            <a:endParaRPr lang="ru-RU" dirty="0"/>
          </a:p>
        </p:txBody>
      </p:sp>
      <p:sp>
        <p:nvSpPr>
          <p:cNvPr id="14" name="Прямоугольник 13"/>
          <p:cNvSpPr/>
          <p:nvPr/>
        </p:nvSpPr>
        <p:spPr>
          <a:xfrm>
            <a:off x="14640272" y="7354013"/>
            <a:ext cx="4907384" cy="2114039"/>
          </a:xfrm>
          <a:prstGeom prst="rect">
            <a:avLst/>
          </a:prstGeom>
          <a:solidFill>
            <a:schemeClr val="tx2">
              <a:lumMod val="20000"/>
              <a:lumOff val="80000"/>
            </a:schemeClr>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chemeClr val="tx1"/>
              </a:solidFill>
              <a:effectLst/>
              <a:uFillTx/>
              <a:latin typeface="+mj-lt"/>
              <a:ea typeface="+mj-ea"/>
              <a:cs typeface="+mj-cs"/>
              <a:sym typeface="Helvetica Light"/>
            </a:endParaRPr>
          </a:p>
          <a:p>
            <a:pPr marL="0" marR="0" indent="0" algn="ctr" defTabSz="821531" rtl="0" fontAlgn="auto" latinLnBrk="0" hangingPunct="0">
              <a:lnSpc>
                <a:spcPct val="100000"/>
              </a:lnSpc>
              <a:spcBef>
                <a:spcPts val="0"/>
              </a:spcBef>
              <a:spcAft>
                <a:spcPts val="0"/>
              </a:spcAft>
              <a:buClrTx/>
              <a:buSzTx/>
              <a:buFontTx/>
              <a:buNone/>
              <a:tabLst/>
            </a:pPr>
            <a:r>
              <a:rPr lang="ru-RU" sz="3200" dirty="0">
                <a:solidFill>
                  <a:schemeClr val="tx1"/>
                </a:solidFill>
              </a:rPr>
              <a:t>Алгоритм классификации</a:t>
            </a:r>
            <a:endParaRPr kumimoji="0" lang="en-US" sz="3200" b="0" i="0" u="none" strike="noStrike" cap="none" spc="0" normalizeH="0" dirty="0">
              <a:ln>
                <a:noFill/>
              </a:ln>
              <a:solidFill>
                <a:schemeClr val="tx1"/>
              </a:solidFill>
              <a:effectLst/>
              <a:uFillTx/>
              <a:latin typeface="+mj-lt"/>
              <a:ea typeface="+mj-ea"/>
              <a:cs typeface="+mj-cs"/>
              <a:sym typeface="Helvetica Light"/>
            </a:endParaRPr>
          </a:p>
          <a:p>
            <a:pPr marL="0" marR="0" indent="0" algn="ctr" defTabSz="821531" rtl="0" fontAlgn="auto" latinLnBrk="0" hangingPunct="0">
              <a:lnSpc>
                <a:spcPct val="100000"/>
              </a:lnSpc>
              <a:spcBef>
                <a:spcPts val="0"/>
              </a:spcBef>
              <a:spcAft>
                <a:spcPts val="0"/>
              </a:spcAft>
              <a:buClrTx/>
              <a:buSzTx/>
              <a:buFontTx/>
              <a:buNone/>
              <a:tabLst/>
            </a:pPr>
            <a:endParaRPr kumimoji="0" lang="ru-RU" sz="3200" b="0" i="0" u="none" strike="noStrike" cap="none" spc="0" normalizeH="0" baseline="0" dirty="0">
              <a:ln>
                <a:noFill/>
              </a:ln>
              <a:solidFill>
                <a:srgbClr val="FFFFFF"/>
              </a:solidFill>
              <a:effectLst/>
              <a:uFillTx/>
              <a:latin typeface="+mj-lt"/>
              <a:ea typeface="+mj-ea"/>
              <a:cs typeface="+mj-cs"/>
              <a:sym typeface="Helvetica Light"/>
            </a:endParaRPr>
          </a:p>
        </p:txBody>
      </p:sp>
      <p:sp>
        <p:nvSpPr>
          <p:cNvPr id="15" name="Стрелка вправо 14"/>
          <p:cNvSpPr/>
          <p:nvPr/>
        </p:nvSpPr>
        <p:spPr>
          <a:xfrm>
            <a:off x="10895856" y="8131527"/>
            <a:ext cx="1114625" cy="559013"/>
          </a:xfrm>
          <a:prstGeom prst="rightArrow">
            <a:avLst/>
          </a:prstGeom>
          <a:blipFill rotWithShape="1">
            <a:blip r:embed="rId4"/>
            <a:srcRect/>
            <a:tile tx="0" ty="0" sx="100000" sy="100000" flip="none" algn="tl"/>
          </a:blip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ru-RU" sz="3200" b="0" i="0" u="none" strike="noStrike" cap="none" spc="0" normalizeH="0" baseline="0">
              <a:ln>
                <a:noFill/>
              </a:ln>
              <a:solidFill>
                <a:srgbClr val="FFFFFF"/>
              </a:solidFill>
              <a:effectLst/>
              <a:uFillTx/>
              <a:latin typeface="+mj-lt"/>
              <a:ea typeface="+mj-ea"/>
              <a:cs typeface="+mj-cs"/>
              <a:sym typeface="Helvetica Light"/>
            </a:endParaRPr>
          </a:p>
        </p:txBody>
      </p:sp>
      <p:sp>
        <p:nvSpPr>
          <p:cNvPr id="16" name="Стрелка вправо 15"/>
          <p:cNvSpPr/>
          <p:nvPr/>
        </p:nvSpPr>
        <p:spPr>
          <a:xfrm>
            <a:off x="13416136" y="8082136"/>
            <a:ext cx="1166845" cy="559013"/>
          </a:xfrm>
          <a:prstGeom prst="rightArrow">
            <a:avLst/>
          </a:prstGeom>
          <a:blipFill rotWithShape="1">
            <a:blip r:embed="rId4"/>
            <a:srcRect/>
            <a:tile tx="0" ty="0" sx="100000" sy="100000" flip="none" algn="tl"/>
          </a:blip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ru-RU" sz="3200" b="0" i="0" u="none" strike="noStrike" cap="none" spc="0" normalizeH="0" baseline="0">
              <a:ln>
                <a:noFill/>
              </a:ln>
              <a:solidFill>
                <a:srgbClr val="FFFFFF"/>
              </a:solidFill>
              <a:effectLst/>
              <a:uFillTx/>
              <a:latin typeface="+mj-lt"/>
              <a:ea typeface="+mj-ea"/>
              <a:cs typeface="+mj-cs"/>
              <a:sym typeface="Helvetica Light"/>
            </a:endParaRPr>
          </a:p>
        </p:txBody>
      </p:sp>
      <mc:AlternateContent xmlns:mc="http://schemas.openxmlformats.org/markup-compatibility/2006" xmlns:a14="http://schemas.microsoft.com/office/drawing/2010/main">
        <mc:Choice Requires="a14">
          <p:sp>
            <p:nvSpPr>
              <p:cNvPr id="7" name="TextBox 6"/>
              <p:cNvSpPr txBox="1"/>
              <p:nvPr/>
            </p:nvSpPr>
            <p:spPr>
              <a:xfrm>
                <a:off x="11850107" y="5513637"/>
                <a:ext cx="1824730" cy="579575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14:m>
                  <m:oMathPara xmlns:m="http://schemas.openxmlformats.org/officeDocument/2006/math">
                    <m:oMathParaPr>
                      <m:jc m:val="centerGroup"/>
                    </m:oMathParaPr>
                    <m:oMath xmlns:m="http://schemas.openxmlformats.org/officeDocument/2006/math">
                      <m:d>
                        <m:dPr>
                          <m:ctrlPr>
                            <a:rPr kumimoji="0" lang="ru-RU" sz="5000" b="0" i="1" u="none" strike="noStrike" cap="none" spc="0" normalizeH="0" baseline="0" smtClean="0">
                              <a:ln>
                                <a:noFill/>
                              </a:ln>
                              <a:solidFill>
                                <a:srgbClr val="000000"/>
                              </a:solidFill>
                              <a:effectLst/>
                              <a:uFillTx/>
                              <a:latin typeface="Cambria Math" panose="02040503050406030204" pitchFamily="18" charset="0"/>
                              <a:ea typeface="+mj-ea"/>
                              <a:cs typeface="+mj-cs"/>
                              <a:sym typeface="Helvetica Light"/>
                            </a:rPr>
                          </m:ctrlPr>
                        </m:dPr>
                        <m:e>
                          <m:eqArr>
                            <m:eqArrPr>
                              <m:ctrlPr>
                                <a:rPr kumimoji="0" lang="en-US" sz="5000" b="0" i="1" u="none" strike="noStrike" cap="none" spc="0" normalizeH="0" baseline="0" smtClean="0">
                                  <a:ln>
                                    <a:noFill/>
                                  </a:ln>
                                  <a:solidFill>
                                    <a:srgbClr val="000000"/>
                                  </a:solidFill>
                                  <a:effectLst/>
                                  <a:uFillTx/>
                                  <a:latin typeface="Cambria Math" panose="02040503050406030204" pitchFamily="18" charset="0"/>
                                  <a:ea typeface="+mj-ea"/>
                                  <a:cs typeface="+mj-cs"/>
                                  <a:sym typeface="Helvetica Light"/>
                                </a:rPr>
                              </m:ctrlPr>
                            </m:eqArrPr>
                            <m:e>
                              <m:sSub>
                                <m:sSubPr>
                                  <m:ctrlPr>
                                    <a:rPr kumimoji="0" lang="en-US" sz="5000" b="0" i="1" u="none" strike="noStrike" cap="none" spc="0" normalizeH="0" baseline="0" smtClean="0">
                                      <a:ln>
                                        <a:noFill/>
                                      </a:ln>
                                      <a:solidFill>
                                        <a:srgbClr val="000000"/>
                                      </a:solidFill>
                                      <a:effectLst/>
                                      <a:uFillTx/>
                                      <a:latin typeface="Cambria Math" panose="02040503050406030204" pitchFamily="18" charset="0"/>
                                      <a:ea typeface="+mj-ea"/>
                                      <a:cs typeface="+mj-cs"/>
                                      <a:sym typeface="Helvetica Light"/>
                                    </a:rPr>
                                  </m:ctrlPr>
                                </m:sSubPr>
                                <m:e>
                                  <m:r>
                                    <a:rPr kumimoji="0" lang="en-US" sz="5000" b="0" i="1" u="none" strike="noStrike" cap="none" spc="0" normalizeH="0" baseline="0" smtClean="0">
                                      <a:ln>
                                        <a:noFill/>
                                      </a:ln>
                                      <a:solidFill>
                                        <a:srgbClr val="000000"/>
                                      </a:solidFill>
                                      <a:effectLst/>
                                      <a:uFillTx/>
                                      <a:latin typeface="Cambria Math" panose="02040503050406030204" pitchFamily="18" charset="0"/>
                                      <a:ea typeface="+mj-ea"/>
                                      <a:cs typeface="+mj-cs"/>
                                      <a:sym typeface="Helvetica Light"/>
                                    </a:rPr>
                                    <m:t>𝑥</m:t>
                                  </m:r>
                                </m:e>
                                <m:sub>
                                  <m:r>
                                    <a:rPr kumimoji="0" lang="en-US" sz="5000" b="0" i="1" u="none" strike="noStrike" cap="none" spc="0" normalizeH="0" baseline="0" smtClean="0">
                                      <a:ln>
                                        <a:noFill/>
                                      </a:ln>
                                      <a:solidFill>
                                        <a:srgbClr val="000000"/>
                                      </a:solidFill>
                                      <a:effectLst/>
                                      <a:uFillTx/>
                                      <a:latin typeface="Cambria Math" panose="02040503050406030204" pitchFamily="18" charset="0"/>
                                      <a:ea typeface="+mj-ea"/>
                                      <a:cs typeface="+mj-cs"/>
                                      <a:sym typeface="Helvetica Light"/>
                                    </a:rPr>
                                    <m:t>1</m:t>
                                  </m:r>
                                </m:sub>
                              </m:sSub>
                            </m:e>
                            <m:e>
                              <m:sSub>
                                <m:sSubPr>
                                  <m:ctrlPr>
                                    <a:rPr kumimoji="0" lang="en-US" sz="5000" b="0" i="1" u="none" strike="noStrike" cap="none" spc="0" normalizeH="0" baseline="0" smtClean="0">
                                      <a:ln>
                                        <a:noFill/>
                                      </a:ln>
                                      <a:solidFill>
                                        <a:srgbClr val="000000"/>
                                      </a:solidFill>
                                      <a:effectLst/>
                                      <a:uFillTx/>
                                      <a:latin typeface="Cambria Math" panose="02040503050406030204" pitchFamily="18" charset="0"/>
                                      <a:ea typeface="+mj-ea"/>
                                      <a:cs typeface="+mj-cs"/>
                                      <a:sym typeface="Helvetica Light"/>
                                    </a:rPr>
                                  </m:ctrlPr>
                                </m:sSubPr>
                                <m:e>
                                  <m:r>
                                    <a:rPr kumimoji="0" lang="en-US" sz="5000" b="0" i="1" u="none" strike="noStrike" cap="none" spc="0" normalizeH="0" baseline="0" smtClean="0">
                                      <a:ln>
                                        <a:noFill/>
                                      </a:ln>
                                      <a:solidFill>
                                        <a:srgbClr val="000000"/>
                                      </a:solidFill>
                                      <a:effectLst/>
                                      <a:uFillTx/>
                                      <a:latin typeface="Cambria Math" panose="02040503050406030204" pitchFamily="18" charset="0"/>
                                      <a:ea typeface="+mj-ea"/>
                                      <a:cs typeface="+mj-cs"/>
                                      <a:sym typeface="Helvetica Light"/>
                                    </a:rPr>
                                    <m:t>𝑥</m:t>
                                  </m:r>
                                </m:e>
                                <m:sub>
                                  <m:r>
                                    <a:rPr kumimoji="0" lang="en-US" sz="5000" b="0" i="1" u="none" strike="noStrike" cap="none" spc="0" normalizeH="0" baseline="0" smtClean="0">
                                      <a:ln>
                                        <a:noFill/>
                                      </a:ln>
                                      <a:solidFill>
                                        <a:srgbClr val="000000"/>
                                      </a:solidFill>
                                      <a:effectLst/>
                                      <a:uFillTx/>
                                      <a:latin typeface="Cambria Math" panose="02040503050406030204" pitchFamily="18" charset="0"/>
                                      <a:ea typeface="+mj-ea"/>
                                      <a:cs typeface="+mj-cs"/>
                                      <a:sym typeface="Helvetica Light"/>
                                    </a:rPr>
                                    <m:t>2</m:t>
                                  </m:r>
                                </m:sub>
                              </m:sSub>
                            </m:e>
                            <m:e>
                              <m:r>
                                <a:rPr kumimoji="0" lang="en-US" sz="5000" b="0" i="1" u="none" strike="noStrike" cap="none" spc="0" normalizeH="0" baseline="0" smtClean="0">
                                  <a:ln>
                                    <a:noFill/>
                                  </a:ln>
                                  <a:solidFill>
                                    <a:srgbClr val="000000"/>
                                  </a:solidFill>
                                  <a:effectLst/>
                                  <a:uFillTx/>
                                  <a:latin typeface="Cambria Math" panose="02040503050406030204" pitchFamily="18" charset="0"/>
                                  <a:ea typeface="+mj-ea"/>
                                  <a:cs typeface="+mj-cs"/>
                                  <a:sym typeface="Helvetica Light"/>
                                </a:rPr>
                                <m:t>…</m:t>
                              </m:r>
                            </m:e>
                            <m:e>
                              <m:r>
                                <a:rPr kumimoji="0" lang="en-US" sz="5000" b="0" i="1" u="none" strike="noStrike" cap="none" spc="0" normalizeH="0" baseline="0" smtClean="0">
                                  <a:ln>
                                    <a:noFill/>
                                  </a:ln>
                                  <a:solidFill>
                                    <a:srgbClr val="000000"/>
                                  </a:solidFill>
                                  <a:effectLst/>
                                  <a:uFillTx/>
                                  <a:latin typeface="Cambria Math" panose="02040503050406030204" pitchFamily="18" charset="0"/>
                                  <a:ea typeface="+mj-ea"/>
                                  <a:cs typeface="+mj-cs"/>
                                  <a:sym typeface="Helvetica Light"/>
                                </a:rPr>
                                <m:t>…</m:t>
                              </m:r>
                            </m:e>
                            <m:e>
                              <m:r>
                                <a:rPr kumimoji="0" lang="en-US" sz="5000" b="0" i="1" u="none" strike="noStrike" cap="none" spc="0" normalizeH="0" baseline="0" smtClean="0">
                                  <a:ln>
                                    <a:noFill/>
                                  </a:ln>
                                  <a:solidFill>
                                    <a:srgbClr val="000000"/>
                                  </a:solidFill>
                                  <a:effectLst/>
                                  <a:uFillTx/>
                                  <a:latin typeface="Cambria Math" panose="02040503050406030204" pitchFamily="18" charset="0"/>
                                  <a:ea typeface="+mj-ea"/>
                                  <a:cs typeface="+mj-cs"/>
                                  <a:sym typeface="Helvetica Light"/>
                                </a:rPr>
                                <m:t>…</m:t>
                              </m:r>
                            </m:e>
                            <m:e>
                              <m:r>
                                <a:rPr kumimoji="0" lang="en-US" sz="5000" b="0" i="1" u="none" strike="noStrike" cap="none" spc="0" normalizeH="0" baseline="0" smtClean="0">
                                  <a:ln>
                                    <a:noFill/>
                                  </a:ln>
                                  <a:solidFill>
                                    <a:srgbClr val="000000"/>
                                  </a:solidFill>
                                  <a:effectLst/>
                                  <a:uFillTx/>
                                  <a:latin typeface="Cambria Math" panose="02040503050406030204" pitchFamily="18" charset="0"/>
                                  <a:ea typeface="+mj-ea"/>
                                  <a:cs typeface="+mj-cs"/>
                                  <a:sym typeface="Helvetica Light"/>
                                </a:rPr>
                                <m:t>…</m:t>
                              </m:r>
                            </m:e>
                            <m:e>
                              <m:r>
                                <a:rPr kumimoji="0" lang="en-US" sz="5000" b="0" i="1" u="none" strike="noStrike" cap="none" spc="0" normalizeH="0" baseline="0" smtClean="0">
                                  <a:ln>
                                    <a:noFill/>
                                  </a:ln>
                                  <a:solidFill>
                                    <a:srgbClr val="000000"/>
                                  </a:solidFill>
                                  <a:effectLst/>
                                  <a:uFillTx/>
                                  <a:latin typeface="Cambria Math" panose="02040503050406030204" pitchFamily="18" charset="0"/>
                                  <a:ea typeface="+mj-ea"/>
                                  <a:cs typeface="+mj-cs"/>
                                  <a:sym typeface="Helvetica Light"/>
                                </a:rPr>
                                <m:t>…</m:t>
                              </m:r>
                            </m:e>
                            <m:e>
                              <m:sSub>
                                <m:sSubPr>
                                  <m:ctrlPr>
                                    <a:rPr kumimoji="0" lang="en-US" sz="5000" b="0" i="1" u="none" strike="noStrike" cap="none" spc="0" normalizeH="0" baseline="0" smtClean="0">
                                      <a:ln>
                                        <a:noFill/>
                                      </a:ln>
                                      <a:solidFill>
                                        <a:srgbClr val="000000"/>
                                      </a:solidFill>
                                      <a:effectLst/>
                                      <a:uFillTx/>
                                      <a:latin typeface="Cambria Math" panose="02040503050406030204" pitchFamily="18" charset="0"/>
                                      <a:ea typeface="+mj-ea"/>
                                      <a:cs typeface="+mj-cs"/>
                                      <a:sym typeface="Helvetica Light"/>
                                    </a:rPr>
                                  </m:ctrlPr>
                                </m:sSubPr>
                                <m:e>
                                  <m:r>
                                    <a:rPr kumimoji="0" lang="en-US" sz="5000" b="0" i="1" u="none" strike="noStrike" cap="none" spc="0" normalizeH="0" baseline="0" smtClean="0">
                                      <a:ln>
                                        <a:noFill/>
                                      </a:ln>
                                      <a:solidFill>
                                        <a:srgbClr val="000000"/>
                                      </a:solidFill>
                                      <a:effectLst/>
                                      <a:uFillTx/>
                                      <a:latin typeface="Cambria Math" panose="02040503050406030204" pitchFamily="18" charset="0"/>
                                      <a:ea typeface="+mj-ea"/>
                                      <a:cs typeface="+mj-cs"/>
                                      <a:sym typeface="Helvetica Light"/>
                                    </a:rPr>
                                    <m:t>𝑥</m:t>
                                  </m:r>
                                </m:e>
                                <m:sub>
                                  <m:r>
                                    <a:rPr kumimoji="0" lang="en-US" sz="5000" b="0" i="1" u="none" strike="noStrike" cap="none" spc="0" normalizeH="0" baseline="0" smtClean="0">
                                      <a:ln>
                                        <a:noFill/>
                                      </a:ln>
                                      <a:solidFill>
                                        <a:srgbClr val="000000"/>
                                      </a:solidFill>
                                      <a:effectLst/>
                                      <a:uFillTx/>
                                      <a:latin typeface="Cambria Math" panose="02040503050406030204" pitchFamily="18" charset="0"/>
                                      <a:ea typeface="+mj-ea"/>
                                      <a:cs typeface="+mj-cs"/>
                                      <a:sym typeface="Helvetica Light"/>
                                    </a:rPr>
                                    <m:t>𝑛</m:t>
                                  </m:r>
                                </m:sub>
                              </m:sSub>
                            </m:e>
                          </m:eqArr>
                        </m:e>
                      </m:d>
                    </m:oMath>
                  </m:oMathPara>
                </a14:m>
                <a:endParaRPr kumimoji="0" lang="ru-RU" sz="5000" b="0" i="0" u="none" strike="noStrike" cap="none" spc="0" normalizeH="0" baseline="0" dirty="0">
                  <a:ln>
                    <a:noFill/>
                  </a:ln>
                  <a:solidFill>
                    <a:srgbClr val="000000"/>
                  </a:solidFill>
                  <a:effectLst/>
                  <a:uFillTx/>
                  <a:latin typeface="+mj-lt"/>
                  <a:ea typeface="+mj-ea"/>
                  <a:cs typeface="+mj-cs"/>
                  <a:sym typeface="Helvetica Light"/>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11850107" y="5513637"/>
                <a:ext cx="1824730" cy="5795754"/>
              </a:xfrm>
              <a:prstGeom prst="rect">
                <a:avLst/>
              </a:prstGeom>
              <a:blipFill>
                <a:blip r:embed="rId5"/>
                <a:stretch>
                  <a:fillRect/>
                </a:stretch>
              </a:blipFill>
              <a:ln w="12700" cap="flat">
                <a:noFill/>
                <a:miter lim="400000"/>
              </a:ln>
              <a:effectLst/>
            </p:spPr>
            <p:txBody>
              <a:bodyPr/>
              <a:lstStyle/>
              <a:p>
                <a:r>
                  <a:rPr lang="ru-RU">
                    <a:noFill/>
                  </a:rPr>
                  <a:t> </a:t>
                </a:r>
              </a:p>
            </p:txBody>
          </p:sp>
        </mc:Fallback>
      </mc:AlternateContent>
      <p:sp>
        <p:nvSpPr>
          <p:cNvPr id="18" name="Стрелка вправо 17"/>
          <p:cNvSpPr/>
          <p:nvPr/>
        </p:nvSpPr>
        <p:spPr>
          <a:xfrm>
            <a:off x="19597679" y="8082135"/>
            <a:ext cx="1166845" cy="559013"/>
          </a:xfrm>
          <a:prstGeom prst="rightArrow">
            <a:avLst/>
          </a:prstGeom>
          <a:blipFill rotWithShape="1">
            <a:blip r:embed="rId4"/>
            <a:srcRect/>
            <a:tile tx="0" ty="0" sx="100000" sy="100000" flip="none" algn="tl"/>
          </a:blip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ru-RU" sz="3200" b="0" i="0" u="none" strike="noStrike" cap="none" spc="0" normalizeH="0" baseline="0">
              <a:ln>
                <a:noFill/>
              </a:ln>
              <a:solidFill>
                <a:srgbClr val="FFFFFF"/>
              </a:solidFill>
              <a:effectLst/>
              <a:uFillTx/>
              <a:latin typeface="+mj-lt"/>
              <a:ea typeface="+mj-ea"/>
              <a:cs typeface="+mj-cs"/>
              <a:sym typeface="Helvetica Light"/>
            </a:endParaRPr>
          </a:p>
        </p:txBody>
      </p:sp>
      <mc:AlternateContent xmlns:mc="http://schemas.openxmlformats.org/markup-compatibility/2006" xmlns:a14="http://schemas.microsoft.com/office/drawing/2010/main">
        <mc:Choice Requires="a14">
          <p:sp>
            <p:nvSpPr>
              <p:cNvPr id="20" name="TextBox 19"/>
              <p:cNvSpPr txBox="1"/>
              <p:nvPr/>
            </p:nvSpPr>
            <p:spPr>
              <a:xfrm>
                <a:off x="20854106" y="6584697"/>
                <a:ext cx="1785039" cy="36526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14:m>
                  <m:oMathPara xmlns:m="http://schemas.openxmlformats.org/officeDocument/2006/math">
                    <m:oMathParaPr>
                      <m:jc m:val="centerGroup"/>
                    </m:oMathParaPr>
                    <m:oMath xmlns:m="http://schemas.openxmlformats.org/officeDocument/2006/math">
                      <m:d>
                        <m:dPr>
                          <m:ctrlPr>
                            <a:rPr kumimoji="0" lang="ru-RU" sz="5000" b="0" i="1" u="none" strike="noStrike" cap="none" spc="0" normalizeH="0" baseline="0" smtClean="0">
                              <a:ln>
                                <a:noFill/>
                              </a:ln>
                              <a:solidFill>
                                <a:srgbClr val="000000"/>
                              </a:solidFill>
                              <a:effectLst/>
                              <a:uFillTx/>
                              <a:latin typeface="Cambria Math" panose="02040503050406030204" pitchFamily="18" charset="0"/>
                              <a:ea typeface="+mj-ea"/>
                              <a:cs typeface="+mj-cs"/>
                              <a:sym typeface="Helvetica Light"/>
                            </a:rPr>
                          </m:ctrlPr>
                        </m:dPr>
                        <m:e>
                          <m:eqArr>
                            <m:eqArrPr>
                              <m:ctrlPr>
                                <a:rPr kumimoji="0" lang="en-US" sz="5000" b="0" i="1" u="none" strike="noStrike" cap="none" spc="0" normalizeH="0" baseline="0" smtClean="0">
                                  <a:ln>
                                    <a:noFill/>
                                  </a:ln>
                                  <a:solidFill>
                                    <a:srgbClr val="000000"/>
                                  </a:solidFill>
                                  <a:effectLst/>
                                  <a:uFillTx/>
                                  <a:latin typeface="Cambria Math" panose="02040503050406030204" pitchFamily="18" charset="0"/>
                                  <a:ea typeface="+mj-ea"/>
                                  <a:cs typeface="+mj-cs"/>
                                  <a:sym typeface="Helvetica Light"/>
                                </a:rPr>
                              </m:ctrlPr>
                            </m:eqArrPr>
                            <m:e>
                              <m:sSub>
                                <m:sSubPr>
                                  <m:ctrlPr>
                                    <a:rPr kumimoji="0" lang="en-US" sz="5000" b="0" i="1" u="none" strike="noStrike" cap="none" spc="0" normalizeH="0" baseline="0" smtClean="0">
                                      <a:ln>
                                        <a:noFill/>
                                      </a:ln>
                                      <a:solidFill>
                                        <a:srgbClr val="000000"/>
                                      </a:solidFill>
                                      <a:effectLst/>
                                      <a:uFillTx/>
                                      <a:latin typeface="Cambria Math" panose="02040503050406030204" pitchFamily="18" charset="0"/>
                                      <a:ea typeface="+mj-ea"/>
                                      <a:cs typeface="+mj-cs"/>
                                      <a:sym typeface="Helvetica Light"/>
                                    </a:rPr>
                                  </m:ctrlPr>
                                </m:sSubPr>
                                <m:e>
                                  <m:r>
                                    <a:rPr kumimoji="0" lang="en-US" sz="5000" b="0" i="1" u="none" strike="noStrike" cap="none" spc="0" normalizeH="0" baseline="0" smtClean="0">
                                      <a:ln>
                                        <a:noFill/>
                                      </a:ln>
                                      <a:solidFill>
                                        <a:srgbClr val="000000"/>
                                      </a:solidFill>
                                      <a:effectLst/>
                                      <a:uFillTx/>
                                      <a:latin typeface="Cambria Math" panose="02040503050406030204" pitchFamily="18" charset="0"/>
                                      <a:ea typeface="+mj-ea"/>
                                      <a:cs typeface="+mj-cs"/>
                                      <a:sym typeface="Helvetica Light"/>
                                    </a:rPr>
                                    <m:t>𝑝</m:t>
                                  </m:r>
                                </m:e>
                                <m:sub>
                                  <m:r>
                                    <a:rPr kumimoji="0" lang="en-US" sz="5000" b="0" i="1" u="none" strike="noStrike" cap="none" spc="0" normalizeH="0" baseline="0" smtClean="0">
                                      <a:ln>
                                        <a:noFill/>
                                      </a:ln>
                                      <a:solidFill>
                                        <a:srgbClr val="000000"/>
                                      </a:solidFill>
                                      <a:effectLst/>
                                      <a:uFillTx/>
                                      <a:latin typeface="Cambria Math" panose="02040503050406030204" pitchFamily="18" charset="0"/>
                                      <a:ea typeface="+mj-ea"/>
                                      <a:cs typeface="+mj-cs"/>
                                      <a:sym typeface="Helvetica Light"/>
                                    </a:rPr>
                                    <m:t>1</m:t>
                                  </m:r>
                                </m:sub>
                              </m:sSub>
                            </m:e>
                            <m:e>
                              <m:sSub>
                                <m:sSubPr>
                                  <m:ctrlPr>
                                    <a:rPr kumimoji="0" lang="en-US" sz="5000" b="0" i="1" u="none" strike="noStrike" cap="none" spc="0" normalizeH="0" baseline="0" smtClean="0">
                                      <a:ln>
                                        <a:noFill/>
                                      </a:ln>
                                      <a:solidFill>
                                        <a:srgbClr val="000000"/>
                                      </a:solidFill>
                                      <a:effectLst/>
                                      <a:uFillTx/>
                                      <a:latin typeface="Cambria Math" panose="02040503050406030204" pitchFamily="18" charset="0"/>
                                      <a:ea typeface="+mj-ea"/>
                                      <a:cs typeface="+mj-cs"/>
                                      <a:sym typeface="Helvetica Light"/>
                                    </a:rPr>
                                  </m:ctrlPr>
                                </m:sSubPr>
                                <m:e>
                                  <m:r>
                                    <a:rPr kumimoji="0" lang="en-US" sz="5000" b="0" i="1" u="none" strike="noStrike" cap="none" spc="0" normalizeH="0" baseline="0" smtClean="0">
                                      <a:ln>
                                        <a:noFill/>
                                      </a:ln>
                                      <a:solidFill>
                                        <a:srgbClr val="000000"/>
                                      </a:solidFill>
                                      <a:effectLst/>
                                      <a:uFillTx/>
                                      <a:latin typeface="Cambria Math" panose="02040503050406030204" pitchFamily="18" charset="0"/>
                                      <a:ea typeface="+mj-ea"/>
                                      <a:cs typeface="+mj-cs"/>
                                      <a:sym typeface="Helvetica Light"/>
                                    </a:rPr>
                                    <m:t>𝑝</m:t>
                                  </m:r>
                                </m:e>
                                <m:sub>
                                  <m:r>
                                    <a:rPr kumimoji="0" lang="en-US" sz="5000" b="0" i="1" u="none" strike="noStrike" cap="none" spc="0" normalizeH="0" baseline="0" smtClean="0">
                                      <a:ln>
                                        <a:noFill/>
                                      </a:ln>
                                      <a:solidFill>
                                        <a:srgbClr val="000000"/>
                                      </a:solidFill>
                                      <a:effectLst/>
                                      <a:uFillTx/>
                                      <a:latin typeface="Cambria Math" panose="02040503050406030204" pitchFamily="18" charset="0"/>
                                      <a:ea typeface="+mj-ea"/>
                                      <a:cs typeface="+mj-cs"/>
                                      <a:sym typeface="Helvetica Light"/>
                                    </a:rPr>
                                    <m:t>2</m:t>
                                  </m:r>
                                </m:sub>
                              </m:sSub>
                            </m:e>
                            <m:e>
                              <m:r>
                                <a:rPr kumimoji="0" lang="en-US" sz="5000" b="0" i="1" u="none" strike="noStrike" cap="none" spc="0" normalizeH="0" baseline="0" smtClean="0">
                                  <a:ln>
                                    <a:noFill/>
                                  </a:ln>
                                  <a:solidFill>
                                    <a:srgbClr val="000000"/>
                                  </a:solidFill>
                                  <a:effectLst/>
                                  <a:uFillTx/>
                                  <a:latin typeface="Cambria Math" panose="02040503050406030204" pitchFamily="18" charset="0"/>
                                  <a:ea typeface="+mj-ea"/>
                                  <a:cs typeface="+mj-cs"/>
                                  <a:sym typeface="Helvetica Light"/>
                                </a:rPr>
                                <m:t>…</m:t>
                              </m:r>
                            </m:e>
                            <m:e>
                              <m:r>
                                <a:rPr kumimoji="0" lang="en-US" sz="5000" b="0" i="1" u="none" strike="noStrike" cap="none" spc="0" normalizeH="0" baseline="0" smtClean="0">
                                  <a:ln>
                                    <a:noFill/>
                                  </a:ln>
                                  <a:solidFill>
                                    <a:srgbClr val="000000"/>
                                  </a:solidFill>
                                  <a:effectLst/>
                                  <a:uFillTx/>
                                  <a:latin typeface="Cambria Math" panose="02040503050406030204" pitchFamily="18" charset="0"/>
                                  <a:ea typeface="+mj-ea"/>
                                  <a:cs typeface="+mj-cs"/>
                                  <a:sym typeface="Helvetica Light"/>
                                </a:rPr>
                                <m:t>…</m:t>
                              </m:r>
                            </m:e>
                            <m:e>
                              <m:sSub>
                                <m:sSubPr>
                                  <m:ctrlPr>
                                    <a:rPr kumimoji="0" lang="en-US" sz="5000" b="0" i="1" u="none" strike="noStrike" cap="none" spc="0" normalizeH="0" baseline="0" smtClean="0">
                                      <a:ln>
                                        <a:noFill/>
                                      </a:ln>
                                      <a:solidFill>
                                        <a:srgbClr val="000000"/>
                                      </a:solidFill>
                                      <a:effectLst/>
                                      <a:uFillTx/>
                                      <a:latin typeface="Cambria Math" panose="02040503050406030204" pitchFamily="18" charset="0"/>
                                      <a:ea typeface="+mj-ea"/>
                                      <a:cs typeface="+mj-cs"/>
                                      <a:sym typeface="Helvetica Light"/>
                                    </a:rPr>
                                  </m:ctrlPr>
                                </m:sSubPr>
                                <m:e>
                                  <m:r>
                                    <a:rPr kumimoji="0" lang="en-US" sz="5000" b="0" i="1" u="none" strike="noStrike" cap="none" spc="0" normalizeH="0" baseline="0" smtClean="0">
                                      <a:ln>
                                        <a:noFill/>
                                      </a:ln>
                                      <a:solidFill>
                                        <a:srgbClr val="000000"/>
                                      </a:solidFill>
                                      <a:effectLst/>
                                      <a:uFillTx/>
                                      <a:latin typeface="Cambria Math" panose="02040503050406030204" pitchFamily="18" charset="0"/>
                                      <a:ea typeface="+mj-ea"/>
                                      <a:cs typeface="+mj-cs"/>
                                      <a:sym typeface="Helvetica Light"/>
                                    </a:rPr>
                                    <m:t>𝑝</m:t>
                                  </m:r>
                                </m:e>
                                <m:sub>
                                  <m:r>
                                    <a:rPr kumimoji="0" lang="en-US" sz="5000" b="0" i="1" u="none" strike="noStrike" cap="none" spc="0" normalizeH="0" baseline="0" smtClean="0">
                                      <a:ln>
                                        <a:noFill/>
                                      </a:ln>
                                      <a:solidFill>
                                        <a:srgbClr val="000000"/>
                                      </a:solidFill>
                                      <a:effectLst/>
                                      <a:uFillTx/>
                                      <a:latin typeface="Cambria Math" panose="02040503050406030204" pitchFamily="18" charset="0"/>
                                      <a:ea typeface="+mj-ea"/>
                                      <a:cs typeface="+mj-cs"/>
                                      <a:sym typeface="Helvetica Light"/>
                                    </a:rPr>
                                    <m:t>𝑐</m:t>
                                  </m:r>
                                </m:sub>
                              </m:sSub>
                            </m:e>
                          </m:eqArr>
                        </m:e>
                      </m:d>
                    </m:oMath>
                  </m:oMathPara>
                </a14:m>
                <a:endParaRPr kumimoji="0" lang="ru-RU" sz="5000" b="0" i="0" u="none" strike="noStrike" cap="none" spc="0" normalizeH="0" baseline="0" dirty="0">
                  <a:ln>
                    <a:noFill/>
                  </a:ln>
                  <a:solidFill>
                    <a:srgbClr val="000000"/>
                  </a:solidFill>
                  <a:effectLst/>
                  <a:uFillTx/>
                  <a:latin typeface="+mj-lt"/>
                  <a:ea typeface="+mj-ea"/>
                  <a:cs typeface="+mj-cs"/>
                  <a:sym typeface="Helvetica Light"/>
                </a:endParaRPr>
              </a:p>
            </p:txBody>
          </p:sp>
        </mc:Choice>
        <mc:Fallback xmlns="">
          <p:sp>
            <p:nvSpPr>
              <p:cNvPr id="20" name="TextBox 19"/>
              <p:cNvSpPr txBox="1">
                <a:spLocks noRot="1" noChangeAspect="1" noMove="1" noResize="1" noEditPoints="1" noAdjustHandles="1" noChangeArrowheads="1" noChangeShapeType="1" noTextEdit="1"/>
              </p:cNvSpPr>
              <p:nvPr/>
            </p:nvSpPr>
            <p:spPr>
              <a:xfrm>
                <a:off x="20854106" y="6584697"/>
                <a:ext cx="1785039" cy="3652667"/>
              </a:xfrm>
              <a:prstGeom prst="rect">
                <a:avLst/>
              </a:prstGeom>
              <a:blipFill>
                <a:blip r:embed="rId6"/>
                <a:stretch>
                  <a:fillRect/>
                </a:stretch>
              </a:blipFill>
              <a:ln w="12700" cap="flat">
                <a:noFill/>
                <a:miter lim="400000"/>
              </a:ln>
              <a:effectLst/>
            </p:spPr>
            <p:txBody>
              <a:bodyPr/>
              <a:lstStyle/>
              <a:p>
                <a:r>
                  <a:rPr lang="ru-RU">
                    <a:noFill/>
                  </a:rPr>
                  <a:t> </a:t>
                </a:r>
              </a:p>
            </p:txBody>
          </p:sp>
        </mc:Fallback>
      </mc:AlternateContent>
      <p:sp>
        <p:nvSpPr>
          <p:cNvPr id="9" name="Прямоугольник 8"/>
          <p:cNvSpPr/>
          <p:nvPr/>
        </p:nvSpPr>
        <p:spPr>
          <a:xfrm>
            <a:off x="8479229" y="11422262"/>
            <a:ext cx="8542723" cy="584775"/>
          </a:xfrm>
          <a:prstGeom prst="rect">
            <a:avLst/>
          </a:prstGeom>
        </p:spPr>
        <p:txBody>
          <a:bodyPr wrap="none">
            <a:spAutoFit/>
          </a:bodyPr>
          <a:lstStyle/>
          <a:p>
            <a:r>
              <a:rPr lang="ru-RU" sz="3200" dirty="0">
                <a:solidFill>
                  <a:schemeClr val="tx1"/>
                </a:solidFill>
              </a:rPr>
              <a:t>Вектор признаков фиксированного размера</a:t>
            </a:r>
            <a:endParaRPr lang="ru-RU" sz="3200" dirty="0"/>
          </a:p>
        </p:txBody>
      </p:sp>
      <p:sp>
        <p:nvSpPr>
          <p:cNvPr id="22" name="Прямоугольник 21"/>
          <p:cNvSpPr/>
          <p:nvPr/>
        </p:nvSpPr>
        <p:spPr>
          <a:xfrm>
            <a:off x="19656148" y="10587145"/>
            <a:ext cx="4180953" cy="1569660"/>
          </a:xfrm>
          <a:prstGeom prst="rect">
            <a:avLst/>
          </a:prstGeom>
        </p:spPr>
        <p:txBody>
          <a:bodyPr wrap="none">
            <a:spAutoFit/>
          </a:bodyPr>
          <a:lstStyle/>
          <a:p>
            <a:r>
              <a:rPr lang="ru-RU" sz="3200" dirty="0">
                <a:solidFill>
                  <a:schemeClr val="tx1"/>
                </a:solidFill>
              </a:rPr>
              <a:t>Метка класса</a:t>
            </a:r>
          </a:p>
          <a:p>
            <a:r>
              <a:rPr lang="ru-RU" sz="3200" dirty="0">
                <a:solidFill>
                  <a:schemeClr val="tx1"/>
                </a:solidFill>
              </a:rPr>
              <a:t>/</a:t>
            </a:r>
          </a:p>
          <a:p>
            <a:r>
              <a:rPr lang="ru-RU" sz="3200" dirty="0">
                <a:solidFill>
                  <a:schemeClr val="tx1"/>
                </a:solidFill>
              </a:rPr>
              <a:t>вектор вероятностей</a:t>
            </a:r>
            <a:endParaRPr lang="ru-RU" sz="3200" dirty="0"/>
          </a:p>
        </p:txBody>
      </p:sp>
    </p:spTree>
    <p:extLst>
      <p:ext uri="{BB962C8B-B14F-4D97-AF65-F5344CB8AC3E}">
        <p14:creationId xmlns:p14="http://schemas.microsoft.com/office/powerpoint/2010/main" val="3915512890"/>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Линия"/>
          <p:cNvSpPr/>
          <p:nvPr/>
        </p:nvSpPr>
        <p:spPr>
          <a:xfrm>
            <a:off x="1201065" y="2214562"/>
            <a:ext cx="21506373" cy="1"/>
          </a:xfrm>
          <a:prstGeom prst="line">
            <a:avLst/>
          </a:prstGeom>
          <a:ln w="12700">
            <a:solidFill>
              <a:srgbClr val="253957"/>
            </a:solidFill>
            <a:miter lim="400000"/>
          </a:ln>
        </p:spPr>
        <p:txBody>
          <a:bodyPr lIns="71437" tIns="71437" rIns="71437" bIns="71437" anchor="ctr"/>
          <a:lstStyle/>
          <a:p>
            <a:pPr>
              <a:defRPr sz="3200"/>
            </a:pPr>
            <a:endParaRPr/>
          </a:p>
        </p:txBody>
      </p:sp>
      <p:sp>
        <p:nvSpPr>
          <p:cNvPr id="59" name="Очень крутой заголовок…"/>
          <p:cNvSpPr txBox="1"/>
          <p:nvPr/>
        </p:nvSpPr>
        <p:spPr>
          <a:xfrm>
            <a:off x="1189333" y="2544356"/>
            <a:ext cx="16073440" cy="231322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lgn="l">
              <a:defRPr sz="7000" b="1" cap="all">
                <a:solidFill>
                  <a:srgbClr val="253957"/>
                </a:solidFill>
                <a:latin typeface="+mn-lt"/>
                <a:ea typeface="+mn-ea"/>
                <a:cs typeface="+mn-cs"/>
                <a:sym typeface="Arial Narrow"/>
              </a:defRPr>
            </a:pPr>
            <a:r>
              <a:rPr lang="en-GB" sz="7200" b="1" cap="all" dirty="0">
                <a:solidFill>
                  <a:srgbClr val="253957"/>
                </a:solidFill>
                <a:sym typeface="Arial Narrow"/>
              </a:rPr>
              <a:t>Text Classification</a:t>
            </a:r>
            <a:r>
              <a:rPr lang="en-US" sz="7200" b="1" cap="all" dirty="0">
                <a:solidFill>
                  <a:srgbClr val="253957"/>
                </a:solidFill>
                <a:sym typeface="Arial Narrow"/>
              </a:rPr>
              <a:t> in general</a:t>
            </a:r>
            <a:endParaRPr lang="en-GB" sz="5400" b="1" cap="all" dirty="0">
              <a:solidFill>
                <a:srgbClr val="253957"/>
              </a:solidFill>
              <a:sym typeface="Arial Narrow"/>
            </a:endParaRPr>
          </a:p>
        </p:txBody>
      </p:sp>
      <p:sp>
        <p:nvSpPr>
          <p:cNvPr id="60"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1342810" y="5301023"/>
            <a:ext cx="21506374" cy="484268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lgn="l">
              <a:defRPr sz="2800">
                <a:solidFill>
                  <a:srgbClr val="253957"/>
                </a:solidFill>
                <a:latin typeface="+mn-lt"/>
                <a:ea typeface="+mn-ea"/>
                <a:cs typeface="+mn-cs"/>
                <a:sym typeface="Arial Narrow"/>
              </a:defRPr>
            </a:pPr>
            <a:endParaRPr sz="4400" dirty="0"/>
          </a:p>
        </p:txBody>
      </p:sp>
      <p:sp>
        <p:nvSpPr>
          <p:cNvPr id="62" name="Название подразделения, лаборатории, факультета и т.д."/>
          <p:cNvSpPr txBox="1"/>
          <p:nvPr/>
        </p:nvSpPr>
        <p:spPr>
          <a:xfrm>
            <a:off x="11338744" y="942364"/>
            <a:ext cx="11366416" cy="513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spAutoFit/>
          </a:bodyPr>
          <a:lstStyle>
            <a:lvl1pPr algn="r">
              <a:defRPr sz="2400">
                <a:solidFill>
                  <a:srgbClr val="253957"/>
                </a:solidFill>
                <a:latin typeface="+mn-lt"/>
                <a:ea typeface="+mn-ea"/>
                <a:cs typeface="+mn-cs"/>
                <a:sym typeface="Arial Narrow"/>
              </a:defRPr>
            </a:lvl1pPr>
          </a:lstStyle>
          <a:p>
            <a:r>
              <a:rPr lang="ru-RU" dirty="0"/>
              <a:t>Кафедра прикладной математики и информатики</a:t>
            </a:r>
          </a:p>
        </p:txBody>
      </p:sp>
      <p:pic>
        <p:nvPicPr>
          <p:cNvPr id="63" name="Изображение" descr="Изображение"/>
          <p:cNvPicPr>
            <a:picLocks noChangeAspect="1"/>
          </p:cNvPicPr>
          <p:nvPr/>
        </p:nvPicPr>
        <p:blipFill>
          <a:blip r:embed="rId2"/>
          <a:stretch>
            <a:fillRect/>
          </a:stretch>
        </p:blipFill>
        <p:spPr>
          <a:xfrm>
            <a:off x="1226606" y="586180"/>
            <a:ext cx="1199579" cy="1199579"/>
          </a:xfrm>
          <a:prstGeom prst="rect">
            <a:avLst/>
          </a:prstGeom>
          <a:ln w="12700">
            <a:miter lim="400000"/>
          </a:ln>
        </p:spPr>
      </p:pic>
      <p:sp>
        <p:nvSpPr>
          <p:cNvPr id="8" name="Прямоугольник 7"/>
          <p:cNvSpPr/>
          <p:nvPr/>
        </p:nvSpPr>
        <p:spPr>
          <a:xfrm>
            <a:off x="1414822" y="5301023"/>
            <a:ext cx="21362350" cy="7417415"/>
          </a:xfrm>
          <a:prstGeom prst="rect">
            <a:avLst/>
          </a:prstGeom>
        </p:spPr>
        <p:txBody>
          <a:bodyPr wrap="square">
            <a:spAutoFit/>
          </a:bodyPr>
          <a:lstStyle/>
          <a:p>
            <a:pPr algn="l">
              <a:spcBef>
                <a:spcPts val="2800"/>
              </a:spcBef>
              <a:buSzPct val="100000"/>
              <a:defRPr sz="2800">
                <a:solidFill>
                  <a:srgbClr val="253957"/>
                </a:solidFill>
                <a:latin typeface="+mn-lt"/>
                <a:ea typeface="+mn-ea"/>
                <a:cs typeface="+mn-cs"/>
                <a:sym typeface="Arial Narrow"/>
              </a:defRPr>
            </a:pPr>
            <a:r>
              <a:rPr lang="ru-RU" sz="4800" dirty="0">
                <a:solidFill>
                  <a:srgbClr val="253957"/>
                </a:solidFill>
                <a:sym typeface="Arial Narrow"/>
              </a:rPr>
              <a:t>Любой тип классификатора:</a:t>
            </a:r>
          </a:p>
          <a:p>
            <a:pPr marL="685800" indent="-685800" algn="l">
              <a:spcBef>
                <a:spcPts val="2800"/>
              </a:spcBef>
              <a:buSzPct val="100000"/>
              <a:buFont typeface="Arial" panose="020B0604020202020204" pitchFamily="34" charset="0"/>
              <a:buChar char="•"/>
              <a:defRPr sz="2800">
                <a:solidFill>
                  <a:srgbClr val="253957"/>
                </a:solidFill>
                <a:latin typeface="+mn-lt"/>
                <a:ea typeface="+mn-ea"/>
                <a:cs typeface="+mn-cs"/>
                <a:sym typeface="Arial Narrow"/>
              </a:defRPr>
            </a:pPr>
            <a:r>
              <a:rPr lang="en-US" sz="4800" dirty="0">
                <a:solidFill>
                  <a:srgbClr val="253957"/>
                </a:solidFill>
                <a:sym typeface="Arial Narrow"/>
              </a:rPr>
              <a:t>Naïve Bayes</a:t>
            </a:r>
          </a:p>
          <a:p>
            <a:pPr marL="685800" indent="-685800" algn="l">
              <a:spcBef>
                <a:spcPts val="2800"/>
              </a:spcBef>
              <a:buSzPct val="100000"/>
              <a:buFont typeface="Arial" panose="020B0604020202020204" pitchFamily="34" charset="0"/>
              <a:buChar char="•"/>
              <a:defRPr sz="2800">
                <a:solidFill>
                  <a:srgbClr val="253957"/>
                </a:solidFill>
                <a:latin typeface="+mn-lt"/>
                <a:ea typeface="+mn-ea"/>
                <a:cs typeface="+mn-cs"/>
                <a:sym typeface="Arial Narrow"/>
              </a:defRPr>
            </a:pPr>
            <a:r>
              <a:rPr lang="en-US" sz="4800" dirty="0">
                <a:solidFill>
                  <a:srgbClr val="253957"/>
                </a:solidFill>
                <a:sym typeface="Arial Narrow"/>
              </a:rPr>
              <a:t>Logistic Regression</a:t>
            </a:r>
          </a:p>
          <a:p>
            <a:pPr marL="685800" indent="-685800" algn="l">
              <a:spcBef>
                <a:spcPts val="2800"/>
              </a:spcBef>
              <a:buSzPct val="100000"/>
              <a:buFont typeface="Arial" panose="020B0604020202020204" pitchFamily="34" charset="0"/>
              <a:buChar char="•"/>
              <a:defRPr sz="2800">
                <a:solidFill>
                  <a:srgbClr val="253957"/>
                </a:solidFill>
                <a:latin typeface="+mn-lt"/>
                <a:ea typeface="+mn-ea"/>
                <a:cs typeface="+mn-cs"/>
                <a:sym typeface="Arial Narrow"/>
              </a:defRPr>
            </a:pPr>
            <a:r>
              <a:rPr lang="en-US" sz="4800" dirty="0">
                <a:solidFill>
                  <a:srgbClr val="253957"/>
                </a:solidFill>
                <a:sym typeface="Arial Narrow"/>
              </a:rPr>
              <a:t>Support Vector Machines</a:t>
            </a:r>
          </a:p>
          <a:p>
            <a:pPr marL="685800" indent="-685800" algn="l">
              <a:spcBef>
                <a:spcPts val="2800"/>
              </a:spcBef>
              <a:buSzPct val="100000"/>
              <a:buFont typeface="Arial" panose="020B0604020202020204" pitchFamily="34" charset="0"/>
              <a:buChar char="•"/>
              <a:defRPr sz="2800">
                <a:solidFill>
                  <a:srgbClr val="253957"/>
                </a:solidFill>
                <a:latin typeface="+mn-lt"/>
                <a:ea typeface="+mn-ea"/>
                <a:cs typeface="+mn-cs"/>
                <a:sym typeface="Arial Narrow"/>
              </a:defRPr>
            </a:pPr>
            <a:r>
              <a:rPr lang="en-US" sz="4800" dirty="0">
                <a:solidFill>
                  <a:srgbClr val="253957"/>
                </a:solidFill>
                <a:sym typeface="Arial Narrow"/>
              </a:rPr>
              <a:t>K-Nearest Neighbors</a:t>
            </a:r>
          </a:p>
          <a:p>
            <a:pPr marL="685800" indent="-685800" algn="l">
              <a:spcBef>
                <a:spcPts val="2800"/>
              </a:spcBef>
              <a:buSzPct val="100000"/>
              <a:buFont typeface="Arial" panose="020B0604020202020204" pitchFamily="34" charset="0"/>
              <a:buChar char="•"/>
              <a:defRPr sz="2800">
                <a:solidFill>
                  <a:srgbClr val="253957"/>
                </a:solidFill>
                <a:latin typeface="+mn-lt"/>
                <a:ea typeface="+mn-ea"/>
                <a:cs typeface="+mn-cs"/>
                <a:sym typeface="Arial Narrow"/>
              </a:defRPr>
            </a:pPr>
            <a:r>
              <a:rPr lang="en-US" sz="4800" dirty="0">
                <a:solidFill>
                  <a:srgbClr val="253957"/>
                </a:solidFill>
                <a:sym typeface="Arial Narrow"/>
              </a:rPr>
              <a:t>…</a:t>
            </a:r>
          </a:p>
          <a:p>
            <a:pPr marL="457200" indent="-457200" algn="l">
              <a:spcBef>
                <a:spcPts val="2800"/>
              </a:spcBef>
              <a:buSzPct val="100000"/>
              <a:buFont typeface="Wingdings" panose="05000000000000000000" pitchFamily="2" charset="2"/>
              <a:buChar char="§"/>
              <a:defRPr sz="2800">
                <a:solidFill>
                  <a:srgbClr val="253957"/>
                </a:solidFill>
                <a:latin typeface="+mn-lt"/>
                <a:ea typeface="+mn-ea"/>
                <a:cs typeface="+mn-cs"/>
                <a:sym typeface="Arial Narrow"/>
              </a:defRPr>
            </a:pPr>
            <a:endParaRPr lang="en-US" sz="4800" dirty="0">
              <a:solidFill>
                <a:srgbClr val="253957"/>
              </a:solidFill>
              <a:sym typeface="Arial Narrow"/>
            </a:endParaRPr>
          </a:p>
        </p:txBody>
      </p:sp>
    </p:spTree>
    <p:extLst>
      <p:ext uri="{BB962C8B-B14F-4D97-AF65-F5344CB8AC3E}">
        <p14:creationId xmlns:p14="http://schemas.microsoft.com/office/powerpoint/2010/main" val="2667198341"/>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Линия"/>
          <p:cNvSpPr/>
          <p:nvPr/>
        </p:nvSpPr>
        <p:spPr>
          <a:xfrm>
            <a:off x="1201065" y="2214562"/>
            <a:ext cx="21506373" cy="1"/>
          </a:xfrm>
          <a:prstGeom prst="line">
            <a:avLst/>
          </a:prstGeom>
          <a:ln w="12700">
            <a:solidFill>
              <a:srgbClr val="253957"/>
            </a:solidFill>
            <a:miter lim="400000"/>
          </a:ln>
        </p:spPr>
        <p:txBody>
          <a:bodyPr lIns="71437" tIns="71437" rIns="71437" bIns="71437" anchor="ctr"/>
          <a:lstStyle/>
          <a:p>
            <a:pPr>
              <a:defRPr sz="3200"/>
            </a:pPr>
            <a:endParaRPr/>
          </a:p>
        </p:txBody>
      </p:sp>
      <p:sp>
        <p:nvSpPr>
          <p:cNvPr id="59" name="Очень крутой заголовок…"/>
          <p:cNvSpPr txBox="1"/>
          <p:nvPr/>
        </p:nvSpPr>
        <p:spPr>
          <a:xfrm>
            <a:off x="1185858" y="2488439"/>
            <a:ext cx="16073440" cy="231322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lgn="l">
              <a:defRPr sz="7000" b="1" cap="all">
                <a:solidFill>
                  <a:srgbClr val="253957"/>
                </a:solidFill>
                <a:latin typeface="+mn-lt"/>
                <a:ea typeface="+mn-ea"/>
                <a:cs typeface="+mn-cs"/>
                <a:sym typeface="Arial Narrow"/>
              </a:defRPr>
            </a:pPr>
            <a:r>
              <a:rPr lang="en-US" sz="7200" b="1" cap="all" dirty="0">
                <a:solidFill>
                  <a:srgbClr val="253957"/>
                </a:solidFill>
                <a:sym typeface="Arial Narrow"/>
              </a:rPr>
              <a:t>Feature </a:t>
            </a:r>
            <a:r>
              <a:rPr lang="en-GB" sz="7200" cap="all" dirty="0">
                <a:sym typeface="Arial Narrow"/>
              </a:rPr>
              <a:t>engineering</a:t>
            </a:r>
            <a:endParaRPr lang="en-GB" sz="7200" b="1" cap="all" dirty="0">
              <a:solidFill>
                <a:srgbClr val="253957"/>
              </a:solidFill>
              <a:sym typeface="Arial Narrow"/>
            </a:endParaRPr>
          </a:p>
        </p:txBody>
      </p:sp>
      <p:sp>
        <p:nvSpPr>
          <p:cNvPr id="60"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1342810" y="5301023"/>
            <a:ext cx="21506374" cy="484268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lgn="l">
              <a:defRPr sz="2800">
                <a:solidFill>
                  <a:srgbClr val="253957"/>
                </a:solidFill>
                <a:latin typeface="+mn-lt"/>
                <a:ea typeface="+mn-ea"/>
                <a:cs typeface="+mn-cs"/>
                <a:sym typeface="Arial Narrow"/>
              </a:defRPr>
            </a:pPr>
            <a:endParaRPr sz="4400" dirty="0"/>
          </a:p>
        </p:txBody>
      </p:sp>
      <p:sp>
        <p:nvSpPr>
          <p:cNvPr id="62" name="Название подразделения, лаборатории, факультета и т.д."/>
          <p:cNvSpPr txBox="1"/>
          <p:nvPr/>
        </p:nvSpPr>
        <p:spPr>
          <a:xfrm>
            <a:off x="11338744" y="942364"/>
            <a:ext cx="11366416" cy="513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spAutoFit/>
          </a:bodyPr>
          <a:lstStyle>
            <a:lvl1pPr algn="r">
              <a:defRPr sz="2400">
                <a:solidFill>
                  <a:srgbClr val="253957"/>
                </a:solidFill>
                <a:latin typeface="+mn-lt"/>
                <a:ea typeface="+mn-ea"/>
                <a:cs typeface="+mn-cs"/>
                <a:sym typeface="Arial Narrow"/>
              </a:defRPr>
            </a:lvl1pPr>
          </a:lstStyle>
          <a:p>
            <a:r>
              <a:rPr lang="ru-RU" dirty="0"/>
              <a:t>Кафедра прикладной математики и информатики</a:t>
            </a:r>
          </a:p>
        </p:txBody>
      </p:sp>
      <p:pic>
        <p:nvPicPr>
          <p:cNvPr id="63" name="Изображение" descr="Изображение"/>
          <p:cNvPicPr>
            <a:picLocks noChangeAspect="1"/>
          </p:cNvPicPr>
          <p:nvPr/>
        </p:nvPicPr>
        <p:blipFill>
          <a:blip r:embed="rId2"/>
          <a:stretch>
            <a:fillRect/>
          </a:stretch>
        </p:blipFill>
        <p:spPr>
          <a:xfrm>
            <a:off x="1226606" y="586180"/>
            <a:ext cx="1199579" cy="1199579"/>
          </a:xfrm>
          <a:prstGeom prst="rect">
            <a:avLst/>
          </a:prstGeom>
          <a:ln w="12700">
            <a:miter lim="400000"/>
          </a:ln>
        </p:spPr>
      </p:pic>
      <p:pic>
        <p:nvPicPr>
          <p:cNvPr id="2" name="Рисунок 1"/>
          <p:cNvPicPr>
            <a:picLocks noChangeAspect="1"/>
          </p:cNvPicPr>
          <p:nvPr/>
        </p:nvPicPr>
        <p:blipFill>
          <a:blip r:embed="rId3"/>
          <a:stretch>
            <a:fillRect/>
          </a:stretch>
        </p:blipFill>
        <p:spPr>
          <a:xfrm>
            <a:off x="1226606" y="4832068"/>
            <a:ext cx="22235443" cy="7204444"/>
          </a:xfrm>
          <a:prstGeom prst="rect">
            <a:avLst/>
          </a:prstGeom>
        </p:spPr>
      </p:pic>
    </p:spTree>
    <p:extLst>
      <p:ext uri="{BB962C8B-B14F-4D97-AF65-F5344CB8AC3E}">
        <p14:creationId xmlns:p14="http://schemas.microsoft.com/office/powerpoint/2010/main" val="293583178"/>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Линия"/>
          <p:cNvSpPr/>
          <p:nvPr/>
        </p:nvSpPr>
        <p:spPr>
          <a:xfrm>
            <a:off x="1201065" y="2214562"/>
            <a:ext cx="21506373" cy="1"/>
          </a:xfrm>
          <a:prstGeom prst="line">
            <a:avLst/>
          </a:prstGeom>
          <a:ln w="12700">
            <a:solidFill>
              <a:srgbClr val="253957"/>
            </a:solidFill>
            <a:miter lim="400000"/>
          </a:ln>
        </p:spPr>
        <p:txBody>
          <a:bodyPr lIns="71437" tIns="71437" rIns="71437" bIns="71437" anchor="ctr"/>
          <a:lstStyle/>
          <a:p>
            <a:pPr>
              <a:defRPr sz="3200"/>
            </a:pPr>
            <a:endParaRPr/>
          </a:p>
        </p:txBody>
      </p:sp>
      <p:sp>
        <p:nvSpPr>
          <p:cNvPr id="59" name="Очень крутой заголовок…"/>
          <p:cNvSpPr txBox="1"/>
          <p:nvPr/>
        </p:nvSpPr>
        <p:spPr>
          <a:xfrm>
            <a:off x="1205929" y="2376971"/>
            <a:ext cx="19283587" cy="231322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lgn="l">
              <a:defRPr sz="7000" b="1" cap="all">
                <a:solidFill>
                  <a:srgbClr val="253957"/>
                </a:solidFill>
                <a:latin typeface="+mn-lt"/>
                <a:ea typeface="+mn-ea"/>
                <a:cs typeface="+mn-cs"/>
                <a:sym typeface="Arial Narrow"/>
              </a:defRPr>
            </a:pPr>
            <a:r>
              <a:rPr lang="ru-RU" sz="7200" b="1" cap="all" dirty="0">
                <a:solidFill>
                  <a:srgbClr val="253957"/>
                </a:solidFill>
                <a:sym typeface="Arial Narrow"/>
              </a:rPr>
              <a:t>Фильтрация спама</a:t>
            </a:r>
            <a:endParaRPr lang="en-GB" sz="7200" b="1" cap="all" dirty="0">
              <a:solidFill>
                <a:srgbClr val="253957"/>
              </a:solidFill>
              <a:sym typeface="Arial Narrow"/>
            </a:endParaRPr>
          </a:p>
        </p:txBody>
      </p:sp>
      <p:sp>
        <p:nvSpPr>
          <p:cNvPr id="60"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1342810" y="5301023"/>
            <a:ext cx="21506374" cy="484268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lgn="l">
              <a:defRPr sz="2800">
                <a:solidFill>
                  <a:srgbClr val="253957"/>
                </a:solidFill>
                <a:latin typeface="+mn-lt"/>
                <a:ea typeface="+mn-ea"/>
                <a:cs typeface="+mn-cs"/>
                <a:sym typeface="Arial Narrow"/>
              </a:defRPr>
            </a:pPr>
            <a:endParaRPr sz="4400" dirty="0"/>
          </a:p>
        </p:txBody>
      </p:sp>
      <p:sp>
        <p:nvSpPr>
          <p:cNvPr id="62" name="Название подразделения, лаборатории, факультета и т.д."/>
          <p:cNvSpPr txBox="1"/>
          <p:nvPr/>
        </p:nvSpPr>
        <p:spPr>
          <a:xfrm>
            <a:off x="11338744" y="942364"/>
            <a:ext cx="11366416" cy="513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spAutoFit/>
          </a:bodyPr>
          <a:lstStyle>
            <a:lvl1pPr algn="r">
              <a:defRPr sz="2400">
                <a:solidFill>
                  <a:srgbClr val="253957"/>
                </a:solidFill>
                <a:latin typeface="+mn-lt"/>
                <a:ea typeface="+mn-ea"/>
                <a:cs typeface="+mn-cs"/>
                <a:sym typeface="Arial Narrow"/>
              </a:defRPr>
            </a:lvl1pPr>
          </a:lstStyle>
          <a:p>
            <a:r>
              <a:rPr lang="ru-RU" dirty="0"/>
              <a:t>Кафедра прикладной математики и информатики</a:t>
            </a:r>
          </a:p>
        </p:txBody>
      </p:sp>
      <p:pic>
        <p:nvPicPr>
          <p:cNvPr id="63" name="Изображение" descr="Изображение"/>
          <p:cNvPicPr>
            <a:picLocks noChangeAspect="1"/>
          </p:cNvPicPr>
          <p:nvPr/>
        </p:nvPicPr>
        <p:blipFill>
          <a:blip r:embed="rId2"/>
          <a:stretch>
            <a:fillRect/>
          </a:stretch>
        </p:blipFill>
        <p:spPr>
          <a:xfrm>
            <a:off x="1226606" y="586180"/>
            <a:ext cx="1199579" cy="1199579"/>
          </a:xfrm>
          <a:prstGeom prst="rect">
            <a:avLst/>
          </a:prstGeom>
          <a:ln w="12700">
            <a:miter lim="400000"/>
          </a:ln>
        </p:spPr>
      </p:pic>
      <p:sp>
        <p:nvSpPr>
          <p:cNvPr id="9" name="Rectangle 3"/>
          <p:cNvSpPr txBox="1">
            <a:spLocks noChangeArrowheads="1"/>
          </p:cNvSpPr>
          <p:nvPr/>
        </p:nvSpPr>
        <p:spPr>
          <a:xfrm>
            <a:off x="1606824" y="3634148"/>
            <a:ext cx="17998453" cy="3333750"/>
          </a:xfrm>
          <a:prstGeom prst="rect">
            <a:avLst/>
          </a:prstGeom>
        </p:spPr>
        <p:txBody>
          <a:bodyPr/>
          <a:lstStyle>
            <a:lvl1pPr marL="6173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j-lt"/>
                <a:ea typeface="+mj-ea"/>
                <a:cs typeface="+mj-cs"/>
                <a:sym typeface="Helvetica Light"/>
              </a:defRPr>
            </a:lvl1pPr>
            <a:lvl2pPr marL="10618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j-lt"/>
                <a:ea typeface="+mj-ea"/>
                <a:cs typeface="+mj-cs"/>
                <a:sym typeface="Helvetica Light"/>
              </a:defRPr>
            </a:lvl2pPr>
            <a:lvl3pPr marL="15063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j-lt"/>
                <a:ea typeface="+mj-ea"/>
                <a:cs typeface="+mj-cs"/>
                <a:sym typeface="Helvetica Light"/>
              </a:defRPr>
            </a:lvl3pPr>
            <a:lvl4pPr marL="19508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j-lt"/>
                <a:ea typeface="+mj-ea"/>
                <a:cs typeface="+mj-cs"/>
                <a:sym typeface="Helvetica Light"/>
              </a:defRPr>
            </a:lvl4pPr>
            <a:lvl5pPr marL="23953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j-lt"/>
                <a:ea typeface="+mj-ea"/>
                <a:cs typeface="+mj-cs"/>
                <a:sym typeface="Helvetica Light"/>
              </a:defRPr>
            </a:lvl5pPr>
            <a:lvl6pPr marL="28398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j-lt"/>
                <a:ea typeface="+mj-ea"/>
                <a:cs typeface="+mj-cs"/>
                <a:sym typeface="Helvetica Light"/>
              </a:defRPr>
            </a:lvl6pPr>
            <a:lvl7pPr marL="32843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j-lt"/>
                <a:ea typeface="+mj-ea"/>
                <a:cs typeface="+mj-cs"/>
                <a:sym typeface="Helvetica Light"/>
              </a:defRPr>
            </a:lvl7pPr>
            <a:lvl8pPr marL="37288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j-lt"/>
                <a:ea typeface="+mj-ea"/>
                <a:cs typeface="+mj-cs"/>
                <a:sym typeface="Helvetica Light"/>
              </a:defRPr>
            </a:lvl8pPr>
            <a:lvl9pPr marL="41733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j-lt"/>
                <a:ea typeface="+mj-ea"/>
                <a:cs typeface="+mj-cs"/>
                <a:sym typeface="Helvetica Light"/>
              </a:defRPr>
            </a:lvl9pPr>
          </a:lstStyle>
          <a:p>
            <a:pPr marL="0" indent="0" hangingPunct="1">
              <a:spcBef>
                <a:spcPts val="1000"/>
              </a:spcBef>
              <a:buNone/>
            </a:pPr>
            <a:r>
              <a:rPr lang="en-US" sz="5400" b="1" dirty="0">
                <a:solidFill>
                  <a:srgbClr val="253957"/>
                </a:solidFill>
                <a:latin typeface="+mn-lt"/>
              </a:rPr>
              <a:t>SpamAssassin Features:</a:t>
            </a:r>
          </a:p>
          <a:p>
            <a:pPr lvl="1" hangingPunct="1">
              <a:spcBef>
                <a:spcPts val="1000"/>
              </a:spcBef>
            </a:pPr>
            <a:r>
              <a:rPr lang="en-US" sz="4400" dirty="0">
                <a:solidFill>
                  <a:srgbClr val="253957"/>
                </a:solidFill>
                <a:latin typeface="+mn-lt"/>
              </a:rPr>
              <a:t>Mentions Generic Viagra</a:t>
            </a:r>
          </a:p>
          <a:p>
            <a:pPr lvl="1" hangingPunct="1">
              <a:spcBef>
                <a:spcPts val="1000"/>
              </a:spcBef>
            </a:pPr>
            <a:r>
              <a:rPr lang="en-US" sz="4400" dirty="0">
                <a:solidFill>
                  <a:srgbClr val="253957"/>
                </a:solidFill>
                <a:latin typeface="+mn-lt"/>
              </a:rPr>
              <a:t>Online Pharmacy</a:t>
            </a:r>
          </a:p>
          <a:p>
            <a:pPr lvl="1" hangingPunct="1">
              <a:spcBef>
                <a:spcPts val="1000"/>
              </a:spcBef>
            </a:pPr>
            <a:r>
              <a:rPr lang="en-US" sz="4400" dirty="0">
                <a:solidFill>
                  <a:srgbClr val="253957"/>
                </a:solidFill>
                <a:latin typeface="+mn-lt"/>
              </a:rPr>
              <a:t>Mentions millions of (dollar) ((dollar) NN,NNN,NNN.NN)</a:t>
            </a:r>
          </a:p>
          <a:p>
            <a:pPr lvl="1" hangingPunct="1">
              <a:spcBef>
                <a:spcPts val="1000"/>
              </a:spcBef>
            </a:pPr>
            <a:r>
              <a:rPr lang="en-US" sz="4400" dirty="0">
                <a:solidFill>
                  <a:srgbClr val="253957"/>
                </a:solidFill>
                <a:latin typeface="+mn-lt"/>
              </a:rPr>
              <a:t>Phrase: impress ... girl</a:t>
            </a:r>
          </a:p>
          <a:p>
            <a:pPr lvl="1" hangingPunct="1">
              <a:spcBef>
                <a:spcPts val="1000"/>
              </a:spcBef>
            </a:pPr>
            <a:r>
              <a:rPr lang="en-US" sz="4400" dirty="0">
                <a:solidFill>
                  <a:srgbClr val="253957"/>
                </a:solidFill>
                <a:latin typeface="+mn-lt"/>
              </a:rPr>
              <a:t>From: starts with many numbers</a:t>
            </a:r>
          </a:p>
          <a:p>
            <a:pPr lvl="1" hangingPunct="1">
              <a:spcBef>
                <a:spcPts val="1000"/>
              </a:spcBef>
            </a:pPr>
            <a:r>
              <a:rPr lang="en-US" sz="4400" dirty="0">
                <a:solidFill>
                  <a:srgbClr val="253957"/>
                </a:solidFill>
                <a:latin typeface="+mn-lt"/>
              </a:rPr>
              <a:t>Subject is all capitals</a:t>
            </a:r>
          </a:p>
          <a:p>
            <a:pPr lvl="1" hangingPunct="1">
              <a:spcBef>
                <a:spcPts val="1000"/>
              </a:spcBef>
            </a:pPr>
            <a:r>
              <a:rPr lang="en-US" sz="4400" dirty="0">
                <a:solidFill>
                  <a:srgbClr val="253957"/>
                </a:solidFill>
                <a:latin typeface="+mn-lt"/>
              </a:rPr>
              <a:t>HTML has a low ratio of text to image area</a:t>
            </a:r>
          </a:p>
          <a:p>
            <a:pPr lvl="1" hangingPunct="1">
              <a:spcBef>
                <a:spcPts val="1000"/>
              </a:spcBef>
            </a:pPr>
            <a:r>
              <a:rPr lang="en-US" sz="4400" dirty="0">
                <a:solidFill>
                  <a:srgbClr val="253957"/>
                </a:solidFill>
                <a:latin typeface="+mn-lt"/>
              </a:rPr>
              <a:t>One hundred percent guaranteed</a:t>
            </a:r>
          </a:p>
          <a:p>
            <a:pPr lvl="1" hangingPunct="1">
              <a:spcBef>
                <a:spcPts val="1000"/>
              </a:spcBef>
            </a:pPr>
            <a:r>
              <a:rPr lang="en-US" sz="4400" dirty="0">
                <a:solidFill>
                  <a:srgbClr val="253957"/>
                </a:solidFill>
                <a:latin typeface="+mn-lt"/>
              </a:rPr>
              <a:t>Claims you can be removed from the list</a:t>
            </a:r>
          </a:p>
          <a:p>
            <a:pPr lvl="1" hangingPunct="1">
              <a:spcBef>
                <a:spcPts val="1000"/>
              </a:spcBef>
            </a:pPr>
            <a:r>
              <a:rPr lang="en-US" sz="4400" dirty="0">
                <a:solidFill>
                  <a:srgbClr val="253957"/>
                </a:solidFill>
                <a:latin typeface="+mn-lt"/>
              </a:rPr>
              <a:t>'Prestigious Non-Accredited Universities'		</a:t>
            </a:r>
          </a:p>
          <a:p>
            <a:pPr lvl="1" hangingPunct="1">
              <a:spcBef>
                <a:spcPts val="1000"/>
              </a:spcBef>
            </a:pPr>
            <a:r>
              <a:rPr lang="en-US" sz="4400" dirty="0">
                <a:solidFill>
                  <a:srgbClr val="253957"/>
                </a:solidFill>
                <a:latin typeface="+mn-lt"/>
                <a:hlinkClick r:id="rId3"/>
              </a:rPr>
              <a:t>http://spamassassin.apache.org/tests_3_3_x.html</a:t>
            </a:r>
            <a:endParaRPr lang="en-US" sz="4400" dirty="0">
              <a:solidFill>
                <a:srgbClr val="253957"/>
              </a:solidFill>
              <a:latin typeface="+mn-lt"/>
            </a:endParaRPr>
          </a:p>
        </p:txBody>
      </p:sp>
    </p:spTree>
    <p:extLst>
      <p:ext uri="{BB962C8B-B14F-4D97-AF65-F5344CB8AC3E}">
        <p14:creationId xmlns:p14="http://schemas.microsoft.com/office/powerpoint/2010/main" val="1689652649"/>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Линия"/>
          <p:cNvSpPr/>
          <p:nvPr/>
        </p:nvSpPr>
        <p:spPr>
          <a:xfrm>
            <a:off x="1201065" y="2214562"/>
            <a:ext cx="21506373" cy="1"/>
          </a:xfrm>
          <a:prstGeom prst="line">
            <a:avLst/>
          </a:prstGeom>
          <a:ln w="12700">
            <a:solidFill>
              <a:srgbClr val="253957"/>
            </a:solidFill>
            <a:miter lim="400000"/>
          </a:ln>
        </p:spPr>
        <p:txBody>
          <a:bodyPr lIns="71437" tIns="71437" rIns="71437" bIns="71437" anchor="ctr"/>
          <a:lstStyle/>
          <a:p>
            <a:pPr>
              <a:defRPr sz="3200"/>
            </a:pPr>
            <a:endParaRPr/>
          </a:p>
        </p:txBody>
      </p:sp>
      <p:sp>
        <p:nvSpPr>
          <p:cNvPr id="59" name="Очень крутой заголовок…"/>
          <p:cNvSpPr txBox="1"/>
          <p:nvPr/>
        </p:nvSpPr>
        <p:spPr>
          <a:xfrm>
            <a:off x="2038872" y="6565750"/>
            <a:ext cx="19283587" cy="231322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defRPr sz="7000" b="1" cap="all">
                <a:solidFill>
                  <a:srgbClr val="253957"/>
                </a:solidFill>
                <a:latin typeface="+mn-lt"/>
                <a:ea typeface="+mn-ea"/>
                <a:cs typeface="+mn-cs"/>
                <a:sym typeface="Arial Narrow"/>
              </a:defRPr>
            </a:pPr>
            <a:r>
              <a:rPr lang="ru-RU" sz="7200" b="1" cap="all" dirty="0">
                <a:solidFill>
                  <a:srgbClr val="253957"/>
                </a:solidFill>
                <a:sym typeface="Arial Narrow"/>
              </a:rPr>
              <a:t>Как задать признаки для текста?</a:t>
            </a:r>
            <a:endParaRPr lang="en-GB" sz="7200" b="1" cap="all" dirty="0">
              <a:solidFill>
                <a:srgbClr val="253957"/>
              </a:solidFill>
              <a:sym typeface="Arial Narrow"/>
            </a:endParaRPr>
          </a:p>
        </p:txBody>
      </p:sp>
      <p:sp>
        <p:nvSpPr>
          <p:cNvPr id="60"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1342810" y="5301023"/>
            <a:ext cx="21506374" cy="484268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lgn="l">
              <a:defRPr sz="2800">
                <a:solidFill>
                  <a:srgbClr val="253957"/>
                </a:solidFill>
                <a:latin typeface="+mn-lt"/>
                <a:ea typeface="+mn-ea"/>
                <a:cs typeface="+mn-cs"/>
                <a:sym typeface="Arial Narrow"/>
              </a:defRPr>
            </a:pPr>
            <a:endParaRPr sz="4400" dirty="0"/>
          </a:p>
        </p:txBody>
      </p:sp>
      <p:sp>
        <p:nvSpPr>
          <p:cNvPr id="62" name="Название подразделения, лаборатории, факультета и т.д."/>
          <p:cNvSpPr txBox="1"/>
          <p:nvPr/>
        </p:nvSpPr>
        <p:spPr>
          <a:xfrm>
            <a:off x="11338744" y="942364"/>
            <a:ext cx="11366416" cy="513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spAutoFit/>
          </a:bodyPr>
          <a:lstStyle>
            <a:lvl1pPr algn="r">
              <a:defRPr sz="2400">
                <a:solidFill>
                  <a:srgbClr val="253957"/>
                </a:solidFill>
                <a:latin typeface="+mn-lt"/>
                <a:ea typeface="+mn-ea"/>
                <a:cs typeface="+mn-cs"/>
                <a:sym typeface="Arial Narrow"/>
              </a:defRPr>
            </a:lvl1pPr>
          </a:lstStyle>
          <a:p>
            <a:r>
              <a:rPr lang="ru-RU" dirty="0"/>
              <a:t>Кафедра прикладной математики и информатики</a:t>
            </a:r>
          </a:p>
        </p:txBody>
      </p:sp>
      <p:pic>
        <p:nvPicPr>
          <p:cNvPr id="63" name="Изображение" descr="Изображение"/>
          <p:cNvPicPr>
            <a:picLocks noChangeAspect="1"/>
          </p:cNvPicPr>
          <p:nvPr/>
        </p:nvPicPr>
        <p:blipFill>
          <a:blip r:embed="rId2"/>
          <a:stretch>
            <a:fillRect/>
          </a:stretch>
        </p:blipFill>
        <p:spPr>
          <a:xfrm>
            <a:off x="1226606" y="586180"/>
            <a:ext cx="1199579" cy="1199579"/>
          </a:xfrm>
          <a:prstGeom prst="rect">
            <a:avLst/>
          </a:prstGeom>
          <a:ln w="12700">
            <a:miter lim="400000"/>
          </a:ln>
        </p:spPr>
      </p:pic>
    </p:spTree>
    <p:extLst>
      <p:ext uri="{BB962C8B-B14F-4D97-AF65-F5344CB8AC3E}">
        <p14:creationId xmlns:p14="http://schemas.microsoft.com/office/powerpoint/2010/main" val="1365804628"/>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6" descr="bagofwords.pdf"/>
          <p:cNvPicPr>
            <a:picLocks noChangeAspect="1"/>
          </p:cNvPicPr>
          <p:nvPr/>
        </p:nvPicPr>
        <p:blipFill rotWithShape="1">
          <a:blip r:embed="rId2">
            <a:extLst>
              <a:ext uri="{28A0092B-C50C-407E-A947-70E740481C1C}">
                <a14:useLocalDpi xmlns:a14="http://schemas.microsoft.com/office/drawing/2010/main" val="0"/>
              </a:ext>
            </a:extLst>
          </a:blip>
          <a:srcRect l="27128" r="27127"/>
          <a:stretch/>
        </p:blipFill>
        <p:spPr>
          <a:xfrm>
            <a:off x="7717818" y="3700969"/>
            <a:ext cx="8756357" cy="10825168"/>
          </a:xfrm>
          <a:prstGeom prst="rect">
            <a:avLst/>
          </a:prstGeom>
        </p:spPr>
      </p:pic>
      <p:sp>
        <p:nvSpPr>
          <p:cNvPr id="58" name="Линия"/>
          <p:cNvSpPr/>
          <p:nvPr/>
        </p:nvSpPr>
        <p:spPr>
          <a:xfrm>
            <a:off x="1201065" y="2214562"/>
            <a:ext cx="21506373" cy="1"/>
          </a:xfrm>
          <a:prstGeom prst="line">
            <a:avLst/>
          </a:prstGeom>
          <a:ln w="12700">
            <a:solidFill>
              <a:srgbClr val="253957"/>
            </a:solidFill>
            <a:miter lim="400000"/>
          </a:ln>
        </p:spPr>
        <p:txBody>
          <a:bodyPr lIns="71437" tIns="71437" rIns="71437" bIns="71437" anchor="ctr"/>
          <a:lstStyle/>
          <a:p>
            <a:pPr>
              <a:defRPr sz="3200"/>
            </a:pPr>
            <a:endParaRPr/>
          </a:p>
        </p:txBody>
      </p:sp>
      <p:sp>
        <p:nvSpPr>
          <p:cNvPr id="59" name="Очень крутой заголовок…"/>
          <p:cNvSpPr txBox="1"/>
          <p:nvPr/>
        </p:nvSpPr>
        <p:spPr>
          <a:xfrm>
            <a:off x="1189333" y="2544356"/>
            <a:ext cx="16073440" cy="231322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lgn="l">
              <a:defRPr sz="7000" b="1" cap="all">
                <a:solidFill>
                  <a:srgbClr val="253957"/>
                </a:solidFill>
                <a:latin typeface="+mn-lt"/>
                <a:ea typeface="+mn-ea"/>
                <a:cs typeface="+mn-cs"/>
                <a:sym typeface="Arial Narrow"/>
              </a:defRPr>
            </a:pPr>
            <a:r>
              <a:rPr lang="en-US" sz="9600" b="1" cap="all" dirty="0">
                <a:solidFill>
                  <a:srgbClr val="253957"/>
                </a:solidFill>
                <a:sym typeface="Arial Narrow"/>
              </a:rPr>
              <a:t>Bag of words</a:t>
            </a:r>
            <a:endParaRPr lang="en-GB" sz="5400" b="1" cap="all" dirty="0">
              <a:solidFill>
                <a:srgbClr val="253957"/>
              </a:solidFill>
              <a:sym typeface="Arial Narrow"/>
            </a:endParaRPr>
          </a:p>
        </p:txBody>
      </p:sp>
      <p:sp>
        <p:nvSpPr>
          <p:cNvPr id="60"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1342810" y="5301023"/>
            <a:ext cx="21506374" cy="484268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lgn="l">
              <a:defRPr sz="2800">
                <a:solidFill>
                  <a:srgbClr val="253957"/>
                </a:solidFill>
                <a:latin typeface="+mn-lt"/>
                <a:ea typeface="+mn-ea"/>
                <a:cs typeface="+mn-cs"/>
                <a:sym typeface="Arial Narrow"/>
              </a:defRPr>
            </a:pPr>
            <a:endParaRPr sz="4400" dirty="0"/>
          </a:p>
        </p:txBody>
      </p:sp>
      <p:sp>
        <p:nvSpPr>
          <p:cNvPr id="62" name="Название подразделения, лаборатории, факультета и т.д."/>
          <p:cNvSpPr txBox="1"/>
          <p:nvPr/>
        </p:nvSpPr>
        <p:spPr>
          <a:xfrm>
            <a:off x="11338744" y="942364"/>
            <a:ext cx="11366416" cy="513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spAutoFit/>
          </a:bodyPr>
          <a:lstStyle>
            <a:lvl1pPr algn="r">
              <a:defRPr sz="2400">
                <a:solidFill>
                  <a:srgbClr val="253957"/>
                </a:solidFill>
                <a:latin typeface="+mn-lt"/>
                <a:ea typeface="+mn-ea"/>
                <a:cs typeface="+mn-cs"/>
                <a:sym typeface="Arial Narrow"/>
              </a:defRPr>
            </a:lvl1pPr>
          </a:lstStyle>
          <a:p>
            <a:r>
              <a:rPr lang="ru-RU" dirty="0"/>
              <a:t>Кафедра прикладной математики и информатики</a:t>
            </a:r>
          </a:p>
        </p:txBody>
      </p:sp>
      <p:pic>
        <p:nvPicPr>
          <p:cNvPr id="63" name="Изображение" descr="Изображение"/>
          <p:cNvPicPr>
            <a:picLocks noChangeAspect="1"/>
          </p:cNvPicPr>
          <p:nvPr/>
        </p:nvPicPr>
        <p:blipFill>
          <a:blip r:embed="rId3"/>
          <a:stretch>
            <a:fillRect/>
          </a:stretch>
        </p:blipFill>
        <p:spPr>
          <a:xfrm>
            <a:off x="1226606" y="586180"/>
            <a:ext cx="1199579" cy="1199579"/>
          </a:xfrm>
          <a:prstGeom prst="rect">
            <a:avLst/>
          </a:prstGeom>
          <a:ln w="12700">
            <a:miter lim="400000"/>
          </a:ln>
        </p:spPr>
      </p:pic>
      <p:pic>
        <p:nvPicPr>
          <p:cNvPr id="9" name="Picture 4" descr="bagofwords.pdf"/>
          <p:cNvPicPr>
            <a:picLocks noChangeAspect="1"/>
          </p:cNvPicPr>
          <p:nvPr/>
        </p:nvPicPr>
        <p:blipFill rotWithShape="1">
          <a:blip r:embed="rId2">
            <a:extLst>
              <a:ext uri="{28A0092B-C50C-407E-A947-70E740481C1C}">
                <a14:useLocalDpi xmlns:a14="http://schemas.microsoft.com/office/drawing/2010/main" val="0"/>
              </a:ext>
            </a:extLst>
          </a:blip>
          <a:srcRect l="1" r="72556"/>
          <a:stretch/>
        </p:blipFill>
        <p:spPr>
          <a:xfrm>
            <a:off x="1534816" y="2973160"/>
            <a:ext cx="6150828" cy="12673408"/>
          </a:xfrm>
          <a:prstGeom prst="rect">
            <a:avLst/>
          </a:prstGeom>
        </p:spPr>
      </p:pic>
      <p:pic>
        <p:nvPicPr>
          <p:cNvPr id="11" name="Picture 5" descr="bagofwords.pdf"/>
          <p:cNvPicPr>
            <a:picLocks noChangeAspect="1"/>
          </p:cNvPicPr>
          <p:nvPr/>
        </p:nvPicPr>
        <p:blipFill rotWithShape="1">
          <a:blip r:embed="rId2">
            <a:extLst>
              <a:ext uri="{28A0092B-C50C-407E-A947-70E740481C1C}">
                <a14:useLocalDpi xmlns:a14="http://schemas.microsoft.com/office/drawing/2010/main" val="0"/>
              </a:ext>
            </a:extLst>
          </a:blip>
          <a:srcRect l="72368" r="-2024"/>
          <a:stretch/>
        </p:blipFill>
        <p:spPr>
          <a:xfrm>
            <a:off x="16834215" y="3592513"/>
            <a:ext cx="5654929" cy="10782703"/>
          </a:xfrm>
          <a:prstGeom prst="rect">
            <a:avLst/>
          </a:prstGeom>
        </p:spPr>
      </p:pic>
    </p:spTree>
    <p:extLst>
      <p:ext uri="{BB962C8B-B14F-4D97-AF65-F5344CB8AC3E}">
        <p14:creationId xmlns:p14="http://schemas.microsoft.com/office/powerpoint/2010/main" val="70519874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64008" y="5561856"/>
            <a:ext cx="10441152" cy="7830865"/>
          </a:xfrm>
          <a:prstGeom prst="rect">
            <a:avLst/>
          </a:prstGeom>
          <a:noFill/>
          <a:extLst>
            <a:ext uri="{909E8E84-426E-40DD-AFC4-6F175D3DCCD1}">
              <a14:hiddenFill xmlns:a14="http://schemas.microsoft.com/office/drawing/2010/main">
                <a:solidFill>
                  <a:srgbClr val="FFFFFF"/>
                </a:solidFill>
              </a14:hiddenFill>
            </a:ext>
          </a:extLst>
        </p:spPr>
      </p:pic>
      <p:sp>
        <p:nvSpPr>
          <p:cNvPr id="58" name="Линия"/>
          <p:cNvSpPr/>
          <p:nvPr/>
        </p:nvSpPr>
        <p:spPr>
          <a:xfrm>
            <a:off x="1201065" y="2214562"/>
            <a:ext cx="21506373" cy="1"/>
          </a:xfrm>
          <a:prstGeom prst="line">
            <a:avLst/>
          </a:prstGeom>
          <a:ln w="12700">
            <a:solidFill>
              <a:srgbClr val="253957"/>
            </a:solidFill>
            <a:miter lim="400000"/>
          </a:ln>
        </p:spPr>
        <p:txBody>
          <a:bodyPr lIns="71437" tIns="71437" rIns="71437" bIns="71437" anchor="ctr"/>
          <a:lstStyle/>
          <a:p>
            <a:pPr>
              <a:defRPr sz="3200"/>
            </a:pPr>
            <a:endParaRPr/>
          </a:p>
        </p:txBody>
      </p:sp>
      <p:sp>
        <p:nvSpPr>
          <p:cNvPr id="59" name="Очень крутой заголовок…"/>
          <p:cNvSpPr txBox="1"/>
          <p:nvPr/>
        </p:nvSpPr>
        <p:spPr>
          <a:xfrm>
            <a:off x="1209449" y="2972787"/>
            <a:ext cx="16073440" cy="15089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algn="l">
              <a:defRPr sz="7000" b="1" cap="all">
                <a:solidFill>
                  <a:srgbClr val="253957"/>
                </a:solidFill>
                <a:latin typeface="+mn-lt"/>
                <a:ea typeface="+mn-ea"/>
                <a:cs typeface="+mn-cs"/>
                <a:sym typeface="Arial Narrow"/>
              </a:defRPr>
            </a:pPr>
            <a:r>
              <a:rPr lang="en-GB" dirty="0"/>
              <a:t>Bag-of-words model</a:t>
            </a:r>
            <a:endParaRPr dirty="0"/>
          </a:p>
        </p:txBody>
      </p:sp>
      <p:sp>
        <p:nvSpPr>
          <p:cNvPr id="62" name="Название подразделения, лаборатории, факультета и т.д."/>
          <p:cNvSpPr txBox="1"/>
          <p:nvPr/>
        </p:nvSpPr>
        <p:spPr>
          <a:xfrm>
            <a:off x="11338744" y="942364"/>
            <a:ext cx="11366416" cy="513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spAutoFit/>
          </a:bodyPr>
          <a:lstStyle>
            <a:lvl1pPr algn="r">
              <a:defRPr sz="2400">
                <a:solidFill>
                  <a:srgbClr val="253957"/>
                </a:solidFill>
                <a:latin typeface="+mn-lt"/>
                <a:ea typeface="+mn-ea"/>
                <a:cs typeface="+mn-cs"/>
                <a:sym typeface="Arial Narrow"/>
              </a:defRPr>
            </a:lvl1pPr>
          </a:lstStyle>
          <a:p>
            <a:r>
              <a:rPr lang="ru-RU" dirty="0"/>
              <a:t>Кафедра прикладной математики и информатики</a:t>
            </a:r>
          </a:p>
        </p:txBody>
      </p:sp>
      <p:pic>
        <p:nvPicPr>
          <p:cNvPr id="63" name="Изображение" descr="Изображение"/>
          <p:cNvPicPr>
            <a:picLocks noChangeAspect="1"/>
          </p:cNvPicPr>
          <p:nvPr/>
        </p:nvPicPr>
        <p:blipFill>
          <a:blip r:embed="rId4"/>
          <a:stretch>
            <a:fillRect/>
          </a:stretch>
        </p:blipFill>
        <p:spPr>
          <a:xfrm>
            <a:off x="1226606" y="586180"/>
            <a:ext cx="1199579" cy="1199579"/>
          </a:xfrm>
          <a:prstGeom prst="rect">
            <a:avLst/>
          </a:prstGeom>
          <a:ln w="12700">
            <a:miter lim="400000"/>
          </a:ln>
        </p:spPr>
      </p:pic>
      <p:sp>
        <p:nvSpPr>
          <p:cNvPr id="8"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1209449" y="5308253"/>
            <a:ext cx="11076448" cy="691276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algn="l">
              <a:spcBef>
                <a:spcPts val="2800"/>
              </a:spcBef>
              <a:buSzPct val="100000"/>
              <a:defRPr sz="2800">
                <a:solidFill>
                  <a:srgbClr val="253957"/>
                </a:solidFill>
                <a:latin typeface="+mn-lt"/>
                <a:ea typeface="+mn-ea"/>
                <a:cs typeface="+mn-cs"/>
                <a:sym typeface="Arial Narrow"/>
              </a:defRPr>
            </a:pPr>
            <a:r>
              <a:rPr lang="ru-RU" sz="4400" dirty="0">
                <a:solidFill>
                  <a:srgbClr val="253957"/>
                </a:solidFill>
                <a:sym typeface="Arial Narrow"/>
              </a:rPr>
              <a:t>Мешок слов – одна из простейших и наиболее популярных моделей для извлечения признаков из текстовых документов.</a:t>
            </a:r>
            <a:endParaRPr lang="en-US" sz="4400" dirty="0">
              <a:solidFill>
                <a:srgbClr val="253957"/>
              </a:solidFill>
              <a:sym typeface="Arial Narrow"/>
            </a:endParaRPr>
          </a:p>
          <a:p>
            <a:pPr marL="457200" indent="-457200" algn="l">
              <a:spcBef>
                <a:spcPts val="2800"/>
              </a:spcBef>
              <a:buSzPct val="100000"/>
              <a:buFont typeface="Wingdings" panose="05000000000000000000" pitchFamily="2" charset="2"/>
              <a:buChar char="§"/>
              <a:defRPr sz="2800">
                <a:solidFill>
                  <a:srgbClr val="253957"/>
                </a:solidFill>
                <a:latin typeface="+mn-lt"/>
                <a:ea typeface="+mn-ea"/>
                <a:cs typeface="+mn-cs"/>
                <a:sym typeface="Arial Narrow"/>
              </a:defRPr>
            </a:pPr>
            <a:endParaRPr lang="en-GB" sz="4400" dirty="0">
              <a:sym typeface="Arial Narrow"/>
            </a:endParaRPr>
          </a:p>
          <a:p>
            <a:pPr marL="457200" indent="-457200" algn="l">
              <a:spcBef>
                <a:spcPts val="2800"/>
              </a:spcBef>
              <a:buSzPct val="100000"/>
              <a:buFont typeface="Wingdings" panose="05000000000000000000" pitchFamily="2" charset="2"/>
              <a:buChar char="§"/>
              <a:defRPr sz="2800">
                <a:solidFill>
                  <a:srgbClr val="253957"/>
                </a:solidFill>
                <a:latin typeface="+mn-lt"/>
                <a:ea typeface="+mn-ea"/>
                <a:cs typeface="+mn-cs"/>
                <a:sym typeface="Arial Narrow"/>
              </a:defRPr>
            </a:pPr>
            <a:endParaRPr lang="en-US" sz="3200" dirty="0">
              <a:sym typeface="Arial Narrow"/>
            </a:endParaRPr>
          </a:p>
        </p:txBody>
      </p:sp>
      <p:pic>
        <p:nvPicPr>
          <p:cNvPr id="7" name="Picture 4" descr="word count tabl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696056" y="2468166"/>
            <a:ext cx="8207749" cy="30936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8972027"/>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Линия"/>
          <p:cNvSpPr/>
          <p:nvPr/>
        </p:nvSpPr>
        <p:spPr>
          <a:xfrm>
            <a:off x="1201065" y="2214562"/>
            <a:ext cx="21506373" cy="1"/>
          </a:xfrm>
          <a:prstGeom prst="line">
            <a:avLst/>
          </a:prstGeom>
          <a:ln w="12700">
            <a:solidFill>
              <a:srgbClr val="253957"/>
            </a:solidFill>
            <a:miter lim="400000"/>
          </a:ln>
        </p:spPr>
        <p:txBody>
          <a:bodyPr lIns="71437" tIns="71437" rIns="71437" bIns="71437" anchor="ctr"/>
          <a:lstStyle/>
          <a:p>
            <a:pPr>
              <a:defRPr sz="3200"/>
            </a:pPr>
            <a:endParaRPr/>
          </a:p>
        </p:txBody>
      </p:sp>
      <p:sp>
        <p:nvSpPr>
          <p:cNvPr id="59" name="Очень крутой заголовок…"/>
          <p:cNvSpPr txBox="1"/>
          <p:nvPr/>
        </p:nvSpPr>
        <p:spPr>
          <a:xfrm>
            <a:off x="1209449" y="2972786"/>
            <a:ext cx="16073440" cy="231322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algn="l">
              <a:defRPr sz="7000" b="1" cap="all">
                <a:solidFill>
                  <a:srgbClr val="253957"/>
                </a:solidFill>
                <a:latin typeface="+mn-lt"/>
                <a:ea typeface="+mn-ea"/>
                <a:cs typeface="+mn-cs"/>
                <a:sym typeface="Arial Narrow"/>
              </a:defRPr>
            </a:pPr>
            <a:r>
              <a:rPr lang="ru-RU" dirty="0"/>
              <a:t>Компьютерная лингвистика и </a:t>
            </a:r>
            <a:r>
              <a:rPr lang="ru-RU" sz="7200" b="1" cap="all" dirty="0">
                <a:solidFill>
                  <a:srgbClr val="253957"/>
                </a:solidFill>
                <a:sym typeface="Arial Narrow"/>
              </a:rPr>
              <a:t>Обработка</a:t>
            </a:r>
            <a:r>
              <a:rPr lang="ru-RU" dirty="0"/>
              <a:t> естественных языков</a:t>
            </a:r>
            <a:endParaRPr dirty="0"/>
          </a:p>
        </p:txBody>
      </p:sp>
      <p:sp>
        <p:nvSpPr>
          <p:cNvPr id="62" name="Название подразделения, лаборатории, факультета и т.д."/>
          <p:cNvSpPr txBox="1"/>
          <p:nvPr/>
        </p:nvSpPr>
        <p:spPr>
          <a:xfrm>
            <a:off x="11338744" y="942364"/>
            <a:ext cx="11366416" cy="513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spAutoFit/>
          </a:bodyPr>
          <a:lstStyle>
            <a:lvl1pPr algn="r">
              <a:defRPr sz="2400">
                <a:solidFill>
                  <a:srgbClr val="253957"/>
                </a:solidFill>
                <a:latin typeface="+mn-lt"/>
                <a:ea typeface="+mn-ea"/>
                <a:cs typeface="+mn-cs"/>
                <a:sym typeface="Arial Narrow"/>
              </a:defRPr>
            </a:lvl1pPr>
          </a:lstStyle>
          <a:p>
            <a:r>
              <a:rPr lang="ru-RU" dirty="0"/>
              <a:t>Кафедра прикладной математики и информатики</a:t>
            </a:r>
          </a:p>
        </p:txBody>
      </p:sp>
      <p:pic>
        <p:nvPicPr>
          <p:cNvPr id="63" name="Изображение" descr="Изображение"/>
          <p:cNvPicPr>
            <a:picLocks noChangeAspect="1"/>
          </p:cNvPicPr>
          <p:nvPr/>
        </p:nvPicPr>
        <p:blipFill>
          <a:blip r:embed="rId2"/>
          <a:stretch>
            <a:fillRect/>
          </a:stretch>
        </p:blipFill>
        <p:spPr>
          <a:xfrm>
            <a:off x="1226606" y="586180"/>
            <a:ext cx="1199579" cy="1199579"/>
          </a:xfrm>
          <a:prstGeom prst="rect">
            <a:avLst/>
          </a:prstGeom>
          <a:ln w="12700">
            <a:miter lim="400000"/>
          </a:ln>
        </p:spPr>
      </p:pic>
      <p:pic>
        <p:nvPicPr>
          <p:cNvPr id="3" name="Рисунок 2"/>
          <p:cNvPicPr>
            <a:picLocks noChangeAspect="1"/>
          </p:cNvPicPr>
          <p:nvPr/>
        </p:nvPicPr>
        <p:blipFill>
          <a:blip r:embed="rId3"/>
          <a:stretch>
            <a:fillRect/>
          </a:stretch>
        </p:blipFill>
        <p:spPr>
          <a:xfrm>
            <a:off x="2686944" y="5489848"/>
            <a:ext cx="15569521" cy="7434633"/>
          </a:xfrm>
          <a:prstGeom prst="rect">
            <a:avLst/>
          </a:prstGeom>
        </p:spPr>
      </p:pic>
    </p:spTree>
    <p:extLst>
      <p:ext uri="{BB962C8B-B14F-4D97-AF65-F5344CB8AC3E}">
        <p14:creationId xmlns:p14="http://schemas.microsoft.com/office/powerpoint/2010/main" val="1857581928"/>
      </p:ext>
    </p:extLst>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Линия"/>
          <p:cNvSpPr/>
          <p:nvPr/>
        </p:nvSpPr>
        <p:spPr>
          <a:xfrm>
            <a:off x="1201065" y="2214562"/>
            <a:ext cx="21506373" cy="1"/>
          </a:xfrm>
          <a:prstGeom prst="line">
            <a:avLst/>
          </a:prstGeom>
          <a:ln w="12700">
            <a:solidFill>
              <a:srgbClr val="253957"/>
            </a:solidFill>
            <a:miter lim="400000"/>
          </a:ln>
        </p:spPr>
        <p:txBody>
          <a:bodyPr lIns="71437" tIns="71437" rIns="71437" bIns="71437" anchor="ctr"/>
          <a:lstStyle/>
          <a:p>
            <a:pPr>
              <a:defRPr sz="3200"/>
            </a:pPr>
            <a:endParaRPr/>
          </a:p>
        </p:txBody>
      </p:sp>
      <p:sp>
        <p:nvSpPr>
          <p:cNvPr id="59" name="Очень крутой заголовок…"/>
          <p:cNvSpPr txBox="1"/>
          <p:nvPr/>
        </p:nvSpPr>
        <p:spPr>
          <a:xfrm>
            <a:off x="1209449" y="2972787"/>
            <a:ext cx="16073440" cy="15089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algn="l">
              <a:defRPr sz="7000" b="1" cap="all">
                <a:solidFill>
                  <a:srgbClr val="253957"/>
                </a:solidFill>
                <a:latin typeface="+mn-lt"/>
                <a:ea typeface="+mn-ea"/>
                <a:cs typeface="+mn-cs"/>
                <a:sym typeface="Arial Narrow"/>
              </a:defRPr>
            </a:pPr>
            <a:r>
              <a:rPr lang="en-GB" dirty="0"/>
              <a:t>Bag-of-words model</a:t>
            </a:r>
            <a:endParaRPr dirty="0"/>
          </a:p>
        </p:txBody>
      </p:sp>
      <p:sp>
        <p:nvSpPr>
          <p:cNvPr id="62" name="Название подразделения, лаборатории, факультета и т.д."/>
          <p:cNvSpPr txBox="1"/>
          <p:nvPr/>
        </p:nvSpPr>
        <p:spPr>
          <a:xfrm>
            <a:off x="11338744" y="942364"/>
            <a:ext cx="11366416" cy="513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spAutoFit/>
          </a:bodyPr>
          <a:lstStyle>
            <a:lvl1pPr algn="r">
              <a:defRPr sz="2400">
                <a:solidFill>
                  <a:srgbClr val="253957"/>
                </a:solidFill>
                <a:latin typeface="+mn-lt"/>
                <a:ea typeface="+mn-ea"/>
                <a:cs typeface="+mn-cs"/>
                <a:sym typeface="Arial Narrow"/>
              </a:defRPr>
            </a:lvl1pPr>
          </a:lstStyle>
          <a:p>
            <a:r>
              <a:rPr lang="ru-RU" dirty="0"/>
              <a:t>Кафедра прикладной математики и информатики</a:t>
            </a:r>
          </a:p>
        </p:txBody>
      </p:sp>
      <p:pic>
        <p:nvPicPr>
          <p:cNvPr id="63" name="Изображение" descr="Изображение"/>
          <p:cNvPicPr>
            <a:picLocks noChangeAspect="1"/>
          </p:cNvPicPr>
          <p:nvPr/>
        </p:nvPicPr>
        <p:blipFill>
          <a:blip r:embed="rId3"/>
          <a:stretch>
            <a:fillRect/>
          </a:stretch>
        </p:blipFill>
        <p:spPr>
          <a:xfrm>
            <a:off x="1226606" y="586180"/>
            <a:ext cx="1199579" cy="1199579"/>
          </a:xfrm>
          <a:prstGeom prst="rect">
            <a:avLst/>
          </a:prstGeom>
          <a:ln w="12700">
            <a:miter lim="400000"/>
          </a:ln>
        </p:spPr>
      </p:pic>
      <p:pic>
        <p:nvPicPr>
          <p:cNvPr id="3078" name="Picture 6" descr="https://cdn-media-1.freecodecamp.org/images/qRGh8boBcLLQfBvDnWTXKxZIEAk5LNfNABH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38819" y="6713984"/>
            <a:ext cx="20230863" cy="25637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0145634"/>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Линия"/>
          <p:cNvSpPr/>
          <p:nvPr/>
        </p:nvSpPr>
        <p:spPr>
          <a:xfrm>
            <a:off x="1201065" y="2214562"/>
            <a:ext cx="21506373" cy="1"/>
          </a:xfrm>
          <a:prstGeom prst="line">
            <a:avLst/>
          </a:prstGeom>
          <a:ln w="12700">
            <a:solidFill>
              <a:srgbClr val="253957"/>
            </a:solidFill>
            <a:miter lim="400000"/>
          </a:ln>
        </p:spPr>
        <p:txBody>
          <a:bodyPr lIns="71437" tIns="71437" rIns="71437" bIns="71437" anchor="ctr"/>
          <a:lstStyle/>
          <a:p>
            <a:pPr>
              <a:defRPr sz="3200"/>
            </a:pPr>
            <a:endParaRPr/>
          </a:p>
        </p:txBody>
      </p:sp>
      <p:sp>
        <p:nvSpPr>
          <p:cNvPr id="62" name="Название подразделения, лаборатории, факультета и т.д."/>
          <p:cNvSpPr txBox="1"/>
          <p:nvPr/>
        </p:nvSpPr>
        <p:spPr>
          <a:xfrm>
            <a:off x="11338744" y="942364"/>
            <a:ext cx="11366416" cy="513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spAutoFit/>
          </a:bodyPr>
          <a:lstStyle>
            <a:lvl1pPr algn="r">
              <a:defRPr sz="2400">
                <a:solidFill>
                  <a:srgbClr val="253957"/>
                </a:solidFill>
                <a:latin typeface="+mn-lt"/>
                <a:ea typeface="+mn-ea"/>
                <a:cs typeface="+mn-cs"/>
                <a:sym typeface="Arial Narrow"/>
              </a:defRPr>
            </a:lvl1pPr>
          </a:lstStyle>
          <a:p>
            <a:r>
              <a:rPr lang="ru-RU" dirty="0"/>
              <a:t>Кафедра прикладной математики и информатики</a:t>
            </a:r>
          </a:p>
        </p:txBody>
      </p:sp>
      <p:pic>
        <p:nvPicPr>
          <p:cNvPr id="63" name="Изображение" descr="Изображение"/>
          <p:cNvPicPr>
            <a:picLocks noChangeAspect="1"/>
          </p:cNvPicPr>
          <p:nvPr/>
        </p:nvPicPr>
        <p:blipFill>
          <a:blip r:embed="rId3"/>
          <a:stretch>
            <a:fillRect/>
          </a:stretch>
        </p:blipFill>
        <p:spPr>
          <a:xfrm>
            <a:off x="1226606" y="586180"/>
            <a:ext cx="1199579" cy="1199579"/>
          </a:xfrm>
          <a:prstGeom prst="rect">
            <a:avLst/>
          </a:prstGeom>
          <a:ln w="12700">
            <a:miter lim="400000"/>
          </a:ln>
        </p:spPr>
      </p:pic>
      <p:sp>
        <p:nvSpPr>
          <p:cNvPr id="8"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1170792" y="2656956"/>
            <a:ext cx="21506375" cy="484268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algn="l">
              <a:spcBef>
                <a:spcPts val="2800"/>
              </a:spcBef>
              <a:buSzPct val="100000"/>
              <a:defRPr sz="2800">
                <a:solidFill>
                  <a:srgbClr val="253957"/>
                </a:solidFill>
                <a:latin typeface="+mn-lt"/>
                <a:ea typeface="+mn-ea"/>
                <a:cs typeface="+mn-cs"/>
                <a:sym typeface="Arial Narrow"/>
              </a:defRPr>
            </a:pPr>
            <a:r>
              <a:rPr lang="ru-RU" sz="4400" b="1" dirty="0">
                <a:solidFill>
                  <a:srgbClr val="253957"/>
                </a:solidFill>
                <a:sym typeface="Arial Narrow"/>
              </a:rPr>
              <a:t>Тексты:</a:t>
            </a:r>
            <a:endParaRPr lang="en-US" sz="4400" b="1" dirty="0">
              <a:solidFill>
                <a:srgbClr val="253957"/>
              </a:solidFill>
              <a:sym typeface="Arial Narrow"/>
            </a:endParaRPr>
          </a:p>
          <a:p>
            <a:pPr algn="l">
              <a:spcBef>
                <a:spcPts val="2800"/>
              </a:spcBef>
              <a:buSzPct val="100000"/>
              <a:defRPr sz="2800">
                <a:solidFill>
                  <a:srgbClr val="253957"/>
                </a:solidFill>
                <a:latin typeface="+mn-lt"/>
                <a:ea typeface="+mn-ea"/>
                <a:cs typeface="+mn-cs"/>
                <a:sym typeface="Arial Narrow"/>
              </a:defRPr>
            </a:pPr>
            <a:r>
              <a:rPr lang="en-US" sz="4400" dirty="0">
                <a:solidFill>
                  <a:srgbClr val="253957"/>
                </a:solidFill>
                <a:sym typeface="Arial Narrow"/>
              </a:rPr>
              <a:t>Doc1: “It was the best of times”</a:t>
            </a:r>
          </a:p>
          <a:p>
            <a:pPr algn="l">
              <a:spcBef>
                <a:spcPts val="2800"/>
              </a:spcBef>
              <a:buSzPct val="100000"/>
              <a:defRPr sz="2800">
                <a:solidFill>
                  <a:srgbClr val="253957"/>
                </a:solidFill>
                <a:latin typeface="+mn-lt"/>
                <a:ea typeface="+mn-ea"/>
                <a:cs typeface="+mn-cs"/>
                <a:sym typeface="Arial Narrow"/>
              </a:defRPr>
            </a:pPr>
            <a:r>
              <a:rPr lang="en-US" sz="4400" dirty="0">
                <a:solidFill>
                  <a:srgbClr val="253957"/>
                </a:solidFill>
                <a:sym typeface="Arial Narrow"/>
              </a:rPr>
              <a:t>Doc2: “It was the worst of times”</a:t>
            </a:r>
          </a:p>
          <a:p>
            <a:pPr algn="l">
              <a:spcBef>
                <a:spcPts val="2800"/>
              </a:spcBef>
              <a:buSzPct val="100000"/>
              <a:defRPr sz="2800">
                <a:solidFill>
                  <a:srgbClr val="253957"/>
                </a:solidFill>
                <a:latin typeface="+mn-lt"/>
                <a:ea typeface="+mn-ea"/>
                <a:cs typeface="+mn-cs"/>
                <a:sym typeface="Arial Narrow"/>
              </a:defRPr>
            </a:pPr>
            <a:r>
              <a:rPr lang="en-US" sz="4400" dirty="0">
                <a:solidFill>
                  <a:srgbClr val="253957"/>
                </a:solidFill>
                <a:sym typeface="Arial Narrow"/>
              </a:rPr>
              <a:t>Doc3: “It was the age of wisdom”</a:t>
            </a:r>
          </a:p>
          <a:p>
            <a:pPr algn="l">
              <a:spcBef>
                <a:spcPts val="2800"/>
              </a:spcBef>
              <a:buSzPct val="100000"/>
              <a:defRPr sz="2800">
                <a:solidFill>
                  <a:srgbClr val="253957"/>
                </a:solidFill>
                <a:latin typeface="+mn-lt"/>
                <a:ea typeface="+mn-ea"/>
                <a:cs typeface="+mn-cs"/>
                <a:sym typeface="Arial Narrow"/>
              </a:defRPr>
            </a:pPr>
            <a:r>
              <a:rPr lang="en-US" sz="4400" dirty="0">
                <a:solidFill>
                  <a:srgbClr val="253957"/>
                </a:solidFill>
                <a:sym typeface="Arial Narrow"/>
              </a:rPr>
              <a:t>Doc4: “It was the age of foolishness”</a:t>
            </a:r>
            <a:endParaRPr lang="ru-RU" sz="4400" dirty="0">
              <a:solidFill>
                <a:srgbClr val="253957"/>
              </a:solidFill>
              <a:sym typeface="Arial Narrow"/>
            </a:endParaRPr>
          </a:p>
          <a:p>
            <a:pPr algn="l">
              <a:spcBef>
                <a:spcPts val="2800"/>
              </a:spcBef>
              <a:buSzPct val="100000"/>
              <a:defRPr sz="2800">
                <a:solidFill>
                  <a:srgbClr val="253957"/>
                </a:solidFill>
                <a:latin typeface="+mn-lt"/>
                <a:ea typeface="+mn-ea"/>
                <a:cs typeface="+mn-cs"/>
                <a:sym typeface="Arial Narrow"/>
              </a:defRPr>
            </a:pPr>
            <a:r>
              <a:rPr lang="ru-RU" sz="4400" b="1" dirty="0">
                <a:solidFill>
                  <a:srgbClr val="253957"/>
                </a:solidFill>
                <a:sym typeface="Arial Narrow"/>
              </a:rPr>
              <a:t>Словарь: </a:t>
            </a:r>
            <a:r>
              <a:rPr lang="en-GB" sz="2800" i="1" dirty="0">
                <a:sym typeface="Arial Narrow"/>
              </a:rPr>
              <a:t>‘</a:t>
            </a:r>
            <a:r>
              <a:rPr lang="en-GB" sz="4000" i="1" dirty="0">
                <a:sym typeface="Arial Narrow"/>
              </a:rPr>
              <a:t>It’, ‘was’, ‘the’, ‘best’, ‘of’, ‘times’, ‘worst’, ‘age’, ‘wisdom’, ‘foolishness’</a:t>
            </a:r>
          </a:p>
          <a:p>
            <a:pPr algn="l">
              <a:spcBef>
                <a:spcPts val="2800"/>
              </a:spcBef>
              <a:buSzPct val="100000"/>
              <a:defRPr sz="2800">
                <a:solidFill>
                  <a:srgbClr val="253957"/>
                </a:solidFill>
                <a:latin typeface="+mn-lt"/>
                <a:ea typeface="+mn-ea"/>
                <a:cs typeface="+mn-cs"/>
                <a:sym typeface="Arial Narrow"/>
              </a:defRPr>
            </a:pPr>
            <a:r>
              <a:rPr lang="en-US" sz="4400" dirty="0">
                <a:solidFill>
                  <a:srgbClr val="253957"/>
                </a:solidFill>
                <a:sym typeface="Arial Narrow"/>
              </a:rPr>
              <a:t>BOW1 </a:t>
            </a:r>
            <a:r>
              <a:rPr lang="en-US" sz="4400" i="1" dirty="0">
                <a:sym typeface="Arial Narrow"/>
              </a:rPr>
              <a:t>= [1, 1, 1, 1, 1, 1, 0, 0, 0, 0]</a:t>
            </a:r>
            <a:br>
              <a:rPr lang="en-US" sz="4400" i="1" dirty="0">
                <a:sym typeface="Arial Narrow"/>
              </a:rPr>
            </a:br>
            <a:r>
              <a:rPr lang="en-US" sz="4400" dirty="0">
                <a:solidFill>
                  <a:srgbClr val="253957"/>
                </a:solidFill>
                <a:sym typeface="Arial Narrow"/>
              </a:rPr>
              <a:t>BOW2 </a:t>
            </a:r>
            <a:r>
              <a:rPr lang="en-US" sz="4400" i="1" dirty="0">
                <a:sym typeface="Arial Narrow"/>
              </a:rPr>
              <a:t>= [1, 1, 1, 0, 1, 1, 1, 0, 0, 0]</a:t>
            </a:r>
            <a:br>
              <a:rPr lang="en-US" sz="4400" i="1" dirty="0">
                <a:sym typeface="Arial Narrow"/>
              </a:rPr>
            </a:br>
            <a:r>
              <a:rPr lang="en-US" sz="4400" dirty="0">
                <a:solidFill>
                  <a:srgbClr val="253957"/>
                </a:solidFill>
                <a:sym typeface="Arial Narrow"/>
              </a:rPr>
              <a:t>BOW3 </a:t>
            </a:r>
            <a:r>
              <a:rPr lang="en-US" sz="4400" i="1" dirty="0">
                <a:sym typeface="Arial Narrow"/>
              </a:rPr>
              <a:t>= [1, 1, 1, 0, 1, 0, 0, 1, 1, 0]</a:t>
            </a:r>
            <a:br>
              <a:rPr lang="en-US" sz="4400" i="1" dirty="0">
                <a:sym typeface="Arial Narrow"/>
              </a:rPr>
            </a:br>
            <a:r>
              <a:rPr lang="en-US" sz="4400" dirty="0">
                <a:solidFill>
                  <a:srgbClr val="253957"/>
                </a:solidFill>
                <a:sym typeface="Arial Narrow"/>
              </a:rPr>
              <a:t>BOW4 </a:t>
            </a:r>
            <a:r>
              <a:rPr lang="en-US" sz="4400" i="1" dirty="0">
                <a:sym typeface="Arial Narrow"/>
              </a:rPr>
              <a:t>= [1, 1, 1, 0, 1, 0, 0, 1, 0, 1]</a:t>
            </a:r>
            <a:r>
              <a:rPr lang="en-US" sz="4400" dirty="0">
                <a:solidFill>
                  <a:srgbClr val="253957"/>
                </a:solidFill>
                <a:sym typeface="Arial Narrow"/>
              </a:rPr>
              <a:t> </a:t>
            </a:r>
            <a:endParaRPr lang="en-GB" sz="4400" dirty="0">
              <a:sym typeface="Arial Narrow"/>
            </a:endParaRPr>
          </a:p>
          <a:p>
            <a:pPr marL="457200" indent="-457200" algn="l">
              <a:spcBef>
                <a:spcPts val="2800"/>
              </a:spcBef>
              <a:buSzPct val="100000"/>
              <a:buFont typeface="Wingdings" panose="05000000000000000000" pitchFamily="2" charset="2"/>
              <a:buChar char="§"/>
              <a:defRPr sz="2800">
                <a:solidFill>
                  <a:srgbClr val="253957"/>
                </a:solidFill>
                <a:latin typeface="+mn-lt"/>
                <a:ea typeface="+mn-ea"/>
                <a:cs typeface="+mn-cs"/>
                <a:sym typeface="Arial Narrow"/>
              </a:defRPr>
            </a:pPr>
            <a:endParaRPr lang="en-US" sz="3200" dirty="0">
              <a:sym typeface="Arial Narrow"/>
            </a:endParaRPr>
          </a:p>
        </p:txBody>
      </p:sp>
    </p:spTree>
    <p:extLst>
      <p:ext uri="{BB962C8B-B14F-4D97-AF65-F5344CB8AC3E}">
        <p14:creationId xmlns:p14="http://schemas.microsoft.com/office/powerpoint/2010/main" val="3574481599"/>
      </p:ext>
    </p:ext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Линия"/>
          <p:cNvSpPr/>
          <p:nvPr/>
        </p:nvSpPr>
        <p:spPr>
          <a:xfrm>
            <a:off x="1201065" y="2214562"/>
            <a:ext cx="21506373" cy="1"/>
          </a:xfrm>
          <a:prstGeom prst="line">
            <a:avLst/>
          </a:prstGeom>
          <a:ln w="12700">
            <a:solidFill>
              <a:srgbClr val="253957"/>
            </a:solidFill>
            <a:miter lim="400000"/>
          </a:ln>
        </p:spPr>
        <p:txBody>
          <a:bodyPr lIns="71437" tIns="71437" rIns="71437" bIns="71437" anchor="ctr"/>
          <a:lstStyle/>
          <a:p>
            <a:pPr>
              <a:defRPr sz="3200"/>
            </a:pPr>
            <a:endParaRPr/>
          </a:p>
        </p:txBody>
      </p:sp>
      <p:sp>
        <p:nvSpPr>
          <p:cNvPr id="59" name="Очень крутой заголовок…"/>
          <p:cNvSpPr txBox="1"/>
          <p:nvPr/>
        </p:nvSpPr>
        <p:spPr>
          <a:xfrm>
            <a:off x="1189333" y="2544356"/>
            <a:ext cx="16073440" cy="231322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lgn="l">
              <a:defRPr sz="7000" b="1" cap="all">
                <a:solidFill>
                  <a:srgbClr val="253957"/>
                </a:solidFill>
                <a:latin typeface="+mn-lt"/>
                <a:ea typeface="+mn-ea"/>
                <a:cs typeface="+mn-cs"/>
                <a:sym typeface="Arial Narrow"/>
              </a:defRPr>
            </a:pPr>
            <a:r>
              <a:rPr lang="en-US" sz="9600" b="1" cap="all" dirty="0">
                <a:solidFill>
                  <a:srgbClr val="253957"/>
                </a:solidFill>
                <a:sym typeface="Arial Narrow"/>
              </a:rPr>
              <a:t>Bag of words</a:t>
            </a:r>
            <a:endParaRPr lang="en-GB" sz="5400" b="1" cap="all" dirty="0">
              <a:solidFill>
                <a:srgbClr val="253957"/>
              </a:solidFill>
              <a:sym typeface="Arial Narrow"/>
            </a:endParaRPr>
          </a:p>
        </p:txBody>
      </p:sp>
      <p:sp>
        <p:nvSpPr>
          <p:cNvPr id="60"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1342810" y="5301023"/>
            <a:ext cx="21506374" cy="484268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lgn="l">
              <a:defRPr sz="2800">
                <a:solidFill>
                  <a:srgbClr val="253957"/>
                </a:solidFill>
                <a:latin typeface="+mn-lt"/>
                <a:ea typeface="+mn-ea"/>
                <a:cs typeface="+mn-cs"/>
                <a:sym typeface="Arial Narrow"/>
              </a:defRPr>
            </a:pPr>
            <a:endParaRPr sz="4400" dirty="0"/>
          </a:p>
        </p:txBody>
      </p:sp>
      <p:sp>
        <p:nvSpPr>
          <p:cNvPr id="62" name="Название подразделения, лаборатории, факультета и т.д."/>
          <p:cNvSpPr txBox="1"/>
          <p:nvPr/>
        </p:nvSpPr>
        <p:spPr>
          <a:xfrm>
            <a:off x="11338744" y="942364"/>
            <a:ext cx="11366416" cy="513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spAutoFit/>
          </a:bodyPr>
          <a:lstStyle>
            <a:lvl1pPr algn="r">
              <a:defRPr sz="2400">
                <a:solidFill>
                  <a:srgbClr val="253957"/>
                </a:solidFill>
                <a:latin typeface="+mn-lt"/>
                <a:ea typeface="+mn-ea"/>
                <a:cs typeface="+mn-cs"/>
                <a:sym typeface="Arial Narrow"/>
              </a:defRPr>
            </a:lvl1pPr>
          </a:lstStyle>
          <a:p>
            <a:r>
              <a:rPr lang="ru-RU" dirty="0"/>
              <a:t>Кафедра прикладной математики и информатики</a:t>
            </a:r>
          </a:p>
        </p:txBody>
      </p:sp>
      <p:pic>
        <p:nvPicPr>
          <p:cNvPr id="63" name="Изображение" descr="Изображение"/>
          <p:cNvPicPr>
            <a:picLocks noChangeAspect="1"/>
          </p:cNvPicPr>
          <p:nvPr/>
        </p:nvPicPr>
        <p:blipFill>
          <a:blip r:embed="rId2"/>
          <a:stretch>
            <a:fillRect/>
          </a:stretch>
        </p:blipFill>
        <p:spPr>
          <a:xfrm>
            <a:off x="1226606" y="586180"/>
            <a:ext cx="1199579" cy="1199579"/>
          </a:xfrm>
          <a:prstGeom prst="rect">
            <a:avLst/>
          </a:prstGeom>
          <a:ln w="12700">
            <a:miter lim="400000"/>
          </a:ln>
        </p:spPr>
      </p:pic>
      <p:sp>
        <p:nvSpPr>
          <p:cNvPr id="13" name="Text Box 5"/>
          <p:cNvSpPr txBox="1">
            <a:spLocks noChangeArrowheads="1"/>
          </p:cNvSpPr>
          <p:nvPr/>
        </p:nvSpPr>
        <p:spPr bwMode="auto">
          <a:xfrm>
            <a:off x="2182888" y="6979092"/>
            <a:ext cx="2926868" cy="1723549"/>
          </a:xfrm>
          <a:prstGeom prst="rect">
            <a:avLst/>
          </a:prstGeom>
          <a:noFill/>
          <a:ln w="25400">
            <a:noFill/>
            <a:miter lim="800000"/>
            <a:headEnd/>
            <a:tailEnd/>
          </a:ln>
        </p:spPr>
        <p:txBody>
          <a:bodyPr wrap="square">
            <a:prstTxWarp prst="textNoShape">
              <a:avLst/>
            </a:prstTxWarp>
            <a:spAutoFit/>
          </a:bodyPr>
          <a:lstStyle/>
          <a:p>
            <a:r>
              <a:rPr lang="ru-RU" sz="10600" i="1" dirty="0">
                <a:latin typeface="Lucida Grande"/>
                <a:ea typeface="Lucida Grande"/>
                <a:cs typeface="Lucida Grande"/>
              </a:rPr>
              <a:t>а</a:t>
            </a:r>
            <a:r>
              <a:rPr lang="en-US" sz="10600" dirty="0"/>
              <a:t>(</a:t>
            </a:r>
          </a:p>
        </p:txBody>
      </p:sp>
      <p:sp>
        <p:nvSpPr>
          <p:cNvPr id="14" name="Text Box 6"/>
          <p:cNvSpPr txBox="1">
            <a:spLocks noChangeArrowheads="1"/>
          </p:cNvSpPr>
          <p:nvPr/>
        </p:nvSpPr>
        <p:spPr bwMode="auto">
          <a:xfrm>
            <a:off x="13473796" y="6979091"/>
            <a:ext cx="2182534" cy="1723549"/>
          </a:xfrm>
          <a:prstGeom prst="rect">
            <a:avLst/>
          </a:prstGeom>
          <a:noFill/>
          <a:ln w="25400">
            <a:noFill/>
            <a:miter lim="800000"/>
            <a:headEnd/>
            <a:tailEnd/>
          </a:ln>
        </p:spPr>
        <p:txBody>
          <a:bodyPr wrap="none">
            <a:prstTxWarp prst="textNoShape">
              <a:avLst/>
            </a:prstTxWarp>
            <a:spAutoFit/>
          </a:bodyPr>
          <a:lstStyle/>
          <a:p>
            <a:r>
              <a:rPr lang="en-US" sz="10600" dirty="0"/>
              <a:t>)=</a:t>
            </a:r>
            <a:r>
              <a:rPr lang="en-US" sz="10600" i="1" dirty="0"/>
              <a:t>c</a:t>
            </a:r>
          </a:p>
        </p:txBody>
      </p:sp>
      <p:pic>
        <p:nvPicPr>
          <p:cNvPr id="15" name="Picture 9" descr="Thumbs-up-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30063" y="5574569"/>
            <a:ext cx="2387798" cy="2152059"/>
          </a:xfrm>
          <a:prstGeom prst="rect">
            <a:avLst/>
          </a:prstGeom>
        </p:spPr>
      </p:pic>
      <p:graphicFrame>
        <p:nvGraphicFramePr>
          <p:cNvPr id="16" name="Group 44"/>
          <p:cNvGraphicFramePr>
            <a:graphicFrameLocks noGrp="1"/>
          </p:cNvGraphicFramePr>
          <p:nvPr>
            <p:extLst>
              <p:ext uri="{D42A27DB-BD31-4B8C-83A1-F6EECF244321}">
                <p14:modId xmlns:p14="http://schemas.microsoft.com/office/powerpoint/2010/main" val="1910304326"/>
              </p:ext>
            </p:extLst>
          </p:nvPr>
        </p:nvGraphicFramePr>
        <p:xfrm>
          <a:off x="4372915" y="4907716"/>
          <a:ext cx="8709872" cy="5866297"/>
        </p:xfrm>
        <a:graphic>
          <a:graphicData uri="http://schemas.openxmlformats.org/drawingml/2006/table">
            <a:tbl>
              <a:tblPr/>
              <a:tblGrid>
                <a:gridCol w="5225923">
                  <a:extLst>
                    <a:ext uri="{9D8B030D-6E8A-4147-A177-3AD203B41FA5}">
                      <a16:colId xmlns:a16="http://schemas.microsoft.com/office/drawing/2014/main" val="20000"/>
                    </a:ext>
                  </a:extLst>
                </a:gridCol>
                <a:gridCol w="3483949">
                  <a:extLst>
                    <a:ext uri="{9D8B030D-6E8A-4147-A177-3AD203B41FA5}">
                      <a16:colId xmlns:a16="http://schemas.microsoft.com/office/drawing/2014/main" val="20001"/>
                    </a:ext>
                  </a:extLst>
                </a:gridCol>
              </a:tblGrid>
              <a:tr h="884966">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5000" b="0" i="0" u="none" strike="noStrike" cap="none" normalizeH="0" baseline="0" dirty="0">
                          <a:ln>
                            <a:noFill/>
                          </a:ln>
                          <a:solidFill>
                            <a:schemeClr val="tx1"/>
                          </a:solidFill>
                          <a:effectLst/>
                          <a:latin typeface="Courier"/>
                          <a:ea typeface="Arial" charset="0"/>
                          <a:cs typeface="Courier"/>
                        </a:rPr>
                        <a:t>seen</a:t>
                      </a:r>
                    </a:p>
                  </a:txBody>
                  <a:tcPr marL="163311" marR="163311" marT="61241" marB="6124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5000" b="0" i="0" u="none" strike="noStrike" cap="none" normalizeH="0" baseline="0" dirty="0">
                          <a:ln>
                            <a:noFill/>
                          </a:ln>
                          <a:solidFill>
                            <a:schemeClr val="tx1"/>
                          </a:solidFill>
                          <a:effectLst/>
                          <a:latin typeface="Courier"/>
                          <a:ea typeface="Arial" charset="0"/>
                          <a:cs typeface="Courier"/>
                        </a:rPr>
                        <a:t>2</a:t>
                      </a:r>
                    </a:p>
                  </a:txBody>
                  <a:tcPr marL="163311" marR="163311" marT="61241" marB="6124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1115946">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5000" b="0" i="0" u="none" strike="noStrike" cap="none" normalizeH="0" baseline="0" dirty="0">
                          <a:ln>
                            <a:noFill/>
                          </a:ln>
                          <a:solidFill>
                            <a:schemeClr val="tx1"/>
                          </a:solidFill>
                          <a:effectLst/>
                          <a:latin typeface="Courier"/>
                          <a:ea typeface="Arial" charset="0"/>
                          <a:cs typeface="Courier"/>
                        </a:rPr>
                        <a:t>sweet</a:t>
                      </a:r>
                    </a:p>
                  </a:txBody>
                  <a:tcPr marL="163311" marR="163311" marT="61241" marB="6124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5000" b="0" i="0" u="none" strike="noStrike" cap="none" normalizeH="0" baseline="0" dirty="0">
                          <a:ln>
                            <a:noFill/>
                          </a:ln>
                          <a:solidFill>
                            <a:schemeClr val="tx1"/>
                          </a:solidFill>
                          <a:effectLst/>
                          <a:latin typeface="Courier"/>
                          <a:ea typeface="Arial" charset="0"/>
                          <a:cs typeface="Courier"/>
                        </a:rPr>
                        <a:t>1</a:t>
                      </a:r>
                    </a:p>
                  </a:txBody>
                  <a:tcPr marL="163311" marR="163311" marT="61241" marB="6124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07512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5000" b="0" i="0" u="none" strike="noStrike" cap="none" normalizeH="0" baseline="0" dirty="0">
                          <a:ln>
                            <a:noFill/>
                          </a:ln>
                          <a:solidFill>
                            <a:schemeClr val="tx1"/>
                          </a:solidFill>
                          <a:effectLst/>
                          <a:latin typeface="Courier"/>
                          <a:ea typeface="Arial" charset="0"/>
                          <a:cs typeface="Courier"/>
                        </a:rPr>
                        <a:t>whimsical</a:t>
                      </a:r>
                    </a:p>
                  </a:txBody>
                  <a:tcPr marL="163311" marR="163311" marT="61241" marB="6124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5000" b="0" i="0" u="none" strike="noStrike" cap="none" normalizeH="0" baseline="0" dirty="0">
                          <a:ln>
                            <a:noFill/>
                          </a:ln>
                          <a:solidFill>
                            <a:schemeClr val="tx1"/>
                          </a:solidFill>
                          <a:effectLst/>
                          <a:latin typeface="Courier"/>
                          <a:ea typeface="Arial" charset="0"/>
                          <a:cs typeface="Courier"/>
                        </a:rPr>
                        <a:t>1</a:t>
                      </a:r>
                    </a:p>
                  </a:txBody>
                  <a:tcPr marL="163311" marR="163311" marT="61241" marB="6124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884966">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5000" b="0" i="0" u="none" strike="noStrike" cap="none" normalizeH="0" baseline="0" dirty="0">
                          <a:ln>
                            <a:noFill/>
                          </a:ln>
                          <a:solidFill>
                            <a:schemeClr val="tx1"/>
                          </a:solidFill>
                          <a:effectLst/>
                          <a:latin typeface="Courier"/>
                          <a:ea typeface="Arial" charset="0"/>
                          <a:cs typeface="Courier"/>
                        </a:rPr>
                        <a:t>recommend</a:t>
                      </a:r>
                    </a:p>
                  </a:txBody>
                  <a:tcPr marL="163311" marR="163311" marT="61241" marB="6124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5000" b="0" i="0" u="none" strike="noStrike" cap="none" normalizeH="0" baseline="0">
                          <a:ln>
                            <a:noFill/>
                          </a:ln>
                          <a:solidFill>
                            <a:schemeClr val="tx1"/>
                          </a:solidFill>
                          <a:effectLst/>
                          <a:latin typeface="Courier"/>
                          <a:ea typeface="Arial" charset="0"/>
                          <a:cs typeface="Courier"/>
                        </a:rPr>
                        <a:t>1</a:t>
                      </a:r>
                    </a:p>
                  </a:txBody>
                  <a:tcPr marL="163311" marR="163311" marT="61241" marB="6124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100707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5000" b="0" i="0" u="none" strike="noStrike" cap="none" normalizeH="0" baseline="0" dirty="0">
                          <a:ln>
                            <a:noFill/>
                          </a:ln>
                          <a:solidFill>
                            <a:schemeClr val="tx1"/>
                          </a:solidFill>
                          <a:effectLst/>
                          <a:latin typeface="Courier"/>
                          <a:ea typeface="Arial" charset="0"/>
                          <a:cs typeface="Courier"/>
                        </a:rPr>
                        <a:t>happy</a:t>
                      </a:r>
                    </a:p>
                  </a:txBody>
                  <a:tcPr marL="163311" marR="163311" marT="61241" marB="6124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5000" b="0" i="0" u="none" strike="noStrike" cap="none" normalizeH="0" baseline="0" dirty="0">
                          <a:ln>
                            <a:noFill/>
                          </a:ln>
                          <a:solidFill>
                            <a:schemeClr val="tx1"/>
                          </a:solidFill>
                          <a:effectLst/>
                          <a:latin typeface="Courier"/>
                          <a:ea typeface="Arial" charset="0"/>
                          <a:cs typeface="Courier"/>
                        </a:rPr>
                        <a:t>1</a:t>
                      </a:r>
                    </a:p>
                  </a:txBody>
                  <a:tcPr marL="163311" marR="163311" marT="61241" marB="6124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89822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5000" b="0" i="0" u="none" strike="noStrike" cap="none" normalizeH="0" baseline="0" dirty="0">
                          <a:ln>
                            <a:noFill/>
                          </a:ln>
                          <a:solidFill>
                            <a:schemeClr val="tx1"/>
                          </a:solidFill>
                          <a:effectLst/>
                          <a:latin typeface="Courier"/>
                          <a:ea typeface="Arial" charset="0"/>
                          <a:cs typeface="Courier"/>
                        </a:rPr>
                        <a:t>...</a:t>
                      </a:r>
                    </a:p>
                  </a:txBody>
                  <a:tcPr marL="163311" marR="163311" marT="61241" marB="6124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5000" b="0" i="0" u="none" strike="noStrike" cap="none" normalizeH="0" baseline="0" dirty="0">
                          <a:ln>
                            <a:noFill/>
                          </a:ln>
                          <a:solidFill>
                            <a:schemeClr val="tx1"/>
                          </a:solidFill>
                          <a:effectLst/>
                          <a:latin typeface="Courier"/>
                          <a:ea typeface="Arial" charset="0"/>
                          <a:cs typeface="Courier"/>
                        </a:rPr>
                        <a:t>...</a:t>
                      </a:r>
                    </a:p>
                  </a:txBody>
                  <a:tcPr marL="163311" marR="163311" marT="61241" marB="6124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pic>
        <p:nvPicPr>
          <p:cNvPr id="17" name="Picture 8" descr="Thumbs-down-icon.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047339" y="8357372"/>
            <a:ext cx="2304969" cy="2077409"/>
          </a:xfrm>
          <a:prstGeom prst="rect">
            <a:avLst/>
          </a:prstGeom>
        </p:spPr>
      </p:pic>
    </p:spTree>
    <p:extLst>
      <p:ext uri="{BB962C8B-B14F-4D97-AF65-F5344CB8AC3E}">
        <p14:creationId xmlns:p14="http://schemas.microsoft.com/office/powerpoint/2010/main" val="4236145851"/>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Линия"/>
          <p:cNvSpPr/>
          <p:nvPr/>
        </p:nvSpPr>
        <p:spPr>
          <a:xfrm>
            <a:off x="1201065" y="2214562"/>
            <a:ext cx="21506373" cy="1"/>
          </a:xfrm>
          <a:prstGeom prst="line">
            <a:avLst/>
          </a:prstGeom>
          <a:ln w="12700">
            <a:solidFill>
              <a:srgbClr val="253957"/>
            </a:solidFill>
            <a:miter lim="400000"/>
          </a:ln>
        </p:spPr>
        <p:txBody>
          <a:bodyPr lIns="71437" tIns="71437" rIns="71437" bIns="71437" anchor="ctr"/>
          <a:lstStyle/>
          <a:p>
            <a:pPr>
              <a:defRPr sz="3200"/>
            </a:pPr>
            <a:endParaRPr/>
          </a:p>
        </p:txBody>
      </p:sp>
      <p:sp>
        <p:nvSpPr>
          <p:cNvPr id="59" name="Очень крутой заголовок…"/>
          <p:cNvSpPr txBox="1"/>
          <p:nvPr/>
        </p:nvSpPr>
        <p:spPr>
          <a:xfrm>
            <a:off x="1189333" y="2544356"/>
            <a:ext cx="16073440" cy="231322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lgn="l">
              <a:defRPr sz="7000" b="1" cap="all">
                <a:solidFill>
                  <a:srgbClr val="253957"/>
                </a:solidFill>
                <a:latin typeface="+mn-lt"/>
                <a:ea typeface="+mn-ea"/>
                <a:cs typeface="+mn-cs"/>
                <a:sym typeface="Arial Narrow"/>
              </a:defRPr>
            </a:pPr>
            <a:r>
              <a:rPr lang="en-US" sz="9600" b="1" cap="all" dirty="0">
                <a:solidFill>
                  <a:srgbClr val="253957"/>
                </a:solidFill>
                <a:sym typeface="Arial Narrow"/>
              </a:rPr>
              <a:t>Bag of words</a:t>
            </a:r>
            <a:endParaRPr lang="en-GB" sz="5400" b="1" cap="all" dirty="0">
              <a:solidFill>
                <a:srgbClr val="253957"/>
              </a:solidFill>
              <a:sym typeface="Arial Narrow"/>
            </a:endParaRPr>
          </a:p>
        </p:txBody>
      </p:sp>
      <p:sp>
        <p:nvSpPr>
          <p:cNvPr id="60"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1342810" y="5301023"/>
            <a:ext cx="21506374" cy="484268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lgn="l">
              <a:defRPr sz="2800">
                <a:solidFill>
                  <a:srgbClr val="253957"/>
                </a:solidFill>
                <a:latin typeface="+mn-lt"/>
                <a:ea typeface="+mn-ea"/>
                <a:cs typeface="+mn-cs"/>
                <a:sym typeface="Arial Narrow"/>
              </a:defRPr>
            </a:pPr>
            <a:endParaRPr sz="4400" dirty="0"/>
          </a:p>
        </p:txBody>
      </p:sp>
      <p:sp>
        <p:nvSpPr>
          <p:cNvPr id="62" name="Название подразделения, лаборатории, факультета и т.д."/>
          <p:cNvSpPr txBox="1"/>
          <p:nvPr/>
        </p:nvSpPr>
        <p:spPr>
          <a:xfrm>
            <a:off x="11338744" y="942364"/>
            <a:ext cx="11366416" cy="513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spAutoFit/>
          </a:bodyPr>
          <a:lstStyle>
            <a:lvl1pPr algn="r">
              <a:defRPr sz="2400">
                <a:solidFill>
                  <a:srgbClr val="253957"/>
                </a:solidFill>
                <a:latin typeface="+mn-lt"/>
                <a:ea typeface="+mn-ea"/>
                <a:cs typeface="+mn-cs"/>
                <a:sym typeface="Arial Narrow"/>
              </a:defRPr>
            </a:lvl1pPr>
          </a:lstStyle>
          <a:p>
            <a:r>
              <a:rPr lang="ru-RU" dirty="0"/>
              <a:t>Кафедра прикладной математики и информатики</a:t>
            </a:r>
          </a:p>
        </p:txBody>
      </p:sp>
      <p:pic>
        <p:nvPicPr>
          <p:cNvPr id="63" name="Изображение" descr="Изображение"/>
          <p:cNvPicPr>
            <a:picLocks noChangeAspect="1"/>
          </p:cNvPicPr>
          <p:nvPr/>
        </p:nvPicPr>
        <p:blipFill>
          <a:blip r:embed="rId2"/>
          <a:stretch>
            <a:fillRect/>
          </a:stretch>
        </p:blipFill>
        <p:spPr>
          <a:xfrm>
            <a:off x="1226606" y="586180"/>
            <a:ext cx="1199579" cy="1199579"/>
          </a:xfrm>
          <a:prstGeom prst="rect">
            <a:avLst/>
          </a:prstGeom>
          <a:ln w="12700">
            <a:miter lim="400000"/>
          </a:ln>
        </p:spPr>
      </p:pic>
      <p:graphicFrame>
        <p:nvGraphicFramePr>
          <p:cNvPr id="12" name="Group 44"/>
          <p:cNvGraphicFramePr>
            <a:graphicFrameLocks noGrp="1"/>
          </p:cNvGraphicFramePr>
          <p:nvPr>
            <p:extLst>
              <p:ext uri="{D42A27DB-BD31-4B8C-83A1-F6EECF244321}">
                <p14:modId xmlns:p14="http://schemas.microsoft.com/office/powerpoint/2010/main" val="3988608356"/>
              </p:ext>
            </p:extLst>
          </p:nvPr>
        </p:nvGraphicFramePr>
        <p:xfrm>
          <a:off x="4343128" y="5139159"/>
          <a:ext cx="9141364" cy="6512670"/>
        </p:xfrm>
        <a:graphic>
          <a:graphicData uri="http://schemas.openxmlformats.org/drawingml/2006/table">
            <a:tbl>
              <a:tblPr/>
              <a:tblGrid>
                <a:gridCol w="5484818">
                  <a:extLst>
                    <a:ext uri="{9D8B030D-6E8A-4147-A177-3AD203B41FA5}">
                      <a16:colId xmlns:a16="http://schemas.microsoft.com/office/drawing/2014/main" val="20000"/>
                    </a:ext>
                  </a:extLst>
                </a:gridCol>
                <a:gridCol w="3656546">
                  <a:extLst>
                    <a:ext uri="{9D8B030D-6E8A-4147-A177-3AD203B41FA5}">
                      <a16:colId xmlns:a16="http://schemas.microsoft.com/office/drawing/2014/main" val="20001"/>
                    </a:ext>
                  </a:extLst>
                </a:gridCol>
              </a:tblGrid>
              <a:tr h="1284949">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ru-RU" sz="2800" b="0" i="0" u="none" strike="noStrike" cap="none" normalizeH="0" baseline="0" dirty="0">
                          <a:ln>
                            <a:noFill/>
                          </a:ln>
                          <a:solidFill>
                            <a:schemeClr val="tx1"/>
                          </a:solidFill>
                          <a:effectLst/>
                          <a:latin typeface="Courier"/>
                          <a:ea typeface="Arial" charset="0"/>
                          <a:cs typeface="Courier"/>
                        </a:rPr>
                        <a:t>посмотреть</a:t>
                      </a:r>
                      <a:endParaRPr kumimoji="0" lang="en-US" sz="2800" b="0" i="0" u="none" strike="noStrike" cap="none" normalizeH="0" baseline="0" dirty="0">
                        <a:ln>
                          <a:noFill/>
                        </a:ln>
                        <a:solidFill>
                          <a:schemeClr val="tx1"/>
                        </a:solidFill>
                        <a:effectLst/>
                        <a:latin typeface="Courier"/>
                        <a:ea typeface="Arial" charset="0"/>
                        <a:cs typeface="Courier"/>
                      </a:endParaRP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Courier"/>
                          <a:ea typeface="Arial" charset="0"/>
                          <a:cs typeface="Courier"/>
                        </a:rPr>
                        <a:t>2</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117123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ru-RU" sz="2800" b="0" i="0" u="none" strike="noStrike" cap="none" normalizeH="0" baseline="0" dirty="0">
                          <a:ln>
                            <a:noFill/>
                          </a:ln>
                          <a:solidFill>
                            <a:schemeClr val="tx1"/>
                          </a:solidFill>
                          <a:effectLst/>
                          <a:latin typeface="Courier"/>
                          <a:ea typeface="Arial" charset="0"/>
                          <a:cs typeface="Courier"/>
                        </a:rPr>
                        <a:t>отличный</a:t>
                      </a:r>
                      <a:endParaRPr kumimoji="0" lang="en-US" sz="2800" b="0" i="0" u="none" strike="noStrike" cap="none" normalizeH="0" baseline="0" dirty="0">
                        <a:ln>
                          <a:noFill/>
                        </a:ln>
                        <a:solidFill>
                          <a:schemeClr val="tx1"/>
                        </a:solidFill>
                        <a:effectLst/>
                        <a:latin typeface="Courier"/>
                        <a:ea typeface="Arial" charset="0"/>
                        <a:cs typeface="Courier"/>
                      </a:endParaRP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Courier"/>
                          <a:ea typeface="Arial" charset="0"/>
                          <a:cs typeface="Courier"/>
                        </a:rPr>
                        <a:t>1</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12838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ru-RU" sz="2800" b="0" i="0" u="none" strike="noStrike" cap="none" normalizeH="0" baseline="0" dirty="0">
                          <a:ln>
                            <a:noFill/>
                          </a:ln>
                          <a:solidFill>
                            <a:schemeClr val="tx1"/>
                          </a:solidFill>
                          <a:effectLst/>
                          <a:latin typeface="Courier"/>
                          <a:ea typeface="Arial" charset="0"/>
                          <a:cs typeface="Courier"/>
                        </a:rPr>
                        <a:t>фантастический</a:t>
                      </a:r>
                      <a:endParaRPr kumimoji="0" lang="en-US" sz="2800" b="0" i="0" u="none" strike="noStrike" cap="none" normalizeH="0" baseline="0" dirty="0">
                        <a:ln>
                          <a:noFill/>
                        </a:ln>
                        <a:solidFill>
                          <a:schemeClr val="tx1"/>
                        </a:solidFill>
                        <a:effectLst/>
                        <a:latin typeface="Courier"/>
                        <a:ea typeface="Arial" charset="0"/>
                        <a:cs typeface="Courier"/>
                      </a:endParaRP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Courier"/>
                          <a:ea typeface="Arial" charset="0"/>
                          <a:cs typeface="Courier"/>
                        </a:rPr>
                        <a:t>1</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92842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ru-RU" sz="2800" b="0" i="0" u="none" strike="noStrike" cap="none" normalizeH="0" baseline="0" dirty="0">
                          <a:ln>
                            <a:noFill/>
                          </a:ln>
                          <a:solidFill>
                            <a:schemeClr val="tx1"/>
                          </a:solidFill>
                          <a:effectLst/>
                          <a:latin typeface="Courier"/>
                          <a:ea typeface="Arial" charset="0"/>
                          <a:cs typeface="Courier"/>
                        </a:rPr>
                        <a:t>рекомендовать </a:t>
                      </a:r>
                      <a:endParaRPr kumimoji="0" lang="en-US" sz="2800" b="0" i="0" u="none" strike="noStrike" cap="none" normalizeH="0" baseline="0" dirty="0">
                        <a:ln>
                          <a:noFill/>
                        </a:ln>
                        <a:solidFill>
                          <a:schemeClr val="tx1"/>
                        </a:solidFill>
                        <a:effectLst/>
                        <a:latin typeface="Courier"/>
                        <a:ea typeface="Arial" charset="0"/>
                        <a:cs typeface="Courier"/>
                      </a:endParaRP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Courier"/>
                          <a:ea typeface="Arial" charset="0"/>
                          <a:cs typeface="Courier"/>
                        </a:rPr>
                        <a:t>1</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1056966">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ru-RU" sz="2800" b="0" i="0" u="none" strike="noStrike" cap="none" normalizeH="0" baseline="0" dirty="0">
                          <a:ln>
                            <a:noFill/>
                          </a:ln>
                          <a:solidFill>
                            <a:schemeClr val="tx1"/>
                          </a:solidFill>
                          <a:effectLst/>
                          <a:latin typeface="Courier"/>
                          <a:ea typeface="Arial" charset="0"/>
                          <a:cs typeface="Courier"/>
                        </a:rPr>
                        <a:t>счастлив</a:t>
                      </a:r>
                      <a:endParaRPr kumimoji="0" lang="en-US" sz="2800" b="0" i="0" u="none" strike="noStrike" cap="none" normalizeH="0" baseline="0" dirty="0">
                        <a:ln>
                          <a:noFill/>
                        </a:ln>
                        <a:solidFill>
                          <a:schemeClr val="tx1"/>
                        </a:solidFill>
                        <a:effectLst/>
                        <a:latin typeface="Courier"/>
                        <a:ea typeface="Arial" charset="0"/>
                        <a:cs typeface="Courier"/>
                      </a:endParaRP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Courier"/>
                          <a:ea typeface="Arial" charset="0"/>
                          <a:cs typeface="Courier"/>
                        </a:rPr>
                        <a:t>1</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94272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Courier"/>
                          <a:ea typeface="Arial" charset="0"/>
                          <a:cs typeface="Courier"/>
                        </a:rPr>
                        <a:t>...</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Courier"/>
                          <a:ea typeface="Arial" charset="0"/>
                          <a:cs typeface="Courier"/>
                        </a:rPr>
                        <a:t>...</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sp>
        <p:nvSpPr>
          <p:cNvPr id="13" name="Text Box 5"/>
          <p:cNvSpPr txBox="1">
            <a:spLocks noChangeArrowheads="1"/>
          </p:cNvSpPr>
          <p:nvPr/>
        </p:nvSpPr>
        <p:spPr bwMode="auto">
          <a:xfrm>
            <a:off x="2182888" y="6979092"/>
            <a:ext cx="2926868" cy="1723549"/>
          </a:xfrm>
          <a:prstGeom prst="rect">
            <a:avLst/>
          </a:prstGeom>
          <a:noFill/>
          <a:ln w="25400">
            <a:noFill/>
            <a:miter lim="800000"/>
            <a:headEnd/>
            <a:tailEnd/>
          </a:ln>
        </p:spPr>
        <p:txBody>
          <a:bodyPr wrap="square">
            <a:prstTxWarp prst="textNoShape">
              <a:avLst/>
            </a:prstTxWarp>
            <a:spAutoFit/>
          </a:bodyPr>
          <a:lstStyle/>
          <a:p>
            <a:r>
              <a:rPr lang="ru-RU" sz="10600" i="1" dirty="0">
                <a:latin typeface="Lucida Grande"/>
                <a:ea typeface="Lucida Grande"/>
                <a:cs typeface="Lucida Grande"/>
              </a:rPr>
              <a:t>а</a:t>
            </a:r>
            <a:r>
              <a:rPr lang="en-US" sz="10600" dirty="0"/>
              <a:t>(</a:t>
            </a:r>
          </a:p>
        </p:txBody>
      </p:sp>
      <p:sp>
        <p:nvSpPr>
          <p:cNvPr id="14" name="Text Box 6"/>
          <p:cNvSpPr txBox="1">
            <a:spLocks noChangeArrowheads="1"/>
          </p:cNvSpPr>
          <p:nvPr/>
        </p:nvSpPr>
        <p:spPr bwMode="auto">
          <a:xfrm>
            <a:off x="13473796" y="6979091"/>
            <a:ext cx="2182534" cy="1723549"/>
          </a:xfrm>
          <a:prstGeom prst="rect">
            <a:avLst/>
          </a:prstGeom>
          <a:noFill/>
          <a:ln w="25400">
            <a:noFill/>
            <a:miter lim="800000"/>
            <a:headEnd/>
            <a:tailEnd/>
          </a:ln>
        </p:spPr>
        <p:txBody>
          <a:bodyPr wrap="none">
            <a:prstTxWarp prst="textNoShape">
              <a:avLst/>
            </a:prstTxWarp>
            <a:spAutoFit/>
          </a:bodyPr>
          <a:lstStyle/>
          <a:p>
            <a:r>
              <a:rPr lang="en-US" sz="10600" dirty="0"/>
              <a:t>)=</a:t>
            </a:r>
            <a:r>
              <a:rPr lang="en-US" sz="10600" i="1" dirty="0"/>
              <a:t>c</a:t>
            </a:r>
          </a:p>
        </p:txBody>
      </p:sp>
      <p:pic>
        <p:nvPicPr>
          <p:cNvPr id="15" name="Picture 9" descr="Thumbs-up-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50833" y="9229539"/>
            <a:ext cx="2387798" cy="2152059"/>
          </a:xfrm>
          <a:prstGeom prst="rect">
            <a:avLst/>
          </a:prstGeom>
        </p:spPr>
      </p:pic>
    </p:spTree>
    <p:extLst>
      <p:ext uri="{BB962C8B-B14F-4D97-AF65-F5344CB8AC3E}">
        <p14:creationId xmlns:p14="http://schemas.microsoft.com/office/powerpoint/2010/main" val="4198443066"/>
      </p:ext>
    </p:extLst>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Линия"/>
          <p:cNvSpPr/>
          <p:nvPr/>
        </p:nvSpPr>
        <p:spPr>
          <a:xfrm>
            <a:off x="1201065" y="2214562"/>
            <a:ext cx="21506373" cy="1"/>
          </a:xfrm>
          <a:prstGeom prst="line">
            <a:avLst/>
          </a:prstGeom>
          <a:ln w="12700">
            <a:solidFill>
              <a:srgbClr val="253957"/>
            </a:solidFill>
            <a:miter lim="400000"/>
          </a:ln>
        </p:spPr>
        <p:txBody>
          <a:bodyPr lIns="71437" tIns="71437" rIns="71437" bIns="71437" anchor="ctr"/>
          <a:lstStyle/>
          <a:p>
            <a:pPr>
              <a:defRPr sz="3200"/>
            </a:pPr>
            <a:endParaRPr/>
          </a:p>
        </p:txBody>
      </p:sp>
      <p:sp>
        <p:nvSpPr>
          <p:cNvPr id="59" name="Очень крутой заголовок…"/>
          <p:cNvSpPr txBox="1"/>
          <p:nvPr/>
        </p:nvSpPr>
        <p:spPr>
          <a:xfrm>
            <a:off x="4127104" y="6569968"/>
            <a:ext cx="16073440" cy="15089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a:defRPr sz="7000" b="1" cap="all">
                <a:solidFill>
                  <a:srgbClr val="253957"/>
                </a:solidFill>
                <a:latin typeface="+mn-lt"/>
                <a:ea typeface="+mn-ea"/>
                <a:cs typeface="+mn-cs"/>
                <a:sym typeface="Arial Narrow"/>
              </a:defRPr>
            </a:pPr>
            <a:r>
              <a:rPr lang="ru-RU" dirty="0"/>
              <a:t>Проблемы?</a:t>
            </a:r>
            <a:endParaRPr dirty="0"/>
          </a:p>
        </p:txBody>
      </p:sp>
      <p:sp>
        <p:nvSpPr>
          <p:cNvPr id="62" name="Название подразделения, лаборатории, факультета и т.д."/>
          <p:cNvSpPr txBox="1"/>
          <p:nvPr/>
        </p:nvSpPr>
        <p:spPr>
          <a:xfrm>
            <a:off x="11338744" y="942364"/>
            <a:ext cx="11366416" cy="513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spAutoFit/>
          </a:bodyPr>
          <a:lstStyle>
            <a:lvl1pPr algn="r">
              <a:defRPr sz="2400">
                <a:solidFill>
                  <a:srgbClr val="253957"/>
                </a:solidFill>
                <a:latin typeface="+mn-lt"/>
                <a:ea typeface="+mn-ea"/>
                <a:cs typeface="+mn-cs"/>
                <a:sym typeface="Arial Narrow"/>
              </a:defRPr>
            </a:lvl1pPr>
          </a:lstStyle>
          <a:p>
            <a:r>
              <a:rPr lang="ru-RU" dirty="0"/>
              <a:t>Кафедра прикладной математики и информатики</a:t>
            </a:r>
          </a:p>
        </p:txBody>
      </p:sp>
      <p:pic>
        <p:nvPicPr>
          <p:cNvPr id="63" name="Изображение" descr="Изображение"/>
          <p:cNvPicPr>
            <a:picLocks noChangeAspect="1"/>
          </p:cNvPicPr>
          <p:nvPr/>
        </p:nvPicPr>
        <p:blipFill>
          <a:blip r:embed="rId3"/>
          <a:stretch>
            <a:fillRect/>
          </a:stretch>
        </p:blipFill>
        <p:spPr>
          <a:xfrm>
            <a:off x="1226606" y="586180"/>
            <a:ext cx="1199579" cy="1199579"/>
          </a:xfrm>
          <a:prstGeom prst="rect">
            <a:avLst/>
          </a:prstGeom>
          <a:ln w="12700">
            <a:miter lim="400000"/>
          </a:ln>
        </p:spPr>
      </p:pic>
    </p:spTree>
    <p:extLst>
      <p:ext uri="{BB962C8B-B14F-4D97-AF65-F5344CB8AC3E}">
        <p14:creationId xmlns:p14="http://schemas.microsoft.com/office/powerpoint/2010/main" val="939858813"/>
      </p:ext>
    </p:extLst>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Линия"/>
          <p:cNvSpPr/>
          <p:nvPr/>
        </p:nvSpPr>
        <p:spPr>
          <a:xfrm>
            <a:off x="1201065" y="2214562"/>
            <a:ext cx="21506373" cy="1"/>
          </a:xfrm>
          <a:prstGeom prst="line">
            <a:avLst/>
          </a:prstGeom>
          <a:ln w="12700">
            <a:solidFill>
              <a:srgbClr val="253957"/>
            </a:solidFill>
            <a:miter lim="400000"/>
          </a:ln>
        </p:spPr>
        <p:txBody>
          <a:bodyPr lIns="71437" tIns="71437" rIns="71437" bIns="71437" anchor="ctr"/>
          <a:lstStyle/>
          <a:p>
            <a:pPr>
              <a:defRPr sz="3200"/>
            </a:pPr>
            <a:endParaRPr/>
          </a:p>
        </p:txBody>
      </p:sp>
      <p:sp>
        <p:nvSpPr>
          <p:cNvPr id="59" name="Очень крутой заголовок…"/>
          <p:cNvSpPr txBox="1"/>
          <p:nvPr/>
        </p:nvSpPr>
        <p:spPr>
          <a:xfrm>
            <a:off x="1209449" y="2972787"/>
            <a:ext cx="16073440" cy="15089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algn="l">
              <a:defRPr sz="7000" b="1" cap="all">
                <a:solidFill>
                  <a:srgbClr val="253957"/>
                </a:solidFill>
                <a:latin typeface="+mn-lt"/>
                <a:ea typeface="+mn-ea"/>
                <a:cs typeface="+mn-cs"/>
                <a:sym typeface="Arial Narrow"/>
              </a:defRPr>
            </a:pPr>
            <a:r>
              <a:rPr lang="ru-RU" dirty="0"/>
              <a:t>ОСНОВНЫЕ Проблемы</a:t>
            </a:r>
            <a:endParaRPr dirty="0"/>
          </a:p>
        </p:txBody>
      </p:sp>
      <p:sp>
        <p:nvSpPr>
          <p:cNvPr id="62" name="Название подразделения, лаборатории, факультета и т.д."/>
          <p:cNvSpPr txBox="1"/>
          <p:nvPr/>
        </p:nvSpPr>
        <p:spPr>
          <a:xfrm>
            <a:off x="11338744" y="942364"/>
            <a:ext cx="11366416" cy="513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spAutoFit/>
          </a:bodyPr>
          <a:lstStyle>
            <a:lvl1pPr algn="r">
              <a:defRPr sz="2400">
                <a:solidFill>
                  <a:srgbClr val="253957"/>
                </a:solidFill>
                <a:latin typeface="+mn-lt"/>
                <a:ea typeface="+mn-ea"/>
                <a:cs typeface="+mn-cs"/>
                <a:sym typeface="Arial Narrow"/>
              </a:defRPr>
            </a:lvl1pPr>
          </a:lstStyle>
          <a:p>
            <a:r>
              <a:rPr lang="ru-RU" dirty="0"/>
              <a:t>Кафедра прикладной математики и информатики</a:t>
            </a:r>
          </a:p>
        </p:txBody>
      </p:sp>
      <p:pic>
        <p:nvPicPr>
          <p:cNvPr id="63" name="Изображение" descr="Изображение"/>
          <p:cNvPicPr>
            <a:picLocks noChangeAspect="1"/>
          </p:cNvPicPr>
          <p:nvPr/>
        </p:nvPicPr>
        <p:blipFill>
          <a:blip r:embed="rId3"/>
          <a:stretch>
            <a:fillRect/>
          </a:stretch>
        </p:blipFill>
        <p:spPr>
          <a:xfrm>
            <a:off x="1226606" y="586180"/>
            <a:ext cx="1199579" cy="1199579"/>
          </a:xfrm>
          <a:prstGeom prst="rect">
            <a:avLst/>
          </a:prstGeom>
          <a:ln w="12700">
            <a:miter lim="400000"/>
          </a:ln>
        </p:spPr>
      </p:pic>
      <p:sp>
        <p:nvSpPr>
          <p:cNvPr id="8"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1187560" y="5561856"/>
            <a:ext cx="21506375" cy="484268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marL="742950" indent="-742950" algn="l">
              <a:spcBef>
                <a:spcPts val="2800"/>
              </a:spcBef>
              <a:buSzPct val="100000"/>
              <a:buFont typeface="+mj-lt"/>
              <a:buAutoNum type="arabicPeriod"/>
              <a:defRPr sz="2800">
                <a:solidFill>
                  <a:srgbClr val="253957"/>
                </a:solidFill>
                <a:latin typeface="+mn-lt"/>
                <a:ea typeface="+mn-ea"/>
                <a:cs typeface="+mn-cs"/>
                <a:sym typeface="Arial Narrow"/>
              </a:defRPr>
            </a:pPr>
            <a:r>
              <a:rPr lang="ru-RU" sz="4400" dirty="0">
                <a:solidFill>
                  <a:srgbClr val="253957"/>
                </a:solidFill>
                <a:sym typeface="Arial Narrow"/>
              </a:rPr>
              <a:t>Теряется информация о семантическом смысле предложений, документов</a:t>
            </a:r>
          </a:p>
          <a:p>
            <a:pPr marL="742950" indent="-742950" algn="l">
              <a:spcBef>
                <a:spcPts val="2800"/>
              </a:spcBef>
              <a:buSzPct val="100000"/>
              <a:buFont typeface="+mj-lt"/>
              <a:buAutoNum type="arabicPeriod"/>
              <a:defRPr sz="2800">
                <a:solidFill>
                  <a:srgbClr val="253957"/>
                </a:solidFill>
                <a:latin typeface="+mn-lt"/>
                <a:ea typeface="+mn-ea"/>
                <a:cs typeface="+mn-cs"/>
                <a:sym typeface="Arial Narrow"/>
              </a:defRPr>
            </a:pPr>
            <a:r>
              <a:rPr lang="ru-RU" sz="4400" dirty="0">
                <a:solidFill>
                  <a:srgbClr val="253957"/>
                </a:solidFill>
                <a:sym typeface="Arial Narrow"/>
              </a:rPr>
              <a:t>Слова рассматриваются без контекста, не учитывается похожесть слов, выражений</a:t>
            </a:r>
          </a:p>
          <a:p>
            <a:pPr marL="742950" indent="-742950" algn="l">
              <a:spcBef>
                <a:spcPts val="2800"/>
              </a:spcBef>
              <a:buSzPct val="100000"/>
              <a:buFont typeface="+mj-lt"/>
              <a:buAutoNum type="arabicPeriod"/>
              <a:defRPr sz="2800">
                <a:solidFill>
                  <a:srgbClr val="253957"/>
                </a:solidFill>
                <a:latin typeface="+mn-lt"/>
                <a:ea typeface="+mn-ea"/>
                <a:cs typeface="+mn-cs"/>
                <a:sym typeface="Arial Narrow"/>
              </a:defRPr>
            </a:pPr>
            <a:r>
              <a:rPr lang="ru-RU" sz="4400" dirty="0">
                <a:solidFill>
                  <a:srgbClr val="253957"/>
                </a:solidFill>
                <a:sym typeface="Arial Narrow"/>
              </a:rPr>
              <a:t>Размерность вектора</a:t>
            </a:r>
          </a:p>
          <a:p>
            <a:pPr marL="742950" indent="-742950" algn="l">
              <a:spcBef>
                <a:spcPts val="2800"/>
              </a:spcBef>
              <a:buSzPct val="100000"/>
              <a:buFont typeface="+mj-lt"/>
              <a:buAutoNum type="arabicPeriod"/>
              <a:defRPr sz="2800">
                <a:solidFill>
                  <a:srgbClr val="253957"/>
                </a:solidFill>
                <a:latin typeface="+mn-lt"/>
                <a:ea typeface="+mn-ea"/>
                <a:cs typeface="+mn-cs"/>
                <a:sym typeface="Arial Narrow"/>
              </a:defRPr>
            </a:pPr>
            <a:r>
              <a:rPr lang="ru-RU" sz="4400" dirty="0">
                <a:solidFill>
                  <a:srgbClr val="253957"/>
                </a:solidFill>
                <a:sym typeface="Arial Narrow"/>
              </a:rPr>
              <a:t>Новые слова (вне словаря, опечатки и проч.)</a:t>
            </a:r>
            <a:endParaRPr lang="ru-RU" sz="4400" dirty="0">
              <a:sym typeface="Arial Narrow"/>
            </a:endParaRPr>
          </a:p>
          <a:p>
            <a:pPr marL="457200" indent="-457200" algn="l">
              <a:spcBef>
                <a:spcPts val="2800"/>
              </a:spcBef>
              <a:buSzPct val="100000"/>
              <a:buFont typeface="Wingdings" panose="05000000000000000000" pitchFamily="2" charset="2"/>
              <a:buChar char="§"/>
              <a:defRPr sz="2800">
                <a:solidFill>
                  <a:srgbClr val="253957"/>
                </a:solidFill>
                <a:latin typeface="+mn-lt"/>
                <a:ea typeface="+mn-ea"/>
                <a:cs typeface="+mn-cs"/>
                <a:sym typeface="Arial Narrow"/>
              </a:defRPr>
            </a:pPr>
            <a:endParaRPr lang="en-GB" sz="4400" dirty="0">
              <a:sym typeface="Arial Narrow"/>
            </a:endParaRPr>
          </a:p>
          <a:p>
            <a:pPr marL="457200" indent="-457200" algn="l">
              <a:spcBef>
                <a:spcPts val="2800"/>
              </a:spcBef>
              <a:buSzPct val="100000"/>
              <a:buFont typeface="Wingdings" panose="05000000000000000000" pitchFamily="2" charset="2"/>
              <a:buChar char="§"/>
              <a:defRPr sz="2800">
                <a:solidFill>
                  <a:srgbClr val="253957"/>
                </a:solidFill>
                <a:latin typeface="+mn-lt"/>
                <a:ea typeface="+mn-ea"/>
                <a:cs typeface="+mn-cs"/>
                <a:sym typeface="Arial Narrow"/>
              </a:defRPr>
            </a:pPr>
            <a:endParaRPr lang="en-US" sz="3200" dirty="0">
              <a:sym typeface="Arial Narrow"/>
            </a:endParaRPr>
          </a:p>
        </p:txBody>
      </p:sp>
    </p:spTree>
    <p:extLst>
      <p:ext uri="{BB962C8B-B14F-4D97-AF65-F5344CB8AC3E}">
        <p14:creationId xmlns:p14="http://schemas.microsoft.com/office/powerpoint/2010/main" val="3951025800"/>
      </p:ext>
    </p:extLst>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Линия"/>
          <p:cNvSpPr/>
          <p:nvPr/>
        </p:nvSpPr>
        <p:spPr>
          <a:xfrm>
            <a:off x="1201065" y="2214562"/>
            <a:ext cx="21506373" cy="1"/>
          </a:xfrm>
          <a:prstGeom prst="line">
            <a:avLst/>
          </a:prstGeom>
          <a:ln w="12700">
            <a:solidFill>
              <a:srgbClr val="253957"/>
            </a:solidFill>
            <a:miter lim="400000"/>
          </a:ln>
        </p:spPr>
        <p:txBody>
          <a:bodyPr lIns="71437" tIns="71437" rIns="71437" bIns="71437" anchor="ctr"/>
          <a:lstStyle/>
          <a:p>
            <a:pPr>
              <a:defRPr sz="3200"/>
            </a:pPr>
            <a:endParaRPr/>
          </a:p>
        </p:txBody>
      </p:sp>
      <p:sp>
        <p:nvSpPr>
          <p:cNvPr id="59" name="Очень крутой заголовок…"/>
          <p:cNvSpPr txBox="1"/>
          <p:nvPr/>
        </p:nvSpPr>
        <p:spPr>
          <a:xfrm>
            <a:off x="1209449" y="2972787"/>
            <a:ext cx="16073440" cy="15089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algn="l">
              <a:defRPr sz="7000" b="1" cap="all">
                <a:solidFill>
                  <a:srgbClr val="253957"/>
                </a:solidFill>
                <a:latin typeface="+mn-lt"/>
                <a:ea typeface="+mn-ea"/>
                <a:cs typeface="+mn-cs"/>
                <a:sym typeface="Arial Narrow"/>
              </a:defRPr>
            </a:pPr>
            <a:r>
              <a:rPr lang="ru-RU" dirty="0"/>
              <a:t>Дистанция редактирования</a:t>
            </a:r>
            <a:endParaRPr dirty="0"/>
          </a:p>
        </p:txBody>
      </p:sp>
      <p:sp>
        <p:nvSpPr>
          <p:cNvPr id="62" name="Название подразделения, лаборатории, факультета и т.д."/>
          <p:cNvSpPr txBox="1"/>
          <p:nvPr/>
        </p:nvSpPr>
        <p:spPr>
          <a:xfrm>
            <a:off x="11338744" y="942364"/>
            <a:ext cx="11366416" cy="513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spAutoFit/>
          </a:bodyPr>
          <a:lstStyle>
            <a:lvl1pPr algn="r">
              <a:defRPr sz="2400">
                <a:solidFill>
                  <a:srgbClr val="253957"/>
                </a:solidFill>
                <a:latin typeface="+mn-lt"/>
                <a:ea typeface="+mn-ea"/>
                <a:cs typeface="+mn-cs"/>
                <a:sym typeface="Arial Narrow"/>
              </a:defRPr>
            </a:lvl1pPr>
          </a:lstStyle>
          <a:p>
            <a:r>
              <a:rPr lang="ru-RU" dirty="0"/>
              <a:t>Кафедра прикладной математики и информатики</a:t>
            </a:r>
          </a:p>
        </p:txBody>
      </p:sp>
      <p:pic>
        <p:nvPicPr>
          <p:cNvPr id="63" name="Изображение" descr="Изображение"/>
          <p:cNvPicPr>
            <a:picLocks noChangeAspect="1"/>
          </p:cNvPicPr>
          <p:nvPr/>
        </p:nvPicPr>
        <p:blipFill>
          <a:blip r:embed="rId3"/>
          <a:stretch>
            <a:fillRect/>
          </a:stretch>
        </p:blipFill>
        <p:spPr>
          <a:xfrm>
            <a:off x="1226606" y="586180"/>
            <a:ext cx="1199579" cy="1199579"/>
          </a:xfrm>
          <a:prstGeom prst="rect">
            <a:avLst/>
          </a:prstGeom>
          <a:ln w="12700">
            <a:miter lim="400000"/>
          </a:ln>
        </p:spPr>
      </p:pic>
      <p:sp>
        <p:nvSpPr>
          <p:cNvPr id="8"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1209449" y="5214944"/>
            <a:ext cx="21506375" cy="484268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algn="l">
              <a:spcBef>
                <a:spcPts val="2800"/>
              </a:spcBef>
              <a:buSzPct val="100000"/>
              <a:defRPr sz="2800">
                <a:solidFill>
                  <a:srgbClr val="253957"/>
                </a:solidFill>
                <a:latin typeface="+mn-lt"/>
                <a:ea typeface="+mn-ea"/>
                <a:cs typeface="+mn-cs"/>
                <a:sym typeface="Arial Narrow"/>
              </a:defRPr>
            </a:pPr>
            <a:r>
              <a:rPr lang="ru-RU" sz="4400" dirty="0">
                <a:solidFill>
                  <a:srgbClr val="253957"/>
                </a:solidFill>
                <a:sym typeface="Arial Narrow"/>
              </a:rPr>
              <a:t>Основные операции: </a:t>
            </a:r>
            <a:r>
              <a:rPr lang="ru-RU" sz="4400" b="1" dirty="0">
                <a:solidFill>
                  <a:srgbClr val="253957"/>
                </a:solidFill>
                <a:sym typeface="Arial Narrow"/>
              </a:rPr>
              <a:t>вставка, удаление, замена</a:t>
            </a:r>
            <a:endParaRPr lang="en-US" sz="4400" b="1" dirty="0">
              <a:solidFill>
                <a:srgbClr val="253957"/>
              </a:solidFill>
              <a:sym typeface="Arial Narrow"/>
            </a:endParaRPr>
          </a:p>
          <a:p>
            <a:pPr marL="457200" indent="-457200" algn="l">
              <a:spcBef>
                <a:spcPts val="2800"/>
              </a:spcBef>
              <a:buSzPct val="100000"/>
              <a:buFont typeface="Wingdings" panose="05000000000000000000" pitchFamily="2" charset="2"/>
              <a:buChar char="§"/>
              <a:defRPr sz="2800">
                <a:solidFill>
                  <a:srgbClr val="253957"/>
                </a:solidFill>
                <a:latin typeface="+mn-lt"/>
                <a:ea typeface="+mn-ea"/>
                <a:cs typeface="+mn-cs"/>
                <a:sym typeface="Arial Narrow"/>
              </a:defRPr>
            </a:pPr>
            <a:r>
              <a:rPr lang="en-US" sz="4400" dirty="0" err="1">
                <a:solidFill>
                  <a:srgbClr val="253957"/>
                </a:solidFill>
                <a:sym typeface="Arial Narrow"/>
              </a:rPr>
              <a:t>Levenshtein</a:t>
            </a:r>
            <a:r>
              <a:rPr lang="en-US" sz="4400" dirty="0">
                <a:solidFill>
                  <a:srgbClr val="253957"/>
                </a:solidFill>
                <a:sym typeface="Arial Narrow"/>
              </a:rPr>
              <a:t> distance</a:t>
            </a:r>
          </a:p>
          <a:p>
            <a:pPr marL="457200" indent="-457200" algn="l">
              <a:spcBef>
                <a:spcPts val="2800"/>
              </a:spcBef>
              <a:buSzPct val="100000"/>
              <a:buFont typeface="Wingdings" panose="05000000000000000000" pitchFamily="2" charset="2"/>
              <a:buChar char="§"/>
              <a:defRPr sz="2800">
                <a:solidFill>
                  <a:srgbClr val="253957"/>
                </a:solidFill>
                <a:latin typeface="+mn-lt"/>
                <a:ea typeface="+mn-ea"/>
                <a:cs typeface="+mn-cs"/>
                <a:sym typeface="Arial Narrow"/>
              </a:defRPr>
            </a:pPr>
            <a:r>
              <a:rPr lang="en-US" sz="4400" dirty="0">
                <a:solidFill>
                  <a:srgbClr val="253957"/>
                </a:solidFill>
                <a:sym typeface="Arial Narrow"/>
              </a:rPr>
              <a:t>Longest common subsequence</a:t>
            </a:r>
            <a:r>
              <a:rPr lang="ru-RU" sz="4400" dirty="0">
                <a:solidFill>
                  <a:srgbClr val="253957"/>
                </a:solidFill>
                <a:sym typeface="Arial Narrow"/>
              </a:rPr>
              <a:t> </a:t>
            </a:r>
            <a:r>
              <a:rPr lang="en-US" sz="4400" dirty="0">
                <a:solidFill>
                  <a:srgbClr val="253957"/>
                </a:solidFill>
                <a:sym typeface="Arial Narrow"/>
              </a:rPr>
              <a:t>(LCS)</a:t>
            </a:r>
          </a:p>
          <a:p>
            <a:pPr marL="457200" indent="-457200" algn="l">
              <a:spcBef>
                <a:spcPts val="2800"/>
              </a:spcBef>
              <a:buSzPct val="100000"/>
              <a:buFont typeface="Wingdings" panose="05000000000000000000" pitchFamily="2" charset="2"/>
              <a:buChar char="§"/>
              <a:defRPr sz="2800">
                <a:solidFill>
                  <a:srgbClr val="253957"/>
                </a:solidFill>
                <a:latin typeface="+mn-lt"/>
                <a:ea typeface="+mn-ea"/>
                <a:cs typeface="+mn-cs"/>
                <a:sym typeface="Arial Narrow"/>
              </a:defRPr>
            </a:pPr>
            <a:r>
              <a:rPr lang="en-US" sz="4400" dirty="0">
                <a:solidFill>
                  <a:srgbClr val="253957"/>
                </a:solidFill>
                <a:sym typeface="Arial Narrow"/>
              </a:rPr>
              <a:t>Hamming distance</a:t>
            </a:r>
          </a:p>
          <a:p>
            <a:pPr marL="457200" indent="-457200" algn="l">
              <a:spcBef>
                <a:spcPts val="2800"/>
              </a:spcBef>
              <a:buSzPct val="100000"/>
              <a:buFont typeface="Wingdings" panose="05000000000000000000" pitchFamily="2" charset="2"/>
              <a:buChar char="§"/>
              <a:defRPr sz="2800">
                <a:solidFill>
                  <a:srgbClr val="253957"/>
                </a:solidFill>
                <a:latin typeface="+mn-lt"/>
                <a:ea typeface="+mn-ea"/>
                <a:cs typeface="+mn-cs"/>
                <a:sym typeface="Arial Narrow"/>
              </a:defRPr>
            </a:pPr>
            <a:r>
              <a:rPr lang="ru-RU" sz="4400" dirty="0">
                <a:sym typeface="Arial Narrow"/>
              </a:rPr>
              <a:t>И другие</a:t>
            </a:r>
          </a:p>
          <a:p>
            <a:pPr marL="457200" indent="-457200" algn="l">
              <a:spcBef>
                <a:spcPts val="2800"/>
              </a:spcBef>
              <a:buSzPct val="100000"/>
              <a:buFont typeface="Wingdings" panose="05000000000000000000" pitchFamily="2" charset="2"/>
              <a:buChar char="§"/>
              <a:defRPr sz="2800">
                <a:solidFill>
                  <a:srgbClr val="253957"/>
                </a:solidFill>
                <a:latin typeface="+mn-lt"/>
                <a:ea typeface="+mn-ea"/>
                <a:cs typeface="+mn-cs"/>
                <a:sym typeface="Arial Narrow"/>
              </a:defRPr>
            </a:pPr>
            <a:endParaRPr lang="en-GB" sz="4400" dirty="0">
              <a:sym typeface="Arial Narrow"/>
            </a:endParaRPr>
          </a:p>
          <a:p>
            <a:pPr marL="457200" indent="-457200" algn="l">
              <a:spcBef>
                <a:spcPts val="2800"/>
              </a:spcBef>
              <a:buSzPct val="100000"/>
              <a:buFont typeface="Wingdings" panose="05000000000000000000" pitchFamily="2" charset="2"/>
              <a:buChar char="§"/>
              <a:defRPr sz="2800">
                <a:solidFill>
                  <a:srgbClr val="253957"/>
                </a:solidFill>
                <a:latin typeface="+mn-lt"/>
                <a:ea typeface="+mn-ea"/>
                <a:cs typeface="+mn-cs"/>
                <a:sym typeface="Arial Narrow"/>
              </a:defRPr>
            </a:pPr>
            <a:endParaRPr lang="en-US" sz="3200" dirty="0">
              <a:sym typeface="Arial Narrow"/>
            </a:endParaRPr>
          </a:p>
        </p:txBody>
      </p:sp>
    </p:spTree>
    <p:extLst>
      <p:ext uri="{BB962C8B-B14F-4D97-AF65-F5344CB8AC3E}">
        <p14:creationId xmlns:p14="http://schemas.microsoft.com/office/powerpoint/2010/main" val="758194984"/>
      </p:ext>
    </p:extLst>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Линия"/>
          <p:cNvSpPr/>
          <p:nvPr/>
        </p:nvSpPr>
        <p:spPr>
          <a:xfrm>
            <a:off x="1201065" y="2214562"/>
            <a:ext cx="21506373" cy="1"/>
          </a:xfrm>
          <a:prstGeom prst="line">
            <a:avLst/>
          </a:prstGeom>
          <a:ln w="12700">
            <a:solidFill>
              <a:srgbClr val="253957"/>
            </a:solidFill>
            <a:miter lim="400000"/>
          </a:ln>
        </p:spPr>
        <p:txBody>
          <a:bodyPr lIns="71437" tIns="71437" rIns="71437" bIns="71437" anchor="ctr"/>
          <a:lstStyle/>
          <a:p>
            <a:pPr>
              <a:defRPr sz="3200"/>
            </a:pPr>
            <a:endParaRPr/>
          </a:p>
        </p:txBody>
      </p:sp>
      <p:sp>
        <p:nvSpPr>
          <p:cNvPr id="59" name="Очень крутой заголовок…"/>
          <p:cNvSpPr txBox="1"/>
          <p:nvPr/>
        </p:nvSpPr>
        <p:spPr>
          <a:xfrm>
            <a:off x="1209449" y="2972787"/>
            <a:ext cx="16073440" cy="15089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algn="l">
              <a:defRPr sz="7000" b="1" cap="all">
                <a:solidFill>
                  <a:srgbClr val="253957"/>
                </a:solidFill>
                <a:latin typeface="+mn-lt"/>
                <a:ea typeface="+mn-ea"/>
                <a:cs typeface="+mn-cs"/>
                <a:sym typeface="Arial Narrow"/>
              </a:defRPr>
            </a:pPr>
            <a:r>
              <a:rPr lang="ru-RU" dirty="0"/>
              <a:t>Расстояние Левенштейна</a:t>
            </a:r>
            <a:endParaRPr dirty="0"/>
          </a:p>
        </p:txBody>
      </p:sp>
      <p:sp>
        <p:nvSpPr>
          <p:cNvPr id="62" name="Название подразделения, лаборатории, факультета и т.д."/>
          <p:cNvSpPr txBox="1"/>
          <p:nvPr/>
        </p:nvSpPr>
        <p:spPr>
          <a:xfrm>
            <a:off x="11338744" y="942364"/>
            <a:ext cx="11366416" cy="513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spAutoFit/>
          </a:bodyPr>
          <a:lstStyle>
            <a:lvl1pPr algn="r">
              <a:defRPr sz="2400">
                <a:solidFill>
                  <a:srgbClr val="253957"/>
                </a:solidFill>
                <a:latin typeface="+mn-lt"/>
                <a:ea typeface="+mn-ea"/>
                <a:cs typeface="+mn-cs"/>
                <a:sym typeface="Arial Narrow"/>
              </a:defRPr>
            </a:lvl1pPr>
          </a:lstStyle>
          <a:p>
            <a:r>
              <a:rPr lang="ru-RU" dirty="0"/>
              <a:t>Кафедра прикладной математики и информатики</a:t>
            </a:r>
          </a:p>
        </p:txBody>
      </p:sp>
      <p:pic>
        <p:nvPicPr>
          <p:cNvPr id="63" name="Изображение" descr="Изображение"/>
          <p:cNvPicPr>
            <a:picLocks noChangeAspect="1"/>
          </p:cNvPicPr>
          <p:nvPr/>
        </p:nvPicPr>
        <p:blipFill>
          <a:blip r:embed="rId3"/>
          <a:stretch>
            <a:fillRect/>
          </a:stretch>
        </p:blipFill>
        <p:spPr>
          <a:xfrm>
            <a:off x="1226606" y="586180"/>
            <a:ext cx="1199579" cy="1199579"/>
          </a:xfrm>
          <a:prstGeom prst="rect">
            <a:avLst/>
          </a:prstGeom>
          <a:ln w="12700">
            <a:miter lim="400000"/>
          </a:ln>
        </p:spPr>
      </p:pic>
      <p:sp>
        <p:nvSpPr>
          <p:cNvPr id="8"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1187560" y="5561856"/>
            <a:ext cx="21506375" cy="484268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algn="l">
              <a:spcBef>
                <a:spcPts val="2800"/>
              </a:spcBef>
              <a:buSzPct val="100000"/>
              <a:defRPr sz="2800">
                <a:solidFill>
                  <a:srgbClr val="253957"/>
                </a:solidFill>
                <a:latin typeface="+mn-lt"/>
                <a:ea typeface="+mn-ea"/>
                <a:cs typeface="+mn-cs"/>
                <a:sym typeface="Arial Narrow"/>
              </a:defRPr>
            </a:pPr>
            <a:r>
              <a:rPr lang="ru-RU" sz="4800" dirty="0">
                <a:sym typeface="Arial Narrow"/>
              </a:rPr>
              <a:t>Расстояние Левенштейна между словами </a:t>
            </a:r>
            <a:r>
              <a:rPr lang="en-GB" sz="4800" dirty="0">
                <a:sym typeface="Arial Narrow"/>
              </a:rPr>
              <a:t>"kitten" </a:t>
            </a:r>
            <a:r>
              <a:rPr lang="ru-RU" sz="4800" dirty="0">
                <a:sym typeface="Arial Narrow"/>
              </a:rPr>
              <a:t>и</a:t>
            </a:r>
            <a:r>
              <a:rPr lang="en-GB" sz="4800" dirty="0">
                <a:sym typeface="Arial Narrow"/>
              </a:rPr>
              <a:t> "sitting" </a:t>
            </a:r>
            <a:r>
              <a:rPr lang="ru-RU" sz="4800" dirty="0">
                <a:sym typeface="Arial Narrow"/>
              </a:rPr>
              <a:t>равно</a:t>
            </a:r>
            <a:r>
              <a:rPr lang="en-GB" sz="4800" dirty="0">
                <a:sym typeface="Arial Narrow"/>
              </a:rPr>
              <a:t> 3. </a:t>
            </a:r>
            <a:r>
              <a:rPr lang="ru-RU" sz="4800" dirty="0">
                <a:sym typeface="Arial Narrow"/>
              </a:rPr>
              <a:t>Минимальная по длине последовательность действий, трансформирующая одно слово в другое</a:t>
            </a:r>
            <a:r>
              <a:rPr lang="en-GB" sz="4800" dirty="0">
                <a:sym typeface="Arial Narrow"/>
              </a:rPr>
              <a:t>:</a:t>
            </a:r>
          </a:p>
          <a:p>
            <a:pPr marL="514350" indent="-514350" algn="l">
              <a:spcBef>
                <a:spcPts val="2800"/>
              </a:spcBef>
              <a:buSzPct val="100000"/>
              <a:buFont typeface="+mj-lt"/>
              <a:buAutoNum type="arabicPeriod"/>
              <a:defRPr sz="2800">
                <a:solidFill>
                  <a:srgbClr val="253957"/>
                </a:solidFill>
                <a:latin typeface="+mn-lt"/>
                <a:ea typeface="+mn-ea"/>
                <a:cs typeface="+mn-cs"/>
                <a:sym typeface="Arial Narrow"/>
              </a:defRPr>
            </a:pPr>
            <a:r>
              <a:rPr lang="en-GB" sz="4800" dirty="0">
                <a:sym typeface="Arial Narrow"/>
              </a:rPr>
              <a:t>kitten → </a:t>
            </a:r>
            <a:r>
              <a:rPr lang="en-GB" sz="4800" dirty="0" err="1">
                <a:sym typeface="Arial Narrow"/>
              </a:rPr>
              <a:t>sitten</a:t>
            </a:r>
            <a:r>
              <a:rPr lang="en-GB" sz="4800" dirty="0">
                <a:sym typeface="Arial Narrow"/>
              </a:rPr>
              <a:t> (substitute “s” for “k”)</a:t>
            </a:r>
          </a:p>
          <a:p>
            <a:pPr marL="514350" indent="-514350" algn="l">
              <a:spcBef>
                <a:spcPts val="2800"/>
              </a:spcBef>
              <a:buSzPct val="100000"/>
              <a:buFont typeface="+mj-lt"/>
              <a:buAutoNum type="arabicPeriod"/>
              <a:defRPr sz="2800">
                <a:solidFill>
                  <a:srgbClr val="253957"/>
                </a:solidFill>
                <a:latin typeface="+mn-lt"/>
                <a:ea typeface="+mn-ea"/>
                <a:cs typeface="+mn-cs"/>
                <a:sym typeface="Arial Narrow"/>
              </a:defRPr>
            </a:pPr>
            <a:r>
              <a:rPr lang="en-GB" sz="4800" dirty="0" err="1">
                <a:sym typeface="Arial Narrow"/>
              </a:rPr>
              <a:t>sitten</a:t>
            </a:r>
            <a:r>
              <a:rPr lang="en-GB" sz="4800" dirty="0">
                <a:sym typeface="Arial Narrow"/>
              </a:rPr>
              <a:t> → </a:t>
            </a:r>
            <a:r>
              <a:rPr lang="en-GB" sz="4800" dirty="0" err="1">
                <a:sym typeface="Arial Narrow"/>
              </a:rPr>
              <a:t>sittin</a:t>
            </a:r>
            <a:r>
              <a:rPr lang="en-GB" sz="4800" dirty="0">
                <a:sym typeface="Arial Narrow"/>
              </a:rPr>
              <a:t> (substitute “</a:t>
            </a:r>
            <a:r>
              <a:rPr lang="en-GB" sz="4800" dirty="0" err="1">
                <a:sym typeface="Arial Narrow"/>
              </a:rPr>
              <a:t>i</a:t>
            </a:r>
            <a:r>
              <a:rPr lang="en-GB" sz="4800" dirty="0">
                <a:sym typeface="Arial Narrow"/>
              </a:rPr>
              <a:t>” for “e”)</a:t>
            </a:r>
          </a:p>
          <a:p>
            <a:pPr marL="514350" indent="-514350" algn="l">
              <a:spcBef>
                <a:spcPts val="2800"/>
              </a:spcBef>
              <a:buSzPct val="100000"/>
              <a:buFont typeface="+mj-lt"/>
              <a:buAutoNum type="arabicPeriod"/>
              <a:defRPr sz="2800">
                <a:solidFill>
                  <a:srgbClr val="253957"/>
                </a:solidFill>
                <a:latin typeface="+mn-lt"/>
                <a:ea typeface="+mn-ea"/>
                <a:cs typeface="+mn-cs"/>
                <a:sym typeface="Arial Narrow"/>
              </a:defRPr>
            </a:pPr>
            <a:r>
              <a:rPr lang="en-GB" sz="4800" dirty="0" err="1">
                <a:sym typeface="Arial Narrow"/>
              </a:rPr>
              <a:t>sittin</a:t>
            </a:r>
            <a:r>
              <a:rPr lang="en-GB" sz="4800" dirty="0">
                <a:sym typeface="Arial Narrow"/>
              </a:rPr>
              <a:t> → sitting (insert “g” at the end)</a:t>
            </a:r>
            <a:endParaRPr lang="en-US" sz="4800" dirty="0">
              <a:sym typeface="Arial Narrow"/>
            </a:endParaRPr>
          </a:p>
        </p:txBody>
      </p:sp>
    </p:spTree>
    <p:extLst>
      <p:ext uri="{BB962C8B-B14F-4D97-AF65-F5344CB8AC3E}">
        <p14:creationId xmlns:p14="http://schemas.microsoft.com/office/powerpoint/2010/main" val="3488031752"/>
      </p:ext>
    </p:extLst>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Линия"/>
          <p:cNvSpPr/>
          <p:nvPr/>
        </p:nvSpPr>
        <p:spPr>
          <a:xfrm>
            <a:off x="1201065" y="2214562"/>
            <a:ext cx="21506373" cy="1"/>
          </a:xfrm>
          <a:prstGeom prst="line">
            <a:avLst/>
          </a:prstGeom>
          <a:ln w="12700">
            <a:solidFill>
              <a:srgbClr val="253957"/>
            </a:solidFill>
            <a:miter lim="400000"/>
          </a:ln>
        </p:spPr>
        <p:txBody>
          <a:bodyPr lIns="71437" tIns="71437" rIns="71437" bIns="71437" anchor="ctr"/>
          <a:lstStyle/>
          <a:p>
            <a:pPr>
              <a:defRPr sz="3200"/>
            </a:pPr>
            <a:endParaRPr/>
          </a:p>
        </p:txBody>
      </p:sp>
      <p:sp>
        <p:nvSpPr>
          <p:cNvPr id="59" name="Очень крутой заголовок…"/>
          <p:cNvSpPr txBox="1"/>
          <p:nvPr/>
        </p:nvSpPr>
        <p:spPr>
          <a:xfrm>
            <a:off x="1209449" y="2972787"/>
            <a:ext cx="16073440" cy="15089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algn="l">
              <a:defRPr sz="7000" b="1" cap="all">
                <a:solidFill>
                  <a:srgbClr val="253957"/>
                </a:solidFill>
                <a:latin typeface="+mn-lt"/>
                <a:ea typeface="+mn-ea"/>
                <a:cs typeface="+mn-cs"/>
                <a:sym typeface="Arial Narrow"/>
              </a:defRPr>
            </a:pPr>
            <a:r>
              <a:rPr lang="ru-RU" dirty="0"/>
              <a:t>Алгоритм вычисления</a:t>
            </a:r>
            <a:endParaRPr dirty="0"/>
          </a:p>
        </p:txBody>
      </p:sp>
      <p:sp>
        <p:nvSpPr>
          <p:cNvPr id="62" name="Название подразделения, лаборатории, факультета и т.д."/>
          <p:cNvSpPr txBox="1"/>
          <p:nvPr/>
        </p:nvSpPr>
        <p:spPr>
          <a:xfrm>
            <a:off x="11338744" y="942364"/>
            <a:ext cx="11366416" cy="513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spAutoFit/>
          </a:bodyPr>
          <a:lstStyle>
            <a:lvl1pPr algn="r">
              <a:defRPr sz="2400">
                <a:solidFill>
                  <a:srgbClr val="253957"/>
                </a:solidFill>
                <a:latin typeface="+mn-lt"/>
                <a:ea typeface="+mn-ea"/>
                <a:cs typeface="+mn-cs"/>
                <a:sym typeface="Arial Narrow"/>
              </a:defRPr>
            </a:lvl1pPr>
          </a:lstStyle>
          <a:p>
            <a:r>
              <a:rPr lang="ru-RU" dirty="0"/>
              <a:t>Кафедра прикладной математики и информатики</a:t>
            </a:r>
          </a:p>
        </p:txBody>
      </p:sp>
      <p:pic>
        <p:nvPicPr>
          <p:cNvPr id="63" name="Изображение" descr="Изображение"/>
          <p:cNvPicPr>
            <a:picLocks noChangeAspect="1"/>
          </p:cNvPicPr>
          <p:nvPr/>
        </p:nvPicPr>
        <p:blipFill>
          <a:blip r:embed="rId3"/>
          <a:stretch>
            <a:fillRect/>
          </a:stretch>
        </p:blipFill>
        <p:spPr>
          <a:xfrm>
            <a:off x="1226606" y="586180"/>
            <a:ext cx="1199579" cy="1199579"/>
          </a:xfrm>
          <a:prstGeom prst="rect">
            <a:avLst/>
          </a:prstGeom>
          <a:ln w="12700">
            <a:miter lim="400000"/>
          </a:ln>
        </p:spPr>
      </p:pic>
      <p:pic>
        <p:nvPicPr>
          <p:cNvPr id="2050" name="Picture 2" descr="Картинки по запросу расстояние левенштейна"/>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06824" y="4769768"/>
            <a:ext cx="16426305" cy="7475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0699900"/>
      </p:ext>
    </p:extLst>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Линия"/>
          <p:cNvSpPr/>
          <p:nvPr/>
        </p:nvSpPr>
        <p:spPr>
          <a:xfrm>
            <a:off x="1201065" y="2214562"/>
            <a:ext cx="21506373" cy="1"/>
          </a:xfrm>
          <a:prstGeom prst="line">
            <a:avLst/>
          </a:prstGeom>
          <a:ln w="12700">
            <a:solidFill>
              <a:srgbClr val="253957"/>
            </a:solidFill>
            <a:miter lim="400000"/>
          </a:ln>
        </p:spPr>
        <p:txBody>
          <a:bodyPr lIns="71437" tIns="71437" rIns="71437" bIns="71437" anchor="ctr"/>
          <a:lstStyle/>
          <a:p>
            <a:pPr>
              <a:defRPr sz="3200"/>
            </a:pPr>
            <a:endParaRPr/>
          </a:p>
        </p:txBody>
      </p:sp>
      <p:sp>
        <p:nvSpPr>
          <p:cNvPr id="59" name="Очень крутой заголовок…"/>
          <p:cNvSpPr txBox="1"/>
          <p:nvPr/>
        </p:nvSpPr>
        <p:spPr>
          <a:xfrm>
            <a:off x="1209449" y="2972787"/>
            <a:ext cx="16073440" cy="15089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algn="l">
              <a:defRPr sz="7000" b="1" cap="all">
                <a:solidFill>
                  <a:srgbClr val="253957"/>
                </a:solidFill>
                <a:latin typeface="+mn-lt"/>
                <a:ea typeface="+mn-ea"/>
                <a:cs typeface="+mn-cs"/>
                <a:sym typeface="Arial Narrow"/>
              </a:defRPr>
            </a:pPr>
            <a:r>
              <a:rPr lang="ru-RU" sz="7000" b="1" cap="all" dirty="0">
                <a:solidFill>
                  <a:srgbClr val="253957"/>
                </a:solidFill>
                <a:sym typeface="Arial Narrow"/>
              </a:rPr>
              <a:t>Наибольшая общая </a:t>
            </a:r>
            <a:r>
              <a:rPr lang="ru-RU" sz="7000" b="1" cap="all" dirty="0" err="1">
                <a:solidFill>
                  <a:srgbClr val="253957"/>
                </a:solidFill>
                <a:sym typeface="Arial Narrow"/>
              </a:rPr>
              <a:t>подпоследовательность</a:t>
            </a:r>
            <a:r>
              <a:rPr lang="en-US" sz="7000" b="1" cap="all" dirty="0">
                <a:solidFill>
                  <a:srgbClr val="253957"/>
                </a:solidFill>
                <a:sym typeface="Arial Narrow"/>
              </a:rPr>
              <a:t> (</a:t>
            </a:r>
            <a:r>
              <a:rPr lang="en-US" sz="7200" b="1" cap="all" dirty="0">
                <a:solidFill>
                  <a:srgbClr val="253957"/>
                </a:solidFill>
                <a:sym typeface="Arial Narrow"/>
              </a:rPr>
              <a:t>LCS)</a:t>
            </a:r>
            <a:endParaRPr lang="ru-RU" sz="7000" b="1" cap="all" dirty="0">
              <a:solidFill>
                <a:srgbClr val="253957"/>
              </a:solidFill>
              <a:sym typeface="Arial Narrow"/>
            </a:endParaRPr>
          </a:p>
        </p:txBody>
      </p:sp>
      <p:sp>
        <p:nvSpPr>
          <p:cNvPr id="62" name="Название подразделения, лаборатории, факультета и т.д."/>
          <p:cNvSpPr txBox="1"/>
          <p:nvPr/>
        </p:nvSpPr>
        <p:spPr>
          <a:xfrm>
            <a:off x="11338744" y="942364"/>
            <a:ext cx="11366416" cy="513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spAutoFit/>
          </a:bodyPr>
          <a:lstStyle>
            <a:lvl1pPr algn="r">
              <a:defRPr sz="2400">
                <a:solidFill>
                  <a:srgbClr val="253957"/>
                </a:solidFill>
                <a:latin typeface="+mn-lt"/>
                <a:ea typeface="+mn-ea"/>
                <a:cs typeface="+mn-cs"/>
                <a:sym typeface="Arial Narrow"/>
              </a:defRPr>
            </a:lvl1pPr>
          </a:lstStyle>
          <a:p>
            <a:r>
              <a:rPr lang="ru-RU" dirty="0"/>
              <a:t>Кафедра прикладной математики и информатики</a:t>
            </a:r>
          </a:p>
        </p:txBody>
      </p:sp>
      <p:pic>
        <p:nvPicPr>
          <p:cNvPr id="63" name="Изображение" descr="Изображение"/>
          <p:cNvPicPr>
            <a:picLocks noChangeAspect="1"/>
          </p:cNvPicPr>
          <p:nvPr/>
        </p:nvPicPr>
        <p:blipFill>
          <a:blip r:embed="rId3"/>
          <a:stretch>
            <a:fillRect/>
          </a:stretch>
        </p:blipFill>
        <p:spPr>
          <a:xfrm>
            <a:off x="1226606" y="586180"/>
            <a:ext cx="1199579" cy="1199579"/>
          </a:xfrm>
          <a:prstGeom prst="rect">
            <a:avLst/>
          </a:prstGeom>
          <a:ln w="12700">
            <a:miter lim="400000"/>
          </a:ln>
        </p:spPr>
      </p:pic>
      <p:sp>
        <p:nvSpPr>
          <p:cNvPr id="8"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1187560" y="5561856"/>
            <a:ext cx="21506375" cy="484268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algn="l">
              <a:spcBef>
                <a:spcPts val="2800"/>
              </a:spcBef>
              <a:buSzPct val="100000"/>
              <a:defRPr sz="2800">
                <a:solidFill>
                  <a:srgbClr val="253957"/>
                </a:solidFill>
                <a:latin typeface="+mn-lt"/>
                <a:ea typeface="+mn-ea"/>
                <a:cs typeface="+mn-cs"/>
                <a:sym typeface="Arial Narrow"/>
              </a:defRPr>
            </a:pPr>
            <a:r>
              <a:rPr lang="en-GB" sz="4800" dirty="0">
                <a:solidFill>
                  <a:srgbClr val="253957"/>
                </a:solidFill>
                <a:sym typeface="Arial Narrow"/>
              </a:rPr>
              <a:t>LCS </a:t>
            </a:r>
            <a:r>
              <a:rPr lang="ru-RU" sz="4800" dirty="0">
                <a:solidFill>
                  <a:srgbClr val="253957"/>
                </a:solidFill>
                <a:sym typeface="Arial Narrow"/>
              </a:rPr>
              <a:t>р</a:t>
            </a:r>
            <a:r>
              <a:rPr lang="ru-RU" sz="4800" dirty="0">
                <a:sym typeface="Arial Narrow"/>
              </a:rPr>
              <a:t>асстояние (только вставки и удаления) между словами </a:t>
            </a:r>
            <a:r>
              <a:rPr lang="en-GB" sz="4800" dirty="0">
                <a:sym typeface="Arial Narrow"/>
              </a:rPr>
              <a:t>"kitten" </a:t>
            </a:r>
            <a:r>
              <a:rPr lang="ru-RU" sz="4800" dirty="0">
                <a:sym typeface="Arial Narrow"/>
              </a:rPr>
              <a:t>и</a:t>
            </a:r>
            <a:r>
              <a:rPr lang="en-GB" sz="4800" dirty="0">
                <a:sym typeface="Arial Narrow"/>
              </a:rPr>
              <a:t> "sitting" </a:t>
            </a:r>
            <a:r>
              <a:rPr lang="ru-RU" sz="4800" dirty="0">
                <a:sym typeface="Arial Narrow"/>
              </a:rPr>
              <a:t>равно</a:t>
            </a:r>
            <a:r>
              <a:rPr lang="en-GB" sz="4800" dirty="0">
                <a:sym typeface="Arial Narrow"/>
              </a:rPr>
              <a:t> </a:t>
            </a:r>
            <a:r>
              <a:rPr lang="ru-RU" sz="4800" dirty="0">
                <a:sym typeface="Arial Narrow"/>
              </a:rPr>
              <a:t>5</a:t>
            </a:r>
            <a:r>
              <a:rPr lang="en-GB" sz="4800" dirty="0">
                <a:sym typeface="Arial Narrow"/>
              </a:rPr>
              <a:t>:</a:t>
            </a:r>
          </a:p>
          <a:p>
            <a:pPr marL="514350" indent="-514350" algn="l">
              <a:spcBef>
                <a:spcPts val="2800"/>
              </a:spcBef>
              <a:buSzPct val="100000"/>
              <a:buFont typeface="+mj-lt"/>
              <a:buAutoNum type="arabicPeriod"/>
              <a:defRPr sz="2800">
                <a:solidFill>
                  <a:srgbClr val="253957"/>
                </a:solidFill>
                <a:latin typeface="+mn-lt"/>
                <a:ea typeface="+mn-ea"/>
                <a:cs typeface="+mn-cs"/>
                <a:sym typeface="Arial Narrow"/>
              </a:defRPr>
            </a:pPr>
            <a:r>
              <a:rPr lang="en-GB" sz="4800" dirty="0">
                <a:sym typeface="Arial Narrow"/>
              </a:rPr>
              <a:t>kitten → </a:t>
            </a:r>
            <a:r>
              <a:rPr lang="en-GB" sz="4800" dirty="0" err="1">
                <a:sym typeface="Arial Narrow"/>
              </a:rPr>
              <a:t>itten</a:t>
            </a:r>
            <a:r>
              <a:rPr lang="en-GB" sz="4800" dirty="0">
                <a:sym typeface="Arial Narrow"/>
              </a:rPr>
              <a:t> (delete “k” at 0)</a:t>
            </a:r>
          </a:p>
          <a:p>
            <a:pPr marL="514350" indent="-514350" algn="l">
              <a:spcBef>
                <a:spcPts val="2800"/>
              </a:spcBef>
              <a:buSzPct val="100000"/>
              <a:buFont typeface="+mj-lt"/>
              <a:buAutoNum type="arabicPeriod"/>
              <a:defRPr sz="2800">
                <a:solidFill>
                  <a:srgbClr val="253957"/>
                </a:solidFill>
                <a:latin typeface="+mn-lt"/>
                <a:ea typeface="+mn-ea"/>
                <a:cs typeface="+mn-cs"/>
                <a:sym typeface="Arial Narrow"/>
              </a:defRPr>
            </a:pPr>
            <a:r>
              <a:rPr lang="en-GB" sz="4800" dirty="0" err="1">
                <a:sym typeface="Arial Narrow"/>
              </a:rPr>
              <a:t>itten</a:t>
            </a:r>
            <a:r>
              <a:rPr lang="en-GB" sz="4800" dirty="0">
                <a:sym typeface="Arial Narrow"/>
              </a:rPr>
              <a:t> → </a:t>
            </a:r>
            <a:r>
              <a:rPr lang="en-GB" sz="4800" dirty="0" err="1">
                <a:sym typeface="Arial Narrow"/>
              </a:rPr>
              <a:t>sitten</a:t>
            </a:r>
            <a:r>
              <a:rPr lang="en-GB" sz="4800" dirty="0">
                <a:sym typeface="Arial Narrow"/>
              </a:rPr>
              <a:t> (insert “s” at 0)</a:t>
            </a:r>
          </a:p>
          <a:p>
            <a:pPr marL="514350" indent="-514350" algn="l">
              <a:spcBef>
                <a:spcPts val="2800"/>
              </a:spcBef>
              <a:buSzPct val="100000"/>
              <a:buFont typeface="+mj-lt"/>
              <a:buAutoNum type="arabicPeriod"/>
              <a:defRPr sz="2800">
                <a:solidFill>
                  <a:srgbClr val="253957"/>
                </a:solidFill>
                <a:latin typeface="+mn-lt"/>
                <a:ea typeface="+mn-ea"/>
                <a:cs typeface="+mn-cs"/>
                <a:sym typeface="Arial Narrow"/>
              </a:defRPr>
            </a:pPr>
            <a:r>
              <a:rPr lang="en-GB" sz="4800" dirty="0" err="1">
                <a:sym typeface="Arial Narrow"/>
              </a:rPr>
              <a:t>sitten</a:t>
            </a:r>
            <a:r>
              <a:rPr lang="en-GB" sz="4800" dirty="0">
                <a:sym typeface="Arial Narrow"/>
              </a:rPr>
              <a:t> → </a:t>
            </a:r>
            <a:r>
              <a:rPr lang="en-GB" sz="4800" dirty="0" err="1">
                <a:sym typeface="Arial Narrow"/>
              </a:rPr>
              <a:t>sittn</a:t>
            </a:r>
            <a:r>
              <a:rPr lang="en-GB" sz="4800" dirty="0">
                <a:sym typeface="Arial Narrow"/>
              </a:rPr>
              <a:t> (delete “e” at 4)</a:t>
            </a:r>
          </a:p>
          <a:p>
            <a:pPr marL="514350" indent="-514350" algn="l">
              <a:spcBef>
                <a:spcPts val="2800"/>
              </a:spcBef>
              <a:buSzPct val="100000"/>
              <a:buFont typeface="+mj-lt"/>
              <a:buAutoNum type="arabicPeriod"/>
              <a:defRPr sz="2800">
                <a:solidFill>
                  <a:srgbClr val="253957"/>
                </a:solidFill>
                <a:latin typeface="+mn-lt"/>
                <a:ea typeface="+mn-ea"/>
                <a:cs typeface="+mn-cs"/>
                <a:sym typeface="Arial Narrow"/>
              </a:defRPr>
            </a:pPr>
            <a:r>
              <a:rPr lang="en-GB" sz="4800" dirty="0" err="1">
                <a:sym typeface="Arial Narrow"/>
              </a:rPr>
              <a:t>sittn</a:t>
            </a:r>
            <a:r>
              <a:rPr lang="en-GB" sz="4800" dirty="0">
                <a:sym typeface="Arial Narrow"/>
              </a:rPr>
              <a:t> → </a:t>
            </a:r>
            <a:r>
              <a:rPr lang="en-GB" sz="4800" dirty="0" err="1">
                <a:sym typeface="Arial Narrow"/>
              </a:rPr>
              <a:t>sittin</a:t>
            </a:r>
            <a:r>
              <a:rPr lang="en-GB" sz="4800" dirty="0">
                <a:sym typeface="Arial Narrow"/>
              </a:rPr>
              <a:t> (insert “</a:t>
            </a:r>
            <a:r>
              <a:rPr lang="en-GB" sz="4800" dirty="0" err="1">
                <a:sym typeface="Arial Narrow"/>
              </a:rPr>
              <a:t>i</a:t>
            </a:r>
            <a:r>
              <a:rPr lang="en-GB" sz="4800" dirty="0">
                <a:sym typeface="Arial Narrow"/>
              </a:rPr>
              <a:t>” at 4)</a:t>
            </a:r>
          </a:p>
          <a:p>
            <a:pPr marL="514350" indent="-514350" algn="l">
              <a:spcBef>
                <a:spcPts val="2800"/>
              </a:spcBef>
              <a:buSzPct val="100000"/>
              <a:buFont typeface="+mj-lt"/>
              <a:buAutoNum type="arabicPeriod"/>
              <a:defRPr sz="2800">
                <a:solidFill>
                  <a:srgbClr val="253957"/>
                </a:solidFill>
                <a:latin typeface="+mn-lt"/>
                <a:ea typeface="+mn-ea"/>
                <a:cs typeface="+mn-cs"/>
                <a:sym typeface="Arial Narrow"/>
              </a:defRPr>
            </a:pPr>
            <a:r>
              <a:rPr lang="en-GB" sz="4800" dirty="0" err="1">
                <a:sym typeface="Arial Narrow"/>
              </a:rPr>
              <a:t>sittin</a:t>
            </a:r>
            <a:r>
              <a:rPr lang="en-GB" sz="4800" dirty="0">
                <a:sym typeface="Arial Narrow"/>
              </a:rPr>
              <a:t> → sitting (insert “g” at 6)</a:t>
            </a:r>
            <a:endParaRPr lang="en-US" sz="4800" dirty="0">
              <a:sym typeface="Arial Narrow"/>
            </a:endParaRPr>
          </a:p>
        </p:txBody>
      </p:sp>
    </p:spTree>
    <p:extLst>
      <p:ext uri="{BB962C8B-B14F-4D97-AF65-F5344CB8AC3E}">
        <p14:creationId xmlns:p14="http://schemas.microsoft.com/office/powerpoint/2010/main" val="2574406881"/>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Линия"/>
          <p:cNvSpPr/>
          <p:nvPr/>
        </p:nvSpPr>
        <p:spPr>
          <a:xfrm>
            <a:off x="1201065" y="2214562"/>
            <a:ext cx="21506373" cy="1"/>
          </a:xfrm>
          <a:prstGeom prst="line">
            <a:avLst/>
          </a:prstGeom>
          <a:ln w="12700">
            <a:solidFill>
              <a:srgbClr val="253957"/>
            </a:solidFill>
            <a:miter lim="400000"/>
          </a:ln>
        </p:spPr>
        <p:txBody>
          <a:bodyPr lIns="71437" tIns="71437" rIns="71437" bIns="71437" anchor="ctr"/>
          <a:lstStyle/>
          <a:p>
            <a:pPr>
              <a:defRPr sz="3200"/>
            </a:pPr>
            <a:endParaRPr/>
          </a:p>
        </p:txBody>
      </p:sp>
      <p:sp>
        <p:nvSpPr>
          <p:cNvPr id="59" name="Очень крутой заголовок…"/>
          <p:cNvSpPr txBox="1"/>
          <p:nvPr/>
        </p:nvSpPr>
        <p:spPr>
          <a:xfrm>
            <a:off x="1209449" y="2972786"/>
            <a:ext cx="16073440" cy="231322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algn="l">
              <a:defRPr sz="7000" b="1" cap="all">
                <a:solidFill>
                  <a:srgbClr val="253957"/>
                </a:solidFill>
                <a:latin typeface="+mn-lt"/>
                <a:ea typeface="+mn-ea"/>
                <a:cs typeface="+mn-cs"/>
                <a:sym typeface="Arial Narrow"/>
              </a:defRPr>
            </a:pPr>
            <a:r>
              <a:rPr lang="ru-RU" sz="7000" b="1" cap="all" dirty="0">
                <a:solidFill>
                  <a:srgbClr val="253957"/>
                </a:solidFill>
                <a:sym typeface="Arial Narrow"/>
              </a:rPr>
              <a:t>Компьютерная лингвистика и </a:t>
            </a:r>
            <a:r>
              <a:rPr lang="ru-RU" sz="7200" b="1" cap="all" dirty="0">
                <a:solidFill>
                  <a:srgbClr val="253957"/>
                </a:solidFill>
                <a:sym typeface="Arial Narrow"/>
              </a:rPr>
              <a:t>Обработка</a:t>
            </a:r>
            <a:r>
              <a:rPr lang="ru-RU" sz="7000" b="1" cap="all" dirty="0">
                <a:solidFill>
                  <a:srgbClr val="253957"/>
                </a:solidFill>
                <a:sym typeface="Arial Narrow"/>
              </a:rPr>
              <a:t> естественных языков</a:t>
            </a:r>
          </a:p>
        </p:txBody>
      </p:sp>
      <p:sp>
        <p:nvSpPr>
          <p:cNvPr id="60"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1226606" y="5633864"/>
            <a:ext cx="21506374" cy="484268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algn="l">
              <a:defRPr sz="2800">
                <a:solidFill>
                  <a:srgbClr val="253957"/>
                </a:solidFill>
                <a:latin typeface="+mn-lt"/>
                <a:ea typeface="+mn-ea"/>
                <a:cs typeface="+mn-cs"/>
                <a:sym typeface="Arial Narrow"/>
              </a:defRPr>
            </a:pPr>
            <a:r>
              <a:rPr lang="ru-RU" sz="4000" b="1" dirty="0">
                <a:sym typeface="Arial Narrow"/>
              </a:rPr>
              <a:t>CL</a:t>
            </a:r>
            <a:r>
              <a:rPr lang="ru-RU" sz="4000" dirty="0">
                <a:sym typeface="Arial Narrow"/>
              </a:rPr>
              <a:t> </a:t>
            </a:r>
            <a:r>
              <a:rPr lang="ru-RU" sz="4000" dirty="0">
                <a:solidFill>
                  <a:srgbClr val="253957"/>
                </a:solidFill>
                <a:sym typeface="Arial Narrow"/>
              </a:rPr>
              <a:t> — </a:t>
            </a:r>
            <a:r>
              <a:rPr lang="ru-RU" sz="4000" dirty="0">
                <a:sym typeface="Arial Narrow"/>
              </a:rPr>
              <a:t> как узнать о некоторых аспектах языка, используя различные математические и вычислительные методы, модели и алгоритмы: применяет вычислительные методы для понимания </a:t>
            </a:r>
            <a:r>
              <a:rPr lang="ru-RU" sz="4000" b="1" dirty="0">
                <a:sym typeface="Arial Narrow"/>
              </a:rPr>
              <a:t>свойств человеческого языка</a:t>
            </a:r>
            <a:r>
              <a:rPr lang="ru-RU" sz="4000" dirty="0">
                <a:sym typeface="Arial Narrow"/>
              </a:rPr>
              <a:t>.</a:t>
            </a:r>
          </a:p>
          <a:p>
            <a:pPr algn="l">
              <a:defRPr sz="2800">
                <a:solidFill>
                  <a:srgbClr val="253957"/>
                </a:solidFill>
                <a:latin typeface="+mn-lt"/>
                <a:ea typeface="+mn-ea"/>
                <a:cs typeface="+mn-cs"/>
                <a:sym typeface="Arial Narrow"/>
              </a:defRPr>
            </a:pPr>
            <a:r>
              <a:rPr lang="ru-RU" sz="4000" dirty="0">
                <a:sym typeface="Arial Narrow"/>
              </a:rPr>
              <a:t>Как мы понимаем язык?</a:t>
            </a:r>
          </a:p>
          <a:p>
            <a:pPr algn="l">
              <a:defRPr sz="2800">
                <a:solidFill>
                  <a:srgbClr val="253957"/>
                </a:solidFill>
                <a:latin typeface="+mn-lt"/>
                <a:ea typeface="+mn-ea"/>
                <a:cs typeface="+mn-cs"/>
                <a:sym typeface="Arial Narrow"/>
              </a:defRPr>
            </a:pPr>
            <a:r>
              <a:rPr lang="ru-RU" sz="4000" dirty="0">
                <a:sym typeface="Arial Narrow"/>
              </a:rPr>
              <a:t>Как мы производим язык?</a:t>
            </a:r>
          </a:p>
          <a:p>
            <a:pPr algn="l">
              <a:defRPr sz="2800">
                <a:solidFill>
                  <a:srgbClr val="253957"/>
                </a:solidFill>
                <a:latin typeface="+mn-lt"/>
                <a:ea typeface="+mn-ea"/>
                <a:cs typeface="+mn-cs"/>
                <a:sym typeface="Arial Narrow"/>
              </a:defRPr>
            </a:pPr>
            <a:r>
              <a:rPr lang="ru-RU" sz="4000" dirty="0">
                <a:sym typeface="Arial Narrow"/>
              </a:rPr>
              <a:t>Как мы изучаем языки?</a:t>
            </a:r>
          </a:p>
          <a:p>
            <a:pPr algn="l">
              <a:defRPr sz="2800">
                <a:solidFill>
                  <a:srgbClr val="253957"/>
                </a:solidFill>
                <a:latin typeface="+mn-lt"/>
                <a:ea typeface="+mn-ea"/>
                <a:cs typeface="+mn-cs"/>
                <a:sym typeface="Arial Narrow"/>
              </a:defRPr>
            </a:pPr>
            <a:r>
              <a:rPr lang="ru-RU" sz="4000" dirty="0">
                <a:sym typeface="Arial Narrow"/>
              </a:rPr>
              <a:t>Какие отношения имеют языки друг с другом?</a:t>
            </a:r>
          </a:p>
          <a:p>
            <a:pPr algn="l">
              <a:defRPr sz="2800">
                <a:solidFill>
                  <a:srgbClr val="253957"/>
                </a:solidFill>
                <a:latin typeface="+mn-lt"/>
                <a:ea typeface="+mn-ea"/>
                <a:cs typeface="+mn-cs"/>
                <a:sym typeface="Arial Narrow"/>
              </a:defRPr>
            </a:pPr>
            <a:endParaRPr lang="ru-RU" sz="4000" dirty="0">
              <a:sym typeface="Arial Narrow"/>
            </a:endParaRPr>
          </a:p>
          <a:p>
            <a:pPr algn="l">
              <a:defRPr sz="2800">
                <a:solidFill>
                  <a:srgbClr val="253957"/>
                </a:solidFill>
                <a:latin typeface="+mn-lt"/>
                <a:ea typeface="+mn-ea"/>
                <a:cs typeface="+mn-cs"/>
                <a:sym typeface="Arial Narrow"/>
              </a:defRPr>
            </a:pPr>
            <a:r>
              <a:rPr lang="ru-RU" sz="4000" b="1" dirty="0">
                <a:sym typeface="Arial Narrow"/>
              </a:rPr>
              <a:t>NLP </a:t>
            </a:r>
            <a:r>
              <a:rPr lang="ru-RU" sz="4000" dirty="0">
                <a:solidFill>
                  <a:srgbClr val="253957"/>
                </a:solidFill>
                <a:sym typeface="Arial Narrow"/>
              </a:rPr>
              <a:t> — </a:t>
            </a:r>
            <a:r>
              <a:rPr lang="ru-RU" sz="4000" b="1" dirty="0">
                <a:sym typeface="Arial Narrow"/>
              </a:rPr>
              <a:t> </a:t>
            </a:r>
            <a:r>
              <a:rPr lang="ru-RU" sz="4000" dirty="0">
                <a:sym typeface="Arial Narrow"/>
              </a:rPr>
              <a:t>как построить техническую систему, которая знает что-то о человеческом языке, т.е. выполнять его обработку: решение </a:t>
            </a:r>
            <a:r>
              <a:rPr lang="ru-RU" sz="4000" b="1" dirty="0">
                <a:sym typeface="Arial Narrow"/>
              </a:rPr>
              <a:t>практических проблем</a:t>
            </a:r>
            <a:r>
              <a:rPr lang="ru-RU" sz="4000" dirty="0">
                <a:sym typeface="Arial Narrow"/>
              </a:rPr>
              <a:t>, связанных с языком.</a:t>
            </a:r>
            <a:endParaRPr sz="4000" dirty="0"/>
          </a:p>
        </p:txBody>
      </p:sp>
      <p:sp>
        <p:nvSpPr>
          <p:cNvPr id="62" name="Название подразделения, лаборатории, факультета и т.д."/>
          <p:cNvSpPr txBox="1"/>
          <p:nvPr/>
        </p:nvSpPr>
        <p:spPr>
          <a:xfrm>
            <a:off x="11338744" y="942364"/>
            <a:ext cx="11366416" cy="513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spAutoFit/>
          </a:bodyPr>
          <a:lstStyle>
            <a:lvl1pPr algn="r">
              <a:defRPr sz="2400">
                <a:solidFill>
                  <a:srgbClr val="253957"/>
                </a:solidFill>
                <a:latin typeface="+mn-lt"/>
                <a:ea typeface="+mn-ea"/>
                <a:cs typeface="+mn-cs"/>
                <a:sym typeface="Arial Narrow"/>
              </a:defRPr>
            </a:lvl1pPr>
          </a:lstStyle>
          <a:p>
            <a:r>
              <a:rPr lang="ru-RU" dirty="0"/>
              <a:t>Кафедра прикладной математики и информатики</a:t>
            </a:r>
          </a:p>
        </p:txBody>
      </p:sp>
      <p:pic>
        <p:nvPicPr>
          <p:cNvPr id="63" name="Изображение" descr="Изображение"/>
          <p:cNvPicPr>
            <a:picLocks noChangeAspect="1"/>
          </p:cNvPicPr>
          <p:nvPr/>
        </p:nvPicPr>
        <p:blipFill>
          <a:blip r:embed="rId2"/>
          <a:stretch>
            <a:fillRect/>
          </a:stretch>
        </p:blipFill>
        <p:spPr>
          <a:xfrm>
            <a:off x="1226606" y="586180"/>
            <a:ext cx="1199579" cy="1199579"/>
          </a:xfrm>
          <a:prstGeom prst="rect">
            <a:avLst/>
          </a:prstGeom>
          <a:ln w="12700">
            <a:miter lim="400000"/>
          </a:ln>
        </p:spPr>
      </p:pic>
    </p:spTree>
    <p:extLst>
      <p:ext uri="{BB962C8B-B14F-4D97-AF65-F5344CB8AC3E}">
        <p14:creationId xmlns:p14="http://schemas.microsoft.com/office/powerpoint/2010/main" val="2888236093"/>
      </p:ext>
    </p:extLst>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Линия"/>
          <p:cNvSpPr/>
          <p:nvPr/>
        </p:nvSpPr>
        <p:spPr>
          <a:xfrm>
            <a:off x="1201065" y="2214562"/>
            <a:ext cx="21506373" cy="1"/>
          </a:xfrm>
          <a:prstGeom prst="line">
            <a:avLst/>
          </a:prstGeom>
          <a:ln w="12700">
            <a:solidFill>
              <a:srgbClr val="253957"/>
            </a:solidFill>
            <a:miter lim="400000"/>
          </a:ln>
        </p:spPr>
        <p:txBody>
          <a:bodyPr lIns="71437" tIns="71437" rIns="71437" bIns="71437" anchor="ctr"/>
          <a:lstStyle/>
          <a:p>
            <a:pPr>
              <a:defRPr sz="3200"/>
            </a:pPr>
            <a:endParaRPr/>
          </a:p>
        </p:txBody>
      </p:sp>
      <p:sp>
        <p:nvSpPr>
          <p:cNvPr id="59" name="Очень крутой заголовок…"/>
          <p:cNvSpPr txBox="1"/>
          <p:nvPr/>
        </p:nvSpPr>
        <p:spPr>
          <a:xfrm>
            <a:off x="1209449" y="2972787"/>
            <a:ext cx="16073440" cy="15089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algn="l">
              <a:defRPr sz="7000" b="1" cap="all">
                <a:solidFill>
                  <a:srgbClr val="253957"/>
                </a:solidFill>
                <a:latin typeface="+mn-lt"/>
                <a:ea typeface="+mn-ea"/>
                <a:cs typeface="+mn-cs"/>
                <a:sym typeface="Arial Narrow"/>
              </a:defRPr>
            </a:pPr>
            <a:r>
              <a:rPr lang="ru-RU" sz="7000" b="1" cap="all" dirty="0">
                <a:solidFill>
                  <a:srgbClr val="253957"/>
                </a:solidFill>
                <a:sym typeface="Arial Narrow"/>
              </a:rPr>
              <a:t>ПРИМЕНЕНИЕ</a:t>
            </a:r>
          </a:p>
        </p:txBody>
      </p:sp>
      <p:sp>
        <p:nvSpPr>
          <p:cNvPr id="62" name="Название подразделения, лаборатории, факультета и т.д."/>
          <p:cNvSpPr txBox="1"/>
          <p:nvPr/>
        </p:nvSpPr>
        <p:spPr>
          <a:xfrm>
            <a:off x="11338744" y="942364"/>
            <a:ext cx="11366416" cy="513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spAutoFit/>
          </a:bodyPr>
          <a:lstStyle>
            <a:lvl1pPr algn="r">
              <a:defRPr sz="2400">
                <a:solidFill>
                  <a:srgbClr val="253957"/>
                </a:solidFill>
                <a:latin typeface="+mn-lt"/>
                <a:ea typeface="+mn-ea"/>
                <a:cs typeface="+mn-cs"/>
                <a:sym typeface="Arial Narrow"/>
              </a:defRPr>
            </a:lvl1pPr>
          </a:lstStyle>
          <a:p>
            <a:r>
              <a:rPr lang="ru-RU" dirty="0"/>
              <a:t>Кафедра прикладной математики и информатики</a:t>
            </a:r>
          </a:p>
        </p:txBody>
      </p:sp>
      <p:pic>
        <p:nvPicPr>
          <p:cNvPr id="63" name="Изображение" descr="Изображение"/>
          <p:cNvPicPr>
            <a:picLocks noChangeAspect="1"/>
          </p:cNvPicPr>
          <p:nvPr/>
        </p:nvPicPr>
        <p:blipFill>
          <a:blip r:embed="rId3"/>
          <a:stretch>
            <a:fillRect/>
          </a:stretch>
        </p:blipFill>
        <p:spPr>
          <a:xfrm>
            <a:off x="1226606" y="586180"/>
            <a:ext cx="1199579" cy="1199579"/>
          </a:xfrm>
          <a:prstGeom prst="rect">
            <a:avLst/>
          </a:prstGeom>
          <a:ln w="12700">
            <a:miter lim="400000"/>
          </a:ln>
        </p:spPr>
      </p:pic>
      <p:sp>
        <p:nvSpPr>
          <p:cNvPr id="8"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1187560" y="5561856"/>
            <a:ext cx="21506375" cy="484268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marL="685800" indent="-685800" algn="l">
              <a:spcBef>
                <a:spcPts val="2800"/>
              </a:spcBef>
              <a:buSzPct val="100000"/>
              <a:buFont typeface="Arial" panose="020B0604020202020204" pitchFamily="34" charset="0"/>
              <a:buChar char="•"/>
              <a:defRPr sz="2800">
                <a:solidFill>
                  <a:srgbClr val="253957"/>
                </a:solidFill>
                <a:latin typeface="+mn-lt"/>
                <a:ea typeface="+mn-ea"/>
                <a:cs typeface="+mn-cs"/>
                <a:sym typeface="Arial Narrow"/>
              </a:defRPr>
            </a:pPr>
            <a:r>
              <a:rPr lang="en-GB" sz="4800" b="1" dirty="0">
                <a:sym typeface="Arial Narrow"/>
              </a:rPr>
              <a:t>Spell checker</a:t>
            </a:r>
            <a:r>
              <a:rPr lang="en-US" sz="4800" b="1" dirty="0">
                <a:sym typeface="Arial Narrow"/>
              </a:rPr>
              <a:t>s</a:t>
            </a:r>
            <a:endParaRPr lang="ru-RU" sz="4800" b="1" dirty="0">
              <a:sym typeface="Arial Narrow"/>
            </a:endParaRPr>
          </a:p>
          <a:p>
            <a:pPr marL="685800" indent="-685800" algn="l">
              <a:spcBef>
                <a:spcPts val="2800"/>
              </a:spcBef>
              <a:buSzPct val="100000"/>
              <a:buFont typeface="Arial" panose="020B0604020202020204" pitchFamily="34" charset="0"/>
              <a:buChar char="•"/>
              <a:defRPr sz="2800">
                <a:solidFill>
                  <a:srgbClr val="253957"/>
                </a:solidFill>
                <a:latin typeface="+mn-lt"/>
                <a:ea typeface="+mn-ea"/>
                <a:cs typeface="+mn-cs"/>
                <a:sym typeface="Arial Narrow"/>
              </a:defRPr>
            </a:pPr>
            <a:r>
              <a:rPr lang="ru-RU" sz="4800" dirty="0">
                <a:sym typeface="Arial Narrow"/>
              </a:rPr>
              <a:t>Поиск именованных сущностей (</a:t>
            </a:r>
            <a:r>
              <a:rPr lang="en-US" sz="4800" dirty="0">
                <a:sym typeface="Arial Narrow"/>
              </a:rPr>
              <a:t>IBM ~ IBM Inc.)</a:t>
            </a:r>
            <a:endParaRPr lang="ru-RU" sz="4800" dirty="0">
              <a:sym typeface="Arial Narrow"/>
            </a:endParaRPr>
          </a:p>
          <a:p>
            <a:pPr marL="685800" indent="-685800" algn="l">
              <a:spcBef>
                <a:spcPts val="2800"/>
              </a:spcBef>
              <a:buSzPct val="100000"/>
              <a:buFont typeface="Arial" panose="020B0604020202020204" pitchFamily="34" charset="0"/>
              <a:buChar char="•"/>
              <a:defRPr sz="2800">
                <a:solidFill>
                  <a:srgbClr val="253957"/>
                </a:solidFill>
                <a:latin typeface="+mn-lt"/>
                <a:ea typeface="+mn-ea"/>
                <a:cs typeface="+mn-cs"/>
                <a:sym typeface="Arial Narrow"/>
              </a:defRPr>
            </a:pPr>
            <a:r>
              <a:rPr lang="ru-RU" sz="4800" dirty="0">
                <a:solidFill>
                  <a:srgbClr val="253957"/>
                </a:solidFill>
                <a:sym typeface="Arial Narrow"/>
              </a:rPr>
              <a:t>Утилита </a:t>
            </a:r>
            <a:r>
              <a:rPr lang="en-GB" sz="4800" b="1" dirty="0">
                <a:solidFill>
                  <a:srgbClr val="253957"/>
                </a:solidFill>
                <a:sym typeface="Arial Narrow"/>
              </a:rPr>
              <a:t>diff</a:t>
            </a:r>
            <a:endParaRPr lang="ru-RU" sz="4800" b="1" dirty="0">
              <a:sym typeface="Arial Narrow"/>
            </a:endParaRPr>
          </a:p>
          <a:p>
            <a:pPr marL="685800" indent="-685800" algn="l">
              <a:spcBef>
                <a:spcPts val="2800"/>
              </a:spcBef>
              <a:buSzPct val="100000"/>
              <a:buFont typeface="Arial" panose="020B0604020202020204" pitchFamily="34" charset="0"/>
              <a:buChar char="•"/>
              <a:defRPr sz="2800">
                <a:solidFill>
                  <a:srgbClr val="253957"/>
                </a:solidFill>
                <a:latin typeface="+mn-lt"/>
                <a:ea typeface="+mn-ea"/>
                <a:cs typeface="+mn-cs"/>
                <a:sym typeface="Arial Narrow"/>
              </a:defRPr>
            </a:pPr>
            <a:r>
              <a:rPr lang="en-GB" sz="4800" b="1" dirty="0">
                <a:sym typeface="Arial Narrow"/>
              </a:rPr>
              <a:t>Optical character recognition</a:t>
            </a:r>
            <a:r>
              <a:rPr lang="ru-RU" sz="4800" b="1" dirty="0">
                <a:sym typeface="Arial Narrow"/>
              </a:rPr>
              <a:t> </a:t>
            </a:r>
            <a:r>
              <a:rPr lang="ru-RU" sz="4800" dirty="0">
                <a:sym typeface="Arial Narrow"/>
              </a:rPr>
              <a:t>(добавляются операции слияния и разделения символов)</a:t>
            </a:r>
            <a:endParaRPr lang="en-GB" sz="4800" dirty="0">
              <a:sym typeface="Arial Narrow"/>
            </a:endParaRPr>
          </a:p>
          <a:p>
            <a:pPr marL="685800" indent="-685800" algn="l">
              <a:spcBef>
                <a:spcPts val="2800"/>
              </a:spcBef>
              <a:buSzPct val="100000"/>
              <a:buFont typeface="Arial" panose="020B0604020202020204" pitchFamily="34" charset="0"/>
              <a:buChar char="•"/>
              <a:defRPr sz="2800">
                <a:solidFill>
                  <a:srgbClr val="253957"/>
                </a:solidFill>
                <a:latin typeface="+mn-lt"/>
                <a:ea typeface="+mn-ea"/>
                <a:cs typeface="+mn-cs"/>
                <a:sym typeface="Arial Narrow"/>
              </a:defRPr>
            </a:pPr>
            <a:r>
              <a:rPr lang="ru-RU" sz="4800" dirty="0" err="1">
                <a:sym typeface="Arial Narrow"/>
              </a:rPr>
              <a:t>Биоинформатика</a:t>
            </a:r>
            <a:r>
              <a:rPr lang="ru-RU" sz="4800" dirty="0">
                <a:sym typeface="Arial Narrow"/>
              </a:rPr>
              <a:t> (сравнение цепочек нуклеотидов, белков)</a:t>
            </a:r>
            <a:endParaRPr lang="en-US" sz="4800" dirty="0">
              <a:sym typeface="Arial Narrow"/>
            </a:endParaRPr>
          </a:p>
        </p:txBody>
      </p:sp>
    </p:spTree>
    <p:extLst>
      <p:ext uri="{BB962C8B-B14F-4D97-AF65-F5344CB8AC3E}">
        <p14:creationId xmlns:p14="http://schemas.microsoft.com/office/powerpoint/2010/main" val="1510146968"/>
      </p:ext>
    </p:extLst>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Линия"/>
          <p:cNvSpPr/>
          <p:nvPr/>
        </p:nvSpPr>
        <p:spPr>
          <a:xfrm>
            <a:off x="1201065" y="2214562"/>
            <a:ext cx="21506373" cy="1"/>
          </a:xfrm>
          <a:prstGeom prst="line">
            <a:avLst/>
          </a:prstGeom>
          <a:ln w="12700">
            <a:solidFill>
              <a:srgbClr val="253957"/>
            </a:solidFill>
            <a:miter lim="400000"/>
          </a:ln>
        </p:spPr>
        <p:txBody>
          <a:bodyPr lIns="71437" tIns="71437" rIns="71437" bIns="71437" anchor="ctr"/>
          <a:lstStyle/>
          <a:p>
            <a:pPr>
              <a:defRPr sz="3200"/>
            </a:pPr>
            <a:endParaRPr/>
          </a:p>
        </p:txBody>
      </p:sp>
      <p:sp>
        <p:nvSpPr>
          <p:cNvPr id="59" name="Очень крутой заголовок…"/>
          <p:cNvSpPr txBox="1"/>
          <p:nvPr/>
        </p:nvSpPr>
        <p:spPr>
          <a:xfrm>
            <a:off x="1201065" y="2502220"/>
            <a:ext cx="16073440" cy="15089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algn="l">
              <a:defRPr sz="7000" b="1" cap="all">
                <a:solidFill>
                  <a:srgbClr val="253957"/>
                </a:solidFill>
                <a:latin typeface="+mn-lt"/>
                <a:ea typeface="+mn-ea"/>
                <a:cs typeface="+mn-cs"/>
                <a:sym typeface="Arial Narrow"/>
              </a:defRPr>
            </a:pPr>
            <a:r>
              <a:rPr lang="ru-RU" dirty="0"/>
              <a:t>РАССТОЯНИЕ МЕЖДУ ТЕКСТАМИ</a:t>
            </a:r>
            <a:endParaRPr dirty="0"/>
          </a:p>
        </p:txBody>
      </p:sp>
      <p:sp>
        <p:nvSpPr>
          <p:cNvPr id="62" name="Название подразделения, лаборатории, факультета и т.д."/>
          <p:cNvSpPr txBox="1"/>
          <p:nvPr/>
        </p:nvSpPr>
        <p:spPr>
          <a:xfrm>
            <a:off x="11338744" y="942364"/>
            <a:ext cx="11366416" cy="513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spAutoFit/>
          </a:bodyPr>
          <a:lstStyle>
            <a:lvl1pPr algn="r">
              <a:defRPr sz="2400">
                <a:solidFill>
                  <a:srgbClr val="253957"/>
                </a:solidFill>
                <a:latin typeface="+mn-lt"/>
                <a:ea typeface="+mn-ea"/>
                <a:cs typeface="+mn-cs"/>
                <a:sym typeface="Arial Narrow"/>
              </a:defRPr>
            </a:lvl1pPr>
          </a:lstStyle>
          <a:p>
            <a:r>
              <a:rPr lang="ru-RU" dirty="0"/>
              <a:t>Кафедра прикладной математики и информатики</a:t>
            </a:r>
          </a:p>
        </p:txBody>
      </p:sp>
      <p:pic>
        <p:nvPicPr>
          <p:cNvPr id="63" name="Изображение" descr="Изображение"/>
          <p:cNvPicPr>
            <a:picLocks noChangeAspect="1"/>
          </p:cNvPicPr>
          <p:nvPr/>
        </p:nvPicPr>
        <p:blipFill>
          <a:blip r:embed="rId3"/>
          <a:stretch>
            <a:fillRect/>
          </a:stretch>
        </p:blipFill>
        <p:spPr>
          <a:xfrm>
            <a:off x="1226606" y="586180"/>
            <a:ext cx="1199579" cy="1199579"/>
          </a:xfrm>
          <a:prstGeom prst="rect">
            <a:avLst/>
          </a:prstGeom>
          <a:ln w="12700">
            <a:miter lim="400000"/>
          </a:ln>
        </p:spPr>
      </p:pic>
      <p:pic>
        <p:nvPicPr>
          <p:cNvPr id="7170" name="Picture 2" descr="http://blog.christianperone.com/wp-content/uploads/2013/09/vector_spac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06824" y="4043083"/>
            <a:ext cx="12149267" cy="9111952"/>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Картинки по запросу cosine and dot produc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624048" y="7722096"/>
            <a:ext cx="6002766" cy="32237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3024207"/>
      </p:ext>
    </p:extLst>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Линия"/>
          <p:cNvSpPr/>
          <p:nvPr/>
        </p:nvSpPr>
        <p:spPr>
          <a:xfrm>
            <a:off x="1201065" y="2214562"/>
            <a:ext cx="21506373" cy="1"/>
          </a:xfrm>
          <a:prstGeom prst="line">
            <a:avLst/>
          </a:prstGeom>
          <a:ln w="12700">
            <a:solidFill>
              <a:srgbClr val="253957"/>
            </a:solidFill>
            <a:miter lim="400000"/>
          </a:ln>
        </p:spPr>
        <p:txBody>
          <a:bodyPr lIns="71437" tIns="71437" rIns="71437" bIns="71437" anchor="ctr"/>
          <a:lstStyle/>
          <a:p>
            <a:pPr>
              <a:defRPr sz="3200"/>
            </a:pPr>
            <a:endParaRPr/>
          </a:p>
        </p:txBody>
      </p:sp>
      <p:sp>
        <p:nvSpPr>
          <p:cNvPr id="59" name="Очень крутой заголовок…"/>
          <p:cNvSpPr txBox="1"/>
          <p:nvPr/>
        </p:nvSpPr>
        <p:spPr>
          <a:xfrm>
            <a:off x="1209448" y="2972787"/>
            <a:ext cx="18759415" cy="15089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algn="l">
              <a:defRPr sz="7000" b="1" cap="all">
                <a:solidFill>
                  <a:srgbClr val="253957"/>
                </a:solidFill>
                <a:latin typeface="+mn-lt"/>
                <a:ea typeface="+mn-ea"/>
                <a:cs typeface="+mn-cs"/>
                <a:sym typeface="Arial Narrow"/>
              </a:defRPr>
            </a:pPr>
            <a:r>
              <a:rPr lang="ru-RU" dirty="0"/>
              <a:t>Обратный (</a:t>
            </a:r>
            <a:r>
              <a:rPr lang="ru-RU" sz="7000" cap="all" dirty="0">
                <a:sym typeface="Arial Narrow"/>
              </a:rPr>
              <a:t>инвертированный) </a:t>
            </a:r>
            <a:r>
              <a:rPr lang="ru-RU" dirty="0"/>
              <a:t> индекс</a:t>
            </a:r>
            <a:endParaRPr dirty="0"/>
          </a:p>
        </p:txBody>
      </p:sp>
      <p:sp>
        <p:nvSpPr>
          <p:cNvPr id="62" name="Название подразделения, лаборатории, факультета и т.д."/>
          <p:cNvSpPr txBox="1"/>
          <p:nvPr/>
        </p:nvSpPr>
        <p:spPr>
          <a:xfrm>
            <a:off x="11338744" y="942364"/>
            <a:ext cx="11366416" cy="513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spAutoFit/>
          </a:bodyPr>
          <a:lstStyle>
            <a:lvl1pPr algn="r">
              <a:defRPr sz="2400">
                <a:solidFill>
                  <a:srgbClr val="253957"/>
                </a:solidFill>
                <a:latin typeface="+mn-lt"/>
                <a:ea typeface="+mn-ea"/>
                <a:cs typeface="+mn-cs"/>
                <a:sym typeface="Arial Narrow"/>
              </a:defRPr>
            </a:lvl1pPr>
          </a:lstStyle>
          <a:p>
            <a:r>
              <a:rPr lang="ru-RU" dirty="0"/>
              <a:t>Кафедра прикладной математики и информатики</a:t>
            </a:r>
          </a:p>
        </p:txBody>
      </p:sp>
      <p:pic>
        <p:nvPicPr>
          <p:cNvPr id="63" name="Изображение" descr="Изображение"/>
          <p:cNvPicPr>
            <a:picLocks noChangeAspect="1"/>
          </p:cNvPicPr>
          <p:nvPr/>
        </p:nvPicPr>
        <p:blipFill>
          <a:blip r:embed="rId3"/>
          <a:stretch>
            <a:fillRect/>
          </a:stretch>
        </p:blipFill>
        <p:spPr>
          <a:xfrm>
            <a:off x="1226606" y="586180"/>
            <a:ext cx="1199579" cy="1199579"/>
          </a:xfrm>
          <a:prstGeom prst="rect">
            <a:avLst/>
          </a:prstGeom>
          <a:ln w="12700">
            <a:miter lim="400000"/>
          </a:ln>
        </p:spPr>
      </p:pic>
      <p:sp>
        <p:nvSpPr>
          <p:cNvPr id="8"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1187560" y="5561856"/>
            <a:ext cx="21506375" cy="484268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algn="l">
              <a:spcBef>
                <a:spcPts val="2800"/>
              </a:spcBef>
              <a:buSzPct val="100000"/>
              <a:defRPr sz="2800">
                <a:solidFill>
                  <a:srgbClr val="253957"/>
                </a:solidFill>
                <a:latin typeface="+mn-lt"/>
                <a:ea typeface="+mn-ea"/>
                <a:cs typeface="+mn-cs"/>
                <a:sym typeface="Arial Narrow"/>
              </a:defRPr>
            </a:pPr>
            <a:r>
              <a:rPr lang="ru-RU" sz="4400" dirty="0">
                <a:solidFill>
                  <a:srgbClr val="253957"/>
                </a:solidFill>
                <a:sym typeface="Arial Narrow"/>
              </a:rPr>
              <a:t>Основные части:</a:t>
            </a:r>
          </a:p>
          <a:p>
            <a:pPr marL="742950" indent="-742950" algn="l">
              <a:spcBef>
                <a:spcPts val="2800"/>
              </a:spcBef>
              <a:buSzPct val="100000"/>
              <a:buFont typeface="+mj-lt"/>
              <a:buAutoNum type="arabicPeriod"/>
              <a:defRPr sz="2800">
                <a:solidFill>
                  <a:srgbClr val="253957"/>
                </a:solidFill>
                <a:latin typeface="+mn-lt"/>
                <a:ea typeface="+mn-ea"/>
                <a:cs typeface="+mn-cs"/>
                <a:sym typeface="Arial Narrow"/>
              </a:defRPr>
            </a:pPr>
            <a:r>
              <a:rPr lang="ru-RU" sz="4400" dirty="0">
                <a:solidFill>
                  <a:srgbClr val="253957"/>
                </a:solidFill>
                <a:sym typeface="Arial Narrow"/>
              </a:rPr>
              <a:t>Словарь (</a:t>
            </a:r>
            <a:r>
              <a:rPr lang="en-US" sz="4400" dirty="0">
                <a:solidFill>
                  <a:srgbClr val="253957"/>
                </a:solidFill>
                <a:sym typeface="Arial Narrow"/>
              </a:rPr>
              <a:t>vocabulary)</a:t>
            </a:r>
          </a:p>
          <a:p>
            <a:pPr marL="742950" indent="-742950" algn="l">
              <a:spcBef>
                <a:spcPts val="2800"/>
              </a:spcBef>
              <a:buSzPct val="100000"/>
              <a:buFont typeface="+mj-lt"/>
              <a:buAutoNum type="arabicPeriod"/>
              <a:defRPr sz="2800">
                <a:solidFill>
                  <a:srgbClr val="253957"/>
                </a:solidFill>
                <a:latin typeface="+mn-lt"/>
                <a:ea typeface="+mn-ea"/>
                <a:cs typeface="+mn-cs"/>
                <a:sym typeface="Arial Narrow"/>
              </a:defRPr>
            </a:pPr>
            <a:r>
              <a:rPr lang="ru-RU" sz="4400" dirty="0">
                <a:solidFill>
                  <a:srgbClr val="253957"/>
                </a:solidFill>
                <a:sym typeface="Arial Narrow"/>
              </a:rPr>
              <a:t>Инвертированный список</a:t>
            </a:r>
            <a:endParaRPr lang="en-GB" sz="4400" dirty="0">
              <a:sym typeface="Arial Narrow"/>
            </a:endParaRPr>
          </a:p>
          <a:p>
            <a:pPr marL="457200" indent="-457200" algn="l">
              <a:spcBef>
                <a:spcPts val="2800"/>
              </a:spcBef>
              <a:buSzPct val="100000"/>
              <a:buFont typeface="Wingdings" panose="05000000000000000000" pitchFamily="2" charset="2"/>
              <a:buChar char="§"/>
              <a:defRPr sz="2800">
                <a:solidFill>
                  <a:srgbClr val="253957"/>
                </a:solidFill>
                <a:latin typeface="+mn-lt"/>
                <a:ea typeface="+mn-ea"/>
                <a:cs typeface="+mn-cs"/>
                <a:sym typeface="Arial Narrow"/>
              </a:defRPr>
            </a:pPr>
            <a:endParaRPr lang="en-US" sz="3200" dirty="0">
              <a:sym typeface="Arial Narrow"/>
            </a:endParaRPr>
          </a:p>
        </p:txBody>
      </p:sp>
      <p:pic>
        <p:nvPicPr>
          <p:cNvPr id="6148" name="Picture 4" descr="Картинки по запросу inverted index"/>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67664" y="4913784"/>
            <a:ext cx="13393488" cy="82566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6116209"/>
      </p:ext>
    </p:extLst>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Линия"/>
          <p:cNvSpPr/>
          <p:nvPr/>
        </p:nvSpPr>
        <p:spPr>
          <a:xfrm>
            <a:off x="1201065" y="2214562"/>
            <a:ext cx="21506373" cy="1"/>
          </a:xfrm>
          <a:prstGeom prst="line">
            <a:avLst/>
          </a:prstGeom>
          <a:ln w="12700">
            <a:solidFill>
              <a:srgbClr val="253957"/>
            </a:solidFill>
            <a:miter lim="400000"/>
          </a:ln>
        </p:spPr>
        <p:txBody>
          <a:bodyPr lIns="71437" tIns="71437" rIns="71437" bIns="71437" anchor="ctr"/>
          <a:lstStyle/>
          <a:p>
            <a:pPr>
              <a:defRPr sz="3200"/>
            </a:pPr>
            <a:endParaRPr/>
          </a:p>
        </p:txBody>
      </p:sp>
      <p:sp>
        <p:nvSpPr>
          <p:cNvPr id="62" name="Название подразделения, лаборатории, факультета и т.д."/>
          <p:cNvSpPr txBox="1"/>
          <p:nvPr/>
        </p:nvSpPr>
        <p:spPr>
          <a:xfrm>
            <a:off x="11338744" y="942364"/>
            <a:ext cx="11366416" cy="513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spAutoFit/>
          </a:bodyPr>
          <a:lstStyle>
            <a:lvl1pPr algn="r">
              <a:defRPr sz="2400">
                <a:solidFill>
                  <a:srgbClr val="253957"/>
                </a:solidFill>
                <a:latin typeface="+mn-lt"/>
                <a:ea typeface="+mn-ea"/>
                <a:cs typeface="+mn-cs"/>
                <a:sym typeface="Arial Narrow"/>
              </a:defRPr>
            </a:lvl1pPr>
          </a:lstStyle>
          <a:p>
            <a:r>
              <a:rPr lang="ru-RU" dirty="0"/>
              <a:t>Кафедра прикладной математики и информатики</a:t>
            </a:r>
          </a:p>
        </p:txBody>
      </p:sp>
      <p:pic>
        <p:nvPicPr>
          <p:cNvPr id="63" name="Изображение" descr="Изображение"/>
          <p:cNvPicPr>
            <a:picLocks noChangeAspect="1"/>
          </p:cNvPicPr>
          <p:nvPr/>
        </p:nvPicPr>
        <p:blipFill>
          <a:blip r:embed="rId3"/>
          <a:stretch>
            <a:fillRect/>
          </a:stretch>
        </p:blipFill>
        <p:spPr>
          <a:xfrm>
            <a:off x="1226606" y="586180"/>
            <a:ext cx="1199579" cy="1199579"/>
          </a:xfrm>
          <a:prstGeom prst="rect">
            <a:avLst/>
          </a:prstGeom>
          <a:ln w="12700">
            <a:miter lim="400000"/>
          </a:ln>
        </p:spPr>
      </p:pic>
      <p:sp>
        <p:nvSpPr>
          <p:cNvPr id="8"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1226606" y="2971672"/>
            <a:ext cx="21506375" cy="484268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algn="l">
              <a:spcBef>
                <a:spcPts val="600"/>
              </a:spcBef>
              <a:buSzPct val="100000"/>
              <a:defRPr sz="2800">
                <a:solidFill>
                  <a:srgbClr val="253957"/>
                </a:solidFill>
                <a:latin typeface="+mn-lt"/>
                <a:ea typeface="+mn-ea"/>
                <a:cs typeface="+mn-cs"/>
                <a:sym typeface="Arial Narrow"/>
              </a:defRPr>
            </a:pPr>
            <a:r>
              <a:rPr lang="ru-RU" sz="4800" b="1" dirty="0">
                <a:solidFill>
                  <a:srgbClr val="253957"/>
                </a:solidFill>
                <a:sym typeface="Arial Narrow"/>
              </a:rPr>
              <a:t>Корпус:</a:t>
            </a:r>
          </a:p>
          <a:p>
            <a:pPr algn="l">
              <a:spcBef>
                <a:spcPts val="600"/>
              </a:spcBef>
              <a:buSzPct val="100000"/>
              <a:defRPr sz="2800">
                <a:solidFill>
                  <a:srgbClr val="253957"/>
                </a:solidFill>
                <a:latin typeface="+mn-lt"/>
                <a:ea typeface="+mn-ea"/>
                <a:cs typeface="+mn-cs"/>
                <a:sym typeface="Arial Narrow"/>
              </a:defRPr>
            </a:pPr>
            <a:r>
              <a:rPr lang="ru-RU" sz="4400" dirty="0">
                <a:solidFill>
                  <a:srgbClr val="253957"/>
                </a:solidFill>
                <a:sym typeface="Arial Narrow"/>
              </a:rPr>
              <a:t>Жил-был поп,</a:t>
            </a:r>
          </a:p>
          <a:p>
            <a:pPr algn="l">
              <a:spcBef>
                <a:spcPts val="600"/>
              </a:spcBef>
              <a:buSzPct val="100000"/>
              <a:defRPr sz="2800">
                <a:solidFill>
                  <a:srgbClr val="253957"/>
                </a:solidFill>
                <a:latin typeface="+mn-lt"/>
                <a:ea typeface="+mn-ea"/>
                <a:cs typeface="+mn-cs"/>
                <a:sym typeface="Arial Narrow"/>
              </a:defRPr>
            </a:pPr>
            <a:r>
              <a:rPr lang="ru-RU" sz="4400" dirty="0">
                <a:solidFill>
                  <a:srgbClr val="253957"/>
                </a:solidFill>
                <a:sym typeface="Arial Narrow"/>
              </a:rPr>
              <a:t>Толоконный лоб.</a:t>
            </a:r>
          </a:p>
          <a:p>
            <a:pPr algn="l">
              <a:spcBef>
                <a:spcPts val="600"/>
              </a:spcBef>
              <a:buSzPct val="100000"/>
              <a:defRPr sz="2800">
                <a:solidFill>
                  <a:srgbClr val="253957"/>
                </a:solidFill>
                <a:latin typeface="+mn-lt"/>
                <a:ea typeface="+mn-ea"/>
                <a:cs typeface="+mn-cs"/>
                <a:sym typeface="Arial Narrow"/>
              </a:defRPr>
            </a:pPr>
            <a:r>
              <a:rPr lang="ru-RU" sz="4400" dirty="0">
                <a:solidFill>
                  <a:srgbClr val="253957"/>
                </a:solidFill>
                <a:sym typeface="Arial Narrow"/>
              </a:rPr>
              <a:t>Пошел поп по базару</a:t>
            </a:r>
          </a:p>
          <a:p>
            <a:pPr algn="l">
              <a:spcBef>
                <a:spcPts val="600"/>
              </a:spcBef>
              <a:buSzPct val="100000"/>
              <a:defRPr sz="2800">
                <a:solidFill>
                  <a:srgbClr val="253957"/>
                </a:solidFill>
                <a:latin typeface="+mn-lt"/>
                <a:ea typeface="+mn-ea"/>
                <a:cs typeface="+mn-cs"/>
                <a:sym typeface="Arial Narrow"/>
              </a:defRPr>
            </a:pPr>
            <a:r>
              <a:rPr lang="ru-RU" sz="4400" dirty="0">
                <a:solidFill>
                  <a:srgbClr val="253957"/>
                </a:solidFill>
                <a:sym typeface="Arial Narrow"/>
              </a:rPr>
              <a:t>Посмотреть кой-какого товару  </a:t>
            </a:r>
          </a:p>
          <a:p>
            <a:pPr algn="l">
              <a:spcBef>
                <a:spcPts val="600"/>
              </a:spcBef>
              <a:buSzPct val="100000"/>
              <a:defRPr sz="2800">
                <a:solidFill>
                  <a:srgbClr val="253957"/>
                </a:solidFill>
                <a:latin typeface="+mn-lt"/>
                <a:ea typeface="+mn-ea"/>
                <a:cs typeface="+mn-cs"/>
                <a:sym typeface="Arial Narrow"/>
              </a:defRPr>
            </a:pPr>
            <a:endParaRPr lang="ru-RU" sz="4400" dirty="0">
              <a:solidFill>
                <a:srgbClr val="253957"/>
              </a:solidFill>
              <a:sym typeface="Arial Narrow"/>
            </a:endParaRPr>
          </a:p>
          <a:p>
            <a:pPr algn="l">
              <a:spcBef>
                <a:spcPts val="600"/>
              </a:spcBef>
              <a:buSzPct val="100000"/>
              <a:defRPr sz="2800">
                <a:solidFill>
                  <a:srgbClr val="253957"/>
                </a:solidFill>
                <a:latin typeface="+mn-lt"/>
                <a:ea typeface="+mn-ea"/>
                <a:cs typeface="+mn-cs"/>
                <a:sym typeface="Arial Narrow"/>
              </a:defRPr>
            </a:pPr>
            <a:r>
              <a:rPr lang="ru-RU" sz="4800" b="1" dirty="0">
                <a:solidFill>
                  <a:srgbClr val="253957"/>
                </a:solidFill>
                <a:sym typeface="Arial Narrow"/>
              </a:rPr>
              <a:t>Индекс:</a:t>
            </a:r>
            <a:endParaRPr lang="ru-RU" sz="4400" dirty="0">
              <a:solidFill>
                <a:srgbClr val="253957"/>
              </a:solidFill>
              <a:sym typeface="Arial Narrow"/>
            </a:endParaRPr>
          </a:p>
          <a:p>
            <a:pPr algn="l">
              <a:spcBef>
                <a:spcPts val="600"/>
              </a:spcBef>
              <a:buSzPct val="100000"/>
              <a:defRPr sz="2800">
                <a:solidFill>
                  <a:srgbClr val="253957"/>
                </a:solidFill>
                <a:latin typeface="+mn-lt"/>
                <a:ea typeface="+mn-ea"/>
                <a:cs typeface="+mn-cs"/>
                <a:sym typeface="Arial Narrow"/>
              </a:defRPr>
            </a:pPr>
            <a:r>
              <a:rPr lang="ru-RU" sz="4400" dirty="0">
                <a:sym typeface="Arial Narrow"/>
              </a:rPr>
              <a:t>базар  (3,4)</a:t>
            </a:r>
            <a:br>
              <a:rPr lang="ru-RU" sz="4400" dirty="0">
                <a:sym typeface="Arial Narrow"/>
              </a:rPr>
            </a:br>
            <a:r>
              <a:rPr lang="ru-RU" sz="4400" dirty="0">
                <a:sym typeface="Arial Narrow"/>
              </a:rPr>
              <a:t>был     (1,2)</a:t>
            </a:r>
            <a:br>
              <a:rPr lang="ru-RU" sz="4400" dirty="0">
                <a:sym typeface="Arial Narrow"/>
              </a:rPr>
            </a:br>
            <a:r>
              <a:rPr lang="ru-RU" sz="4400" dirty="0">
                <a:sym typeface="Arial Narrow"/>
              </a:rPr>
              <a:t>жил     (1,1)</a:t>
            </a:r>
            <a:br>
              <a:rPr lang="ru-RU" sz="4400" dirty="0">
                <a:sym typeface="Arial Narrow"/>
              </a:rPr>
            </a:br>
            <a:r>
              <a:rPr lang="ru-RU" sz="4400" dirty="0">
                <a:sym typeface="Arial Narrow"/>
              </a:rPr>
              <a:t>какой  (1,1)</a:t>
            </a:r>
            <a:br>
              <a:rPr lang="ru-RU" sz="4400" dirty="0">
                <a:sym typeface="Arial Narrow"/>
              </a:rPr>
            </a:br>
            <a:r>
              <a:rPr lang="ru-RU" sz="4400" dirty="0">
                <a:sym typeface="Arial Narrow"/>
              </a:rPr>
              <a:t>кой     (4,2)</a:t>
            </a:r>
            <a:br>
              <a:rPr lang="ru-RU" sz="4400" dirty="0">
                <a:sym typeface="Arial Narrow"/>
              </a:rPr>
            </a:br>
            <a:r>
              <a:rPr lang="ru-RU" sz="4400" dirty="0">
                <a:sym typeface="Arial Narrow"/>
              </a:rPr>
              <a:t>лоб     (2,1)</a:t>
            </a:r>
            <a:br>
              <a:rPr lang="ru-RU" sz="4400" dirty="0">
                <a:sym typeface="Arial Narrow"/>
              </a:rPr>
            </a:br>
            <a:r>
              <a:rPr lang="ru-RU" sz="4400" dirty="0">
                <a:sym typeface="Arial Narrow"/>
              </a:rPr>
              <a:t>поп     (1,3), (3,2)</a:t>
            </a:r>
            <a:endParaRPr lang="en-GB" sz="4400" dirty="0">
              <a:sym typeface="Arial Narrow"/>
            </a:endParaRPr>
          </a:p>
          <a:p>
            <a:pPr marL="457200" indent="-457200" algn="l">
              <a:spcBef>
                <a:spcPts val="2800"/>
              </a:spcBef>
              <a:buSzPct val="100000"/>
              <a:buFont typeface="Wingdings" panose="05000000000000000000" pitchFamily="2" charset="2"/>
              <a:buChar char="§"/>
              <a:defRPr sz="2800">
                <a:solidFill>
                  <a:srgbClr val="253957"/>
                </a:solidFill>
                <a:latin typeface="+mn-lt"/>
                <a:ea typeface="+mn-ea"/>
                <a:cs typeface="+mn-cs"/>
                <a:sym typeface="Arial Narrow"/>
              </a:defRPr>
            </a:pPr>
            <a:endParaRPr lang="en-US" sz="3200" dirty="0">
              <a:sym typeface="Arial Narrow"/>
            </a:endParaRPr>
          </a:p>
        </p:txBody>
      </p:sp>
    </p:spTree>
    <p:extLst>
      <p:ext uri="{BB962C8B-B14F-4D97-AF65-F5344CB8AC3E}">
        <p14:creationId xmlns:p14="http://schemas.microsoft.com/office/powerpoint/2010/main" val="2516450913"/>
      </p:ext>
    </p:extLst>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Линия"/>
          <p:cNvSpPr/>
          <p:nvPr/>
        </p:nvSpPr>
        <p:spPr>
          <a:xfrm>
            <a:off x="1201065" y="2214562"/>
            <a:ext cx="21506373" cy="1"/>
          </a:xfrm>
          <a:prstGeom prst="line">
            <a:avLst/>
          </a:prstGeom>
          <a:ln w="12700">
            <a:solidFill>
              <a:srgbClr val="253957"/>
            </a:solidFill>
            <a:miter lim="400000"/>
          </a:ln>
        </p:spPr>
        <p:txBody>
          <a:bodyPr lIns="71437" tIns="71437" rIns="71437" bIns="71437" anchor="ctr"/>
          <a:lstStyle/>
          <a:p>
            <a:pPr>
              <a:defRPr sz="3200"/>
            </a:pPr>
            <a:endParaRPr/>
          </a:p>
        </p:txBody>
      </p:sp>
      <p:sp>
        <p:nvSpPr>
          <p:cNvPr id="60"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1342810" y="5301023"/>
            <a:ext cx="21506374" cy="484268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lgn="l">
              <a:defRPr sz="2800">
                <a:solidFill>
                  <a:srgbClr val="253957"/>
                </a:solidFill>
                <a:latin typeface="+mn-lt"/>
                <a:ea typeface="+mn-ea"/>
                <a:cs typeface="+mn-cs"/>
                <a:sym typeface="Arial Narrow"/>
              </a:defRPr>
            </a:pPr>
            <a:endParaRPr sz="4400" dirty="0"/>
          </a:p>
        </p:txBody>
      </p:sp>
      <p:sp>
        <p:nvSpPr>
          <p:cNvPr id="62" name="Название подразделения, лаборатории, факультета и т.д."/>
          <p:cNvSpPr txBox="1"/>
          <p:nvPr/>
        </p:nvSpPr>
        <p:spPr>
          <a:xfrm>
            <a:off x="11338744" y="942364"/>
            <a:ext cx="11366416" cy="513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spAutoFit/>
          </a:bodyPr>
          <a:lstStyle>
            <a:lvl1pPr algn="r">
              <a:defRPr sz="2400">
                <a:solidFill>
                  <a:srgbClr val="253957"/>
                </a:solidFill>
                <a:latin typeface="+mn-lt"/>
                <a:ea typeface="+mn-ea"/>
                <a:cs typeface="+mn-cs"/>
                <a:sym typeface="Arial Narrow"/>
              </a:defRPr>
            </a:lvl1pPr>
          </a:lstStyle>
          <a:p>
            <a:r>
              <a:rPr lang="ru-RU" dirty="0"/>
              <a:t>Кафедра прикладной математики и информатики</a:t>
            </a:r>
          </a:p>
        </p:txBody>
      </p:sp>
      <p:pic>
        <p:nvPicPr>
          <p:cNvPr id="63" name="Изображение" descr="Изображение"/>
          <p:cNvPicPr>
            <a:picLocks noChangeAspect="1"/>
          </p:cNvPicPr>
          <p:nvPr/>
        </p:nvPicPr>
        <p:blipFill>
          <a:blip r:embed="rId2"/>
          <a:stretch>
            <a:fillRect/>
          </a:stretch>
        </p:blipFill>
        <p:spPr>
          <a:xfrm>
            <a:off x="1226606" y="586180"/>
            <a:ext cx="1199579" cy="1199579"/>
          </a:xfrm>
          <a:prstGeom prst="rect">
            <a:avLst/>
          </a:prstGeom>
          <a:ln w="12700">
            <a:miter lim="400000"/>
          </a:ln>
        </p:spPr>
      </p:pic>
      <p:pic>
        <p:nvPicPr>
          <p:cNvPr id="3" name="Рисунок 2"/>
          <p:cNvPicPr>
            <a:picLocks noChangeAspect="1"/>
          </p:cNvPicPr>
          <p:nvPr/>
        </p:nvPicPr>
        <p:blipFill>
          <a:blip r:embed="rId3"/>
          <a:stretch>
            <a:fillRect/>
          </a:stretch>
        </p:blipFill>
        <p:spPr>
          <a:xfrm>
            <a:off x="814736" y="6731015"/>
            <a:ext cx="21483548" cy="6984985"/>
          </a:xfrm>
          <a:prstGeom prst="rect">
            <a:avLst/>
          </a:prstGeom>
        </p:spPr>
      </p:pic>
      <p:sp>
        <p:nvSpPr>
          <p:cNvPr id="4" name="Прямоугольник 3"/>
          <p:cNvSpPr/>
          <p:nvPr/>
        </p:nvSpPr>
        <p:spPr>
          <a:xfrm>
            <a:off x="11255896" y="6005264"/>
            <a:ext cx="5328592" cy="636712"/>
          </a:xfrm>
          <a:prstGeom prst="rect">
            <a:avLst/>
          </a:prstGeom>
          <a:solidFill>
            <a:srgbClr val="FFE599"/>
          </a:solidFill>
          <a:ln w="12700" cap="flat">
            <a:solidFill>
              <a:schemeClr val="accent1"/>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ru-RU" sz="3200" b="0" i="0" u="none" strike="noStrike" cap="none" spc="0" normalizeH="0" baseline="0" dirty="0">
                <a:ln>
                  <a:noFill/>
                </a:ln>
                <a:solidFill>
                  <a:schemeClr val="tx1"/>
                </a:solidFill>
                <a:effectLst/>
                <a:uFillTx/>
                <a:latin typeface="+mj-lt"/>
                <a:ea typeface="+mj-ea"/>
                <a:cs typeface="+mj-cs"/>
                <a:sym typeface="Helvetica Light"/>
              </a:rPr>
              <a:t>Алгоритм</a:t>
            </a:r>
            <a:r>
              <a:rPr kumimoji="0" lang="ru-RU" sz="3200" b="0" i="0" u="none" strike="noStrike" cap="none" spc="0" normalizeH="0" dirty="0">
                <a:ln>
                  <a:noFill/>
                </a:ln>
                <a:solidFill>
                  <a:schemeClr val="tx1"/>
                </a:solidFill>
                <a:effectLst/>
                <a:uFillTx/>
                <a:latin typeface="+mj-lt"/>
                <a:ea typeface="+mj-ea"/>
                <a:cs typeface="+mj-cs"/>
                <a:sym typeface="Helvetica Light"/>
              </a:rPr>
              <a:t> классификации</a:t>
            </a:r>
            <a:endParaRPr kumimoji="0" lang="ru-RU" sz="3200" b="0" i="0" u="none" strike="noStrike" cap="none" spc="0" normalizeH="0" baseline="0" dirty="0">
              <a:ln>
                <a:noFill/>
              </a:ln>
              <a:solidFill>
                <a:schemeClr val="tx1"/>
              </a:solidFill>
              <a:effectLst/>
              <a:uFillTx/>
              <a:latin typeface="+mj-lt"/>
              <a:ea typeface="+mj-ea"/>
              <a:cs typeface="+mj-cs"/>
              <a:sym typeface="Helvetica Light"/>
            </a:endParaRPr>
          </a:p>
        </p:txBody>
      </p:sp>
      <p:sp>
        <p:nvSpPr>
          <p:cNvPr id="5" name="Стрелка вправо 4"/>
          <p:cNvSpPr/>
          <p:nvPr/>
        </p:nvSpPr>
        <p:spPr>
          <a:xfrm rot="16200000">
            <a:off x="13329922" y="5082699"/>
            <a:ext cx="1180541" cy="664590"/>
          </a:xfrm>
          <a:prstGeom prst="rightArrow">
            <a:avLst/>
          </a:prstGeom>
          <a:solidFill>
            <a:schemeClr val="tx1"/>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ru-RU" sz="3200" b="0" i="0" u="none" strike="noStrike" cap="none" spc="0" normalizeH="0" baseline="0">
              <a:ln>
                <a:noFill/>
              </a:ln>
              <a:solidFill>
                <a:srgbClr val="FFFFFF"/>
              </a:solidFill>
              <a:effectLst/>
              <a:uFillTx/>
              <a:latin typeface="+mj-lt"/>
              <a:ea typeface="+mj-ea"/>
              <a:cs typeface="+mj-cs"/>
              <a:sym typeface="Helvetica Light"/>
            </a:endParaRPr>
          </a:p>
        </p:txBody>
      </p:sp>
      <mc:AlternateContent xmlns:mc="http://schemas.openxmlformats.org/markup-compatibility/2006" xmlns:a14="http://schemas.microsoft.com/office/drawing/2010/main">
        <mc:Choice Requires="a14">
          <p:sp>
            <p:nvSpPr>
              <p:cNvPr id="6" name="Прямоугольник 5"/>
              <p:cNvSpPr/>
              <p:nvPr/>
            </p:nvSpPr>
            <p:spPr>
              <a:xfrm>
                <a:off x="13031295" y="3812354"/>
                <a:ext cx="1777794" cy="92333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5400" i="1" smtClean="0">
                          <a:solidFill>
                            <a:schemeClr val="tx1"/>
                          </a:solidFill>
                          <a:latin typeface="Cambria Math" panose="02040503050406030204" pitchFamily="18" charset="0"/>
                          <a:sym typeface="Arial Narrow"/>
                        </a:rPr>
                        <m:t>𝑎</m:t>
                      </m:r>
                      <m:d>
                        <m:dPr>
                          <m:ctrlPr>
                            <a:rPr lang="en-US" sz="5400" i="1">
                              <a:solidFill>
                                <a:schemeClr val="tx1"/>
                              </a:solidFill>
                              <a:latin typeface="Cambria Math" panose="02040503050406030204" pitchFamily="18" charset="0"/>
                              <a:sym typeface="Arial Narrow"/>
                            </a:rPr>
                          </m:ctrlPr>
                        </m:dPr>
                        <m:e>
                          <m:r>
                            <a:rPr lang="en-US" sz="5400" b="0" i="1" smtClean="0">
                              <a:solidFill>
                                <a:schemeClr val="tx1"/>
                              </a:solidFill>
                              <a:latin typeface="Cambria Math" panose="02040503050406030204" pitchFamily="18" charset="0"/>
                              <a:sym typeface="Arial Narrow"/>
                            </a:rPr>
                            <m:t>𝑥</m:t>
                          </m:r>
                        </m:e>
                      </m:d>
                    </m:oMath>
                  </m:oMathPara>
                </a14:m>
                <a:endParaRPr lang="ru-RU" dirty="0">
                  <a:solidFill>
                    <a:schemeClr val="tx1"/>
                  </a:solidFill>
                </a:endParaRPr>
              </a:p>
            </p:txBody>
          </p:sp>
        </mc:Choice>
        <mc:Fallback xmlns="">
          <p:sp>
            <p:nvSpPr>
              <p:cNvPr id="6" name="Прямоугольник 5"/>
              <p:cNvSpPr>
                <a:spLocks noRot="1" noChangeAspect="1" noMove="1" noResize="1" noEditPoints="1" noAdjustHandles="1" noChangeArrowheads="1" noChangeShapeType="1" noTextEdit="1"/>
              </p:cNvSpPr>
              <p:nvPr/>
            </p:nvSpPr>
            <p:spPr>
              <a:xfrm>
                <a:off x="13031295" y="3812354"/>
                <a:ext cx="1777794" cy="923330"/>
              </a:xfrm>
              <a:prstGeom prst="rect">
                <a:avLst/>
              </a:prstGeom>
              <a:blipFill>
                <a:blip r:embed="rId4"/>
                <a:stretch>
                  <a:fillRect/>
                </a:stretch>
              </a:blipFill>
            </p:spPr>
            <p:txBody>
              <a:bodyPr/>
              <a:lstStyle/>
              <a:p>
                <a:r>
                  <a:rPr lang="ru-RU">
                    <a:noFill/>
                  </a:rPr>
                  <a:t> </a:t>
                </a:r>
              </a:p>
            </p:txBody>
          </p:sp>
        </mc:Fallback>
      </mc:AlternateContent>
    </p:spTree>
    <p:extLst>
      <p:ext uri="{BB962C8B-B14F-4D97-AF65-F5344CB8AC3E}">
        <p14:creationId xmlns:p14="http://schemas.microsoft.com/office/powerpoint/2010/main" val="174172798"/>
      </p:ext>
    </p:extLst>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Линия"/>
          <p:cNvSpPr/>
          <p:nvPr/>
        </p:nvSpPr>
        <p:spPr>
          <a:xfrm>
            <a:off x="1201065" y="2214562"/>
            <a:ext cx="21506373" cy="1"/>
          </a:xfrm>
          <a:prstGeom prst="line">
            <a:avLst/>
          </a:prstGeom>
          <a:ln w="12700">
            <a:solidFill>
              <a:srgbClr val="253957"/>
            </a:solidFill>
            <a:miter lim="400000"/>
          </a:ln>
        </p:spPr>
        <p:txBody>
          <a:bodyPr lIns="71437" tIns="71437" rIns="71437" bIns="71437" anchor="ctr"/>
          <a:lstStyle/>
          <a:p>
            <a:pPr>
              <a:defRPr sz="3200"/>
            </a:pPr>
            <a:endParaRPr/>
          </a:p>
        </p:txBody>
      </p:sp>
      <p:sp>
        <p:nvSpPr>
          <p:cNvPr id="60"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1342810" y="5301023"/>
            <a:ext cx="21506374" cy="484268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lgn="l">
              <a:defRPr sz="2800">
                <a:solidFill>
                  <a:srgbClr val="253957"/>
                </a:solidFill>
                <a:latin typeface="+mn-lt"/>
                <a:ea typeface="+mn-ea"/>
                <a:cs typeface="+mn-cs"/>
                <a:sym typeface="Arial Narrow"/>
              </a:defRPr>
            </a:pPr>
            <a:endParaRPr sz="4400" dirty="0"/>
          </a:p>
        </p:txBody>
      </p:sp>
      <p:sp>
        <p:nvSpPr>
          <p:cNvPr id="62" name="Название подразделения, лаборатории, факультета и т.д."/>
          <p:cNvSpPr txBox="1"/>
          <p:nvPr/>
        </p:nvSpPr>
        <p:spPr>
          <a:xfrm>
            <a:off x="11338744" y="942364"/>
            <a:ext cx="11366416" cy="513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spAutoFit/>
          </a:bodyPr>
          <a:lstStyle>
            <a:lvl1pPr algn="r">
              <a:defRPr sz="2400">
                <a:solidFill>
                  <a:srgbClr val="253957"/>
                </a:solidFill>
                <a:latin typeface="+mn-lt"/>
                <a:ea typeface="+mn-ea"/>
                <a:cs typeface="+mn-cs"/>
                <a:sym typeface="Arial Narrow"/>
              </a:defRPr>
            </a:lvl1pPr>
          </a:lstStyle>
          <a:p>
            <a:r>
              <a:rPr lang="ru-RU" dirty="0"/>
              <a:t>Кафедра прикладной математики и информатики</a:t>
            </a:r>
          </a:p>
        </p:txBody>
      </p:sp>
      <p:pic>
        <p:nvPicPr>
          <p:cNvPr id="63" name="Изображение" descr="Изображение"/>
          <p:cNvPicPr>
            <a:picLocks noChangeAspect="1"/>
          </p:cNvPicPr>
          <p:nvPr/>
        </p:nvPicPr>
        <p:blipFill>
          <a:blip r:embed="rId2"/>
          <a:stretch>
            <a:fillRect/>
          </a:stretch>
        </p:blipFill>
        <p:spPr>
          <a:xfrm>
            <a:off x="1226606" y="586180"/>
            <a:ext cx="1199579" cy="1199579"/>
          </a:xfrm>
          <a:prstGeom prst="rect">
            <a:avLst/>
          </a:prstGeom>
          <a:ln w="12700">
            <a:miter lim="400000"/>
          </a:ln>
        </p:spPr>
      </p:pic>
      <p:pic>
        <p:nvPicPr>
          <p:cNvPr id="3" name="Рисунок 2"/>
          <p:cNvPicPr>
            <a:picLocks noChangeAspect="1"/>
          </p:cNvPicPr>
          <p:nvPr/>
        </p:nvPicPr>
        <p:blipFill>
          <a:blip r:embed="rId3"/>
          <a:stretch>
            <a:fillRect/>
          </a:stretch>
        </p:blipFill>
        <p:spPr>
          <a:xfrm>
            <a:off x="789572" y="6641976"/>
            <a:ext cx="21483548" cy="6984985"/>
          </a:xfrm>
          <a:prstGeom prst="rect">
            <a:avLst/>
          </a:prstGeom>
        </p:spPr>
      </p:pic>
      <p:sp>
        <p:nvSpPr>
          <p:cNvPr id="4" name="Прямоугольник 3"/>
          <p:cNvSpPr/>
          <p:nvPr/>
        </p:nvSpPr>
        <p:spPr>
          <a:xfrm>
            <a:off x="11255896" y="6005264"/>
            <a:ext cx="5328592" cy="636712"/>
          </a:xfrm>
          <a:prstGeom prst="rect">
            <a:avLst/>
          </a:prstGeom>
          <a:solidFill>
            <a:srgbClr val="FFE599"/>
          </a:solidFill>
          <a:ln w="12700" cap="flat">
            <a:solidFill>
              <a:schemeClr val="accent1"/>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ru-RU" sz="3200" b="0" i="0" u="none" strike="noStrike" cap="none" spc="0" normalizeH="0" baseline="0" dirty="0">
                <a:ln>
                  <a:noFill/>
                </a:ln>
                <a:solidFill>
                  <a:schemeClr val="tx1"/>
                </a:solidFill>
                <a:effectLst/>
                <a:uFillTx/>
                <a:latin typeface="+mj-lt"/>
                <a:ea typeface="+mj-ea"/>
                <a:cs typeface="+mj-cs"/>
                <a:sym typeface="Helvetica Light"/>
              </a:rPr>
              <a:t>Алгоритм</a:t>
            </a:r>
            <a:r>
              <a:rPr kumimoji="0" lang="ru-RU" sz="3200" b="0" i="0" u="none" strike="noStrike" cap="none" spc="0" normalizeH="0" dirty="0">
                <a:ln>
                  <a:noFill/>
                </a:ln>
                <a:solidFill>
                  <a:schemeClr val="tx1"/>
                </a:solidFill>
                <a:effectLst/>
                <a:uFillTx/>
                <a:latin typeface="+mj-lt"/>
                <a:ea typeface="+mj-ea"/>
                <a:cs typeface="+mj-cs"/>
                <a:sym typeface="Helvetica Light"/>
              </a:rPr>
              <a:t> классификации</a:t>
            </a:r>
            <a:endParaRPr kumimoji="0" lang="ru-RU" sz="3200" b="0" i="0" u="none" strike="noStrike" cap="none" spc="0" normalizeH="0" baseline="0" dirty="0">
              <a:ln>
                <a:noFill/>
              </a:ln>
              <a:solidFill>
                <a:schemeClr val="tx1"/>
              </a:solidFill>
              <a:effectLst/>
              <a:uFillTx/>
              <a:latin typeface="+mj-lt"/>
              <a:ea typeface="+mj-ea"/>
              <a:cs typeface="+mj-cs"/>
              <a:sym typeface="Helvetica Light"/>
            </a:endParaRPr>
          </a:p>
        </p:txBody>
      </p:sp>
      <p:sp>
        <p:nvSpPr>
          <p:cNvPr id="5" name="Стрелка вправо 4"/>
          <p:cNvSpPr/>
          <p:nvPr/>
        </p:nvSpPr>
        <p:spPr>
          <a:xfrm rot="16200000">
            <a:off x="13329922" y="5082699"/>
            <a:ext cx="1180541" cy="664590"/>
          </a:xfrm>
          <a:prstGeom prst="rightArrow">
            <a:avLst/>
          </a:prstGeom>
          <a:solidFill>
            <a:schemeClr val="tx1"/>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ru-RU" sz="3200" b="0" i="0" u="none" strike="noStrike" cap="none" spc="0" normalizeH="0" baseline="0">
              <a:ln>
                <a:noFill/>
              </a:ln>
              <a:solidFill>
                <a:srgbClr val="FFFFFF"/>
              </a:solidFill>
              <a:effectLst/>
              <a:uFillTx/>
              <a:latin typeface="+mj-lt"/>
              <a:ea typeface="+mj-ea"/>
              <a:cs typeface="+mj-cs"/>
              <a:sym typeface="Helvetica Light"/>
            </a:endParaRPr>
          </a:p>
        </p:txBody>
      </p:sp>
      <mc:AlternateContent xmlns:mc="http://schemas.openxmlformats.org/markup-compatibility/2006" xmlns:a14="http://schemas.microsoft.com/office/drawing/2010/main">
        <mc:Choice Requires="a14">
          <p:sp>
            <p:nvSpPr>
              <p:cNvPr id="6" name="Прямоугольник 5"/>
              <p:cNvSpPr/>
              <p:nvPr/>
            </p:nvSpPr>
            <p:spPr>
              <a:xfrm>
                <a:off x="13031295" y="3812354"/>
                <a:ext cx="1777794" cy="92333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5400" i="1" smtClean="0">
                          <a:solidFill>
                            <a:schemeClr val="tx1"/>
                          </a:solidFill>
                          <a:latin typeface="Cambria Math" panose="02040503050406030204" pitchFamily="18" charset="0"/>
                          <a:sym typeface="Arial Narrow"/>
                        </a:rPr>
                        <m:t>𝑎</m:t>
                      </m:r>
                      <m:d>
                        <m:dPr>
                          <m:ctrlPr>
                            <a:rPr lang="en-US" sz="5400" i="1">
                              <a:solidFill>
                                <a:schemeClr val="tx1"/>
                              </a:solidFill>
                              <a:latin typeface="Cambria Math" panose="02040503050406030204" pitchFamily="18" charset="0"/>
                              <a:sym typeface="Arial Narrow"/>
                            </a:rPr>
                          </m:ctrlPr>
                        </m:dPr>
                        <m:e>
                          <m:r>
                            <a:rPr lang="en-US" sz="5400" b="0" i="1" smtClean="0">
                              <a:solidFill>
                                <a:schemeClr val="tx1"/>
                              </a:solidFill>
                              <a:latin typeface="Cambria Math" panose="02040503050406030204" pitchFamily="18" charset="0"/>
                              <a:sym typeface="Arial Narrow"/>
                            </a:rPr>
                            <m:t>𝑥</m:t>
                          </m:r>
                        </m:e>
                      </m:d>
                    </m:oMath>
                  </m:oMathPara>
                </a14:m>
                <a:endParaRPr lang="ru-RU" dirty="0">
                  <a:solidFill>
                    <a:schemeClr val="tx1"/>
                  </a:solidFill>
                </a:endParaRPr>
              </a:p>
            </p:txBody>
          </p:sp>
        </mc:Choice>
        <mc:Fallback xmlns="">
          <p:sp>
            <p:nvSpPr>
              <p:cNvPr id="6" name="Прямоугольник 5"/>
              <p:cNvSpPr>
                <a:spLocks noRot="1" noChangeAspect="1" noMove="1" noResize="1" noEditPoints="1" noAdjustHandles="1" noChangeArrowheads="1" noChangeShapeType="1" noTextEdit="1"/>
              </p:cNvSpPr>
              <p:nvPr/>
            </p:nvSpPr>
            <p:spPr>
              <a:xfrm>
                <a:off x="13031295" y="3812354"/>
                <a:ext cx="1777794" cy="923330"/>
              </a:xfrm>
              <a:prstGeom prst="rect">
                <a:avLst/>
              </a:prstGeom>
              <a:blipFill>
                <a:blip r:embed="rId4"/>
                <a:stretch>
                  <a:fillRect/>
                </a:stretch>
              </a:blipFill>
            </p:spPr>
            <p:txBody>
              <a:bodyPr/>
              <a:lstStyle/>
              <a:p>
                <a:r>
                  <a:rPr lang="ru-RU">
                    <a:noFill/>
                  </a:rPr>
                  <a:t> </a:t>
                </a:r>
              </a:p>
            </p:txBody>
          </p:sp>
        </mc:Fallback>
      </mc:AlternateContent>
      <p:pic>
        <p:nvPicPr>
          <p:cNvPr id="10" name="Рисунок 9"/>
          <p:cNvPicPr>
            <a:picLocks noChangeAspect="1"/>
          </p:cNvPicPr>
          <p:nvPr/>
        </p:nvPicPr>
        <p:blipFill>
          <a:blip r:embed="rId5"/>
          <a:stretch>
            <a:fillRect/>
          </a:stretch>
        </p:blipFill>
        <p:spPr>
          <a:xfrm>
            <a:off x="10895856" y="6701461"/>
            <a:ext cx="5616624" cy="2604811"/>
          </a:xfrm>
          <a:prstGeom prst="rect">
            <a:avLst/>
          </a:prstGeom>
        </p:spPr>
      </p:pic>
      <p:sp>
        <p:nvSpPr>
          <p:cNvPr id="11" name="Прямоугольник 10"/>
          <p:cNvSpPr/>
          <p:nvPr/>
        </p:nvSpPr>
        <p:spPr>
          <a:xfrm>
            <a:off x="1342810" y="4151069"/>
            <a:ext cx="8004451" cy="4124206"/>
          </a:xfrm>
          <a:prstGeom prst="rect">
            <a:avLst/>
          </a:prstGeom>
        </p:spPr>
        <p:txBody>
          <a:bodyPr wrap="square">
            <a:spAutoFit/>
          </a:bodyPr>
          <a:lstStyle/>
          <a:p>
            <a:pPr algn="l">
              <a:spcBef>
                <a:spcPts val="2800"/>
              </a:spcBef>
              <a:buSzPct val="100000"/>
              <a:defRPr sz="2800">
                <a:solidFill>
                  <a:srgbClr val="253957"/>
                </a:solidFill>
                <a:latin typeface="+mn-lt"/>
                <a:ea typeface="+mn-ea"/>
                <a:cs typeface="+mn-cs"/>
                <a:sym typeface="Arial Narrow"/>
              </a:defRPr>
            </a:pPr>
            <a:r>
              <a:rPr lang="en-US" sz="4800" dirty="0">
                <a:solidFill>
                  <a:srgbClr val="253957"/>
                </a:solidFill>
                <a:sym typeface="Arial Narrow"/>
              </a:rPr>
              <a:t>Weighting techniques</a:t>
            </a:r>
            <a:r>
              <a:rPr lang="ru-RU" sz="4800" dirty="0">
                <a:solidFill>
                  <a:srgbClr val="253957"/>
                </a:solidFill>
                <a:sym typeface="Arial Narrow"/>
              </a:rPr>
              <a:t>:</a:t>
            </a:r>
          </a:p>
          <a:p>
            <a:pPr marL="457200" indent="-457200" algn="l">
              <a:spcBef>
                <a:spcPts val="2800"/>
              </a:spcBef>
              <a:buSzPct val="100000"/>
              <a:buFont typeface="Wingdings" panose="05000000000000000000" pitchFamily="2" charset="2"/>
              <a:buChar char="§"/>
              <a:defRPr sz="2800">
                <a:solidFill>
                  <a:srgbClr val="253957"/>
                </a:solidFill>
                <a:latin typeface="+mn-lt"/>
                <a:ea typeface="+mn-ea"/>
                <a:cs typeface="+mn-cs"/>
                <a:sym typeface="Arial Narrow"/>
              </a:defRPr>
            </a:pPr>
            <a:r>
              <a:rPr lang="en-US" sz="4800" dirty="0">
                <a:solidFill>
                  <a:srgbClr val="253957"/>
                </a:solidFill>
                <a:sym typeface="Arial Narrow"/>
              </a:rPr>
              <a:t>Term frequency (TF)</a:t>
            </a:r>
          </a:p>
          <a:p>
            <a:pPr marL="457200" indent="-457200" algn="l">
              <a:spcBef>
                <a:spcPts val="2800"/>
              </a:spcBef>
              <a:buSzPct val="100000"/>
              <a:buFont typeface="Wingdings" panose="05000000000000000000" pitchFamily="2" charset="2"/>
              <a:buChar char="§"/>
              <a:defRPr sz="2800">
                <a:solidFill>
                  <a:srgbClr val="253957"/>
                </a:solidFill>
                <a:latin typeface="+mn-lt"/>
                <a:ea typeface="+mn-ea"/>
                <a:cs typeface="+mn-cs"/>
                <a:sym typeface="Arial Narrow"/>
              </a:defRPr>
            </a:pPr>
            <a:r>
              <a:rPr lang="en-US" sz="4800" dirty="0">
                <a:solidFill>
                  <a:srgbClr val="253957"/>
                </a:solidFill>
                <a:sym typeface="Arial Narrow"/>
              </a:rPr>
              <a:t>TF-IDF</a:t>
            </a:r>
          </a:p>
          <a:p>
            <a:pPr marL="457200" indent="-457200" algn="l">
              <a:spcBef>
                <a:spcPts val="2800"/>
              </a:spcBef>
              <a:buSzPct val="100000"/>
              <a:buFont typeface="Wingdings" panose="05000000000000000000" pitchFamily="2" charset="2"/>
              <a:buChar char="§"/>
              <a:defRPr sz="2800">
                <a:solidFill>
                  <a:srgbClr val="253957"/>
                </a:solidFill>
                <a:latin typeface="+mn-lt"/>
                <a:ea typeface="+mn-ea"/>
                <a:cs typeface="+mn-cs"/>
                <a:sym typeface="Arial Narrow"/>
              </a:defRPr>
            </a:pPr>
            <a:r>
              <a:rPr lang="en-US" sz="4800" dirty="0">
                <a:solidFill>
                  <a:srgbClr val="253957"/>
                </a:solidFill>
                <a:sym typeface="Arial Narrow"/>
              </a:rPr>
              <a:t>POS weights</a:t>
            </a:r>
          </a:p>
        </p:txBody>
      </p:sp>
    </p:spTree>
    <p:extLst>
      <p:ext uri="{BB962C8B-B14F-4D97-AF65-F5344CB8AC3E}">
        <p14:creationId xmlns:p14="http://schemas.microsoft.com/office/powerpoint/2010/main" val="1193997260"/>
      </p:ext>
    </p:extLst>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Линия"/>
          <p:cNvSpPr/>
          <p:nvPr/>
        </p:nvSpPr>
        <p:spPr>
          <a:xfrm>
            <a:off x="1201065" y="2214562"/>
            <a:ext cx="21506373" cy="1"/>
          </a:xfrm>
          <a:prstGeom prst="line">
            <a:avLst/>
          </a:prstGeom>
          <a:ln w="12700">
            <a:solidFill>
              <a:srgbClr val="253957"/>
            </a:solidFill>
            <a:miter lim="400000"/>
          </a:ln>
        </p:spPr>
        <p:txBody>
          <a:bodyPr lIns="71437" tIns="71437" rIns="71437" bIns="71437" anchor="ctr"/>
          <a:lstStyle/>
          <a:p>
            <a:pPr>
              <a:defRPr sz="3200"/>
            </a:pPr>
            <a:endParaRPr/>
          </a:p>
        </p:txBody>
      </p:sp>
      <p:sp>
        <p:nvSpPr>
          <p:cNvPr id="59" name="Очень крутой заголовок…"/>
          <p:cNvSpPr txBox="1"/>
          <p:nvPr/>
        </p:nvSpPr>
        <p:spPr>
          <a:xfrm>
            <a:off x="1226606" y="2344890"/>
            <a:ext cx="16073440" cy="15089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algn="l">
              <a:defRPr sz="7000" b="1" cap="all">
                <a:solidFill>
                  <a:srgbClr val="253957"/>
                </a:solidFill>
                <a:latin typeface="+mn-lt"/>
                <a:ea typeface="+mn-ea"/>
                <a:cs typeface="+mn-cs"/>
                <a:sym typeface="Arial Narrow"/>
              </a:defRPr>
            </a:pPr>
            <a:r>
              <a:rPr lang="en-GB" dirty="0"/>
              <a:t>TF-IDF</a:t>
            </a:r>
            <a:endParaRPr dirty="0"/>
          </a:p>
        </p:txBody>
      </p:sp>
      <p:sp>
        <p:nvSpPr>
          <p:cNvPr id="62" name="Название подразделения, лаборатории, факультета и т.д."/>
          <p:cNvSpPr txBox="1"/>
          <p:nvPr/>
        </p:nvSpPr>
        <p:spPr>
          <a:xfrm>
            <a:off x="11338744" y="942364"/>
            <a:ext cx="11366416" cy="513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spAutoFit/>
          </a:bodyPr>
          <a:lstStyle>
            <a:lvl1pPr algn="r">
              <a:defRPr sz="2400">
                <a:solidFill>
                  <a:srgbClr val="253957"/>
                </a:solidFill>
                <a:latin typeface="+mn-lt"/>
                <a:ea typeface="+mn-ea"/>
                <a:cs typeface="+mn-cs"/>
                <a:sym typeface="Arial Narrow"/>
              </a:defRPr>
            </a:lvl1pPr>
          </a:lstStyle>
          <a:p>
            <a:r>
              <a:rPr lang="ru-RU" dirty="0"/>
              <a:t>Кафедра прикладной математики и информатики</a:t>
            </a:r>
          </a:p>
        </p:txBody>
      </p:sp>
      <p:pic>
        <p:nvPicPr>
          <p:cNvPr id="63" name="Изображение" descr="Изображение"/>
          <p:cNvPicPr>
            <a:picLocks noChangeAspect="1"/>
          </p:cNvPicPr>
          <p:nvPr/>
        </p:nvPicPr>
        <p:blipFill>
          <a:blip r:embed="rId3"/>
          <a:stretch>
            <a:fillRect/>
          </a:stretch>
        </p:blipFill>
        <p:spPr>
          <a:xfrm>
            <a:off x="1226606" y="586180"/>
            <a:ext cx="1199579" cy="1199579"/>
          </a:xfrm>
          <a:prstGeom prst="rect">
            <a:avLst/>
          </a:prstGeom>
          <a:ln w="12700">
            <a:miter lim="400000"/>
          </a:ln>
        </p:spPr>
      </p:pic>
      <p:sp>
        <p:nvSpPr>
          <p:cNvPr id="8"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1252163" y="4337720"/>
            <a:ext cx="21506375" cy="484268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algn="l">
              <a:spcBef>
                <a:spcPts val="2800"/>
              </a:spcBef>
              <a:buSzPct val="100000"/>
              <a:defRPr sz="2800">
                <a:solidFill>
                  <a:srgbClr val="253957"/>
                </a:solidFill>
                <a:latin typeface="+mn-lt"/>
                <a:ea typeface="+mn-ea"/>
                <a:cs typeface="+mn-cs"/>
                <a:sym typeface="Arial Narrow"/>
              </a:defRPr>
            </a:pPr>
            <a:r>
              <a:rPr lang="en-GB" sz="4400" b="1" dirty="0">
                <a:solidFill>
                  <a:srgbClr val="253957"/>
                </a:solidFill>
                <a:sym typeface="Arial Narrow"/>
              </a:rPr>
              <a:t>TF-IDF</a:t>
            </a:r>
            <a:r>
              <a:rPr lang="ru-RU" sz="4400" b="1" dirty="0">
                <a:solidFill>
                  <a:srgbClr val="253957"/>
                </a:solidFill>
                <a:sym typeface="Arial Narrow"/>
              </a:rPr>
              <a:t> </a:t>
            </a:r>
            <a:r>
              <a:rPr lang="ru-RU" sz="4400" dirty="0">
                <a:solidFill>
                  <a:srgbClr val="253957"/>
                </a:solidFill>
                <a:sym typeface="Arial Narrow"/>
              </a:rPr>
              <a:t>(</a:t>
            </a:r>
            <a:r>
              <a:rPr lang="en-GB" sz="4400" dirty="0">
                <a:solidFill>
                  <a:srgbClr val="253957"/>
                </a:solidFill>
                <a:sym typeface="Arial Narrow"/>
              </a:rPr>
              <a:t>term frequency-inverse document frequency</a:t>
            </a:r>
            <a:r>
              <a:rPr lang="ru-RU" sz="4400" dirty="0">
                <a:solidFill>
                  <a:srgbClr val="253957"/>
                </a:solidFill>
                <a:sym typeface="Arial Narrow"/>
              </a:rPr>
              <a:t>)</a:t>
            </a:r>
            <a:r>
              <a:rPr lang="en-GB" sz="4400" dirty="0">
                <a:solidFill>
                  <a:srgbClr val="253957"/>
                </a:solidFill>
                <a:sym typeface="Arial Narrow"/>
              </a:rPr>
              <a:t> – </a:t>
            </a:r>
            <a:r>
              <a:rPr lang="ru-RU" sz="4400" dirty="0">
                <a:solidFill>
                  <a:srgbClr val="253957"/>
                </a:solidFill>
                <a:sym typeface="Arial Narrow"/>
              </a:rPr>
              <a:t>мера для оценки важности слова (терма) в контексте документа.</a:t>
            </a:r>
            <a:endParaRPr lang="en-US" sz="4400" dirty="0">
              <a:solidFill>
                <a:srgbClr val="253957"/>
              </a:solidFill>
              <a:sym typeface="Arial Narrow"/>
            </a:endParaRPr>
          </a:p>
          <a:p>
            <a:pPr algn="l">
              <a:spcBef>
                <a:spcPts val="2800"/>
              </a:spcBef>
              <a:buSzPct val="100000"/>
              <a:defRPr sz="2800">
                <a:solidFill>
                  <a:srgbClr val="253957"/>
                </a:solidFill>
                <a:latin typeface="+mn-lt"/>
                <a:ea typeface="+mn-ea"/>
                <a:cs typeface="+mn-cs"/>
                <a:sym typeface="Arial Narrow"/>
              </a:defRPr>
            </a:pPr>
            <a:endParaRPr lang="en-US" sz="4400" b="1" dirty="0">
              <a:solidFill>
                <a:srgbClr val="253957"/>
              </a:solidFill>
              <a:sym typeface="Arial Narrow"/>
            </a:endParaRPr>
          </a:p>
          <a:p>
            <a:pPr marL="457200" indent="-457200" algn="l">
              <a:spcBef>
                <a:spcPts val="2800"/>
              </a:spcBef>
              <a:buSzPct val="100000"/>
              <a:buFont typeface="Wingdings" panose="05000000000000000000" pitchFamily="2" charset="2"/>
              <a:buChar char="§"/>
              <a:defRPr sz="2800">
                <a:solidFill>
                  <a:srgbClr val="253957"/>
                </a:solidFill>
                <a:latin typeface="+mn-lt"/>
                <a:ea typeface="+mn-ea"/>
                <a:cs typeface="+mn-cs"/>
                <a:sym typeface="Arial Narrow"/>
              </a:defRPr>
            </a:pPr>
            <a:endParaRPr lang="ru-RU" sz="4400" dirty="0">
              <a:sym typeface="Arial Narrow"/>
            </a:endParaRPr>
          </a:p>
          <a:p>
            <a:pPr marL="457200" indent="-457200" algn="l">
              <a:spcBef>
                <a:spcPts val="2800"/>
              </a:spcBef>
              <a:buSzPct val="100000"/>
              <a:buFont typeface="Wingdings" panose="05000000000000000000" pitchFamily="2" charset="2"/>
              <a:buChar char="§"/>
              <a:defRPr sz="2800">
                <a:solidFill>
                  <a:srgbClr val="253957"/>
                </a:solidFill>
                <a:latin typeface="+mn-lt"/>
                <a:ea typeface="+mn-ea"/>
                <a:cs typeface="+mn-cs"/>
                <a:sym typeface="Arial Narrow"/>
              </a:defRPr>
            </a:pPr>
            <a:endParaRPr lang="en-GB" sz="4400" dirty="0">
              <a:sym typeface="Arial Narrow"/>
            </a:endParaRPr>
          </a:p>
          <a:p>
            <a:pPr marL="457200" indent="-457200" algn="l">
              <a:spcBef>
                <a:spcPts val="2800"/>
              </a:spcBef>
              <a:buSzPct val="100000"/>
              <a:buFont typeface="Wingdings" panose="05000000000000000000" pitchFamily="2" charset="2"/>
              <a:buChar char="§"/>
              <a:defRPr sz="2800">
                <a:solidFill>
                  <a:srgbClr val="253957"/>
                </a:solidFill>
                <a:latin typeface="+mn-lt"/>
                <a:ea typeface="+mn-ea"/>
                <a:cs typeface="+mn-cs"/>
                <a:sym typeface="Arial Narrow"/>
              </a:defRPr>
            </a:pPr>
            <a:endParaRPr lang="en-US" sz="4400" dirty="0">
              <a:sym typeface="Arial Narrow"/>
            </a:endParaRPr>
          </a:p>
        </p:txBody>
      </p:sp>
      <p:pic>
        <p:nvPicPr>
          <p:cNvPr id="10246" name="Picture 6" descr="https://miro.medium.com/max/1127/0*7r2GKRepjh5Fl41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26395" y="6584438"/>
            <a:ext cx="14356721" cy="54777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9601896"/>
      </p:ext>
    </p:extLst>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Линия"/>
          <p:cNvSpPr/>
          <p:nvPr/>
        </p:nvSpPr>
        <p:spPr>
          <a:xfrm>
            <a:off x="1201065" y="2214562"/>
            <a:ext cx="21506373" cy="1"/>
          </a:xfrm>
          <a:prstGeom prst="line">
            <a:avLst/>
          </a:prstGeom>
          <a:ln w="12700">
            <a:solidFill>
              <a:srgbClr val="253957"/>
            </a:solidFill>
            <a:miter lim="400000"/>
          </a:ln>
        </p:spPr>
        <p:txBody>
          <a:bodyPr lIns="71437" tIns="71437" rIns="71437" bIns="71437" anchor="ctr"/>
          <a:lstStyle/>
          <a:p>
            <a:pPr>
              <a:defRPr sz="3200"/>
            </a:pPr>
            <a:endParaRPr/>
          </a:p>
        </p:txBody>
      </p:sp>
      <p:sp>
        <p:nvSpPr>
          <p:cNvPr id="62" name="Название подразделения, лаборатории, факультета и т.д."/>
          <p:cNvSpPr txBox="1"/>
          <p:nvPr/>
        </p:nvSpPr>
        <p:spPr>
          <a:xfrm>
            <a:off x="11338744" y="942364"/>
            <a:ext cx="11366416" cy="513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spAutoFit/>
          </a:bodyPr>
          <a:lstStyle>
            <a:lvl1pPr algn="r">
              <a:defRPr sz="2400">
                <a:solidFill>
                  <a:srgbClr val="253957"/>
                </a:solidFill>
                <a:latin typeface="+mn-lt"/>
                <a:ea typeface="+mn-ea"/>
                <a:cs typeface="+mn-cs"/>
                <a:sym typeface="Arial Narrow"/>
              </a:defRPr>
            </a:lvl1pPr>
          </a:lstStyle>
          <a:p>
            <a:r>
              <a:rPr lang="ru-RU" dirty="0"/>
              <a:t>Кафедра прикладной математики и информатики</a:t>
            </a:r>
          </a:p>
        </p:txBody>
      </p:sp>
      <p:pic>
        <p:nvPicPr>
          <p:cNvPr id="63" name="Изображение" descr="Изображение"/>
          <p:cNvPicPr>
            <a:picLocks noChangeAspect="1"/>
          </p:cNvPicPr>
          <p:nvPr/>
        </p:nvPicPr>
        <p:blipFill>
          <a:blip r:embed="rId3"/>
          <a:stretch>
            <a:fillRect/>
          </a:stretch>
        </p:blipFill>
        <p:spPr>
          <a:xfrm>
            <a:off x="1226606" y="586180"/>
            <a:ext cx="1199579" cy="1199579"/>
          </a:xfrm>
          <a:prstGeom prst="rect">
            <a:avLst/>
          </a:prstGeom>
          <a:ln w="12700">
            <a:miter lim="400000"/>
          </a:ln>
        </p:spPr>
      </p:pic>
      <p:sp>
        <p:nvSpPr>
          <p:cNvPr id="8"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1230593" y="2179538"/>
            <a:ext cx="21506375" cy="943304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algn="l">
              <a:spcBef>
                <a:spcPts val="2800"/>
              </a:spcBef>
              <a:buSzPct val="100000"/>
              <a:defRPr sz="2800">
                <a:solidFill>
                  <a:srgbClr val="253957"/>
                </a:solidFill>
                <a:latin typeface="+mn-lt"/>
                <a:ea typeface="+mn-ea"/>
                <a:cs typeface="+mn-cs"/>
                <a:sym typeface="Arial Narrow"/>
              </a:defRPr>
            </a:pPr>
            <a:r>
              <a:rPr lang="ru-RU" sz="4800" b="1" dirty="0">
                <a:solidFill>
                  <a:srgbClr val="253957"/>
                </a:solidFill>
                <a:sym typeface="Arial Narrow"/>
              </a:rPr>
              <a:t>Корпус:</a:t>
            </a:r>
          </a:p>
          <a:p>
            <a:pPr algn="l">
              <a:spcBef>
                <a:spcPts val="2800"/>
              </a:spcBef>
              <a:buSzPct val="100000"/>
              <a:defRPr sz="2800">
                <a:solidFill>
                  <a:srgbClr val="253957"/>
                </a:solidFill>
                <a:latin typeface="+mn-lt"/>
                <a:ea typeface="+mn-ea"/>
                <a:cs typeface="+mn-cs"/>
                <a:sym typeface="Arial Narrow"/>
              </a:defRPr>
            </a:pPr>
            <a:r>
              <a:rPr lang="en-US" sz="4400" dirty="0">
                <a:sym typeface="Arial Narrow"/>
              </a:rPr>
              <a:t>0: “Simple example with Cats and Mouse”</a:t>
            </a:r>
            <a:endParaRPr lang="ru-RU" sz="4400" dirty="0">
              <a:sym typeface="Arial Narrow"/>
            </a:endParaRPr>
          </a:p>
          <a:p>
            <a:pPr algn="l">
              <a:spcBef>
                <a:spcPts val="2800"/>
              </a:spcBef>
              <a:buSzPct val="100000"/>
              <a:defRPr sz="2800">
                <a:solidFill>
                  <a:srgbClr val="253957"/>
                </a:solidFill>
                <a:latin typeface="+mn-lt"/>
                <a:ea typeface="+mn-ea"/>
                <a:cs typeface="+mn-cs"/>
                <a:sym typeface="Arial Narrow"/>
              </a:defRPr>
            </a:pPr>
            <a:r>
              <a:rPr lang="en-US" sz="4400" dirty="0">
                <a:sym typeface="Arial Narrow"/>
              </a:rPr>
              <a:t>1: “Another simple example with dogs and cats”</a:t>
            </a:r>
            <a:endParaRPr lang="ru-RU" sz="4400" dirty="0">
              <a:sym typeface="Arial Narrow"/>
            </a:endParaRPr>
          </a:p>
          <a:p>
            <a:pPr algn="l">
              <a:spcBef>
                <a:spcPts val="2800"/>
              </a:spcBef>
              <a:buSzPct val="100000"/>
              <a:defRPr sz="2800">
                <a:solidFill>
                  <a:srgbClr val="253957"/>
                </a:solidFill>
                <a:latin typeface="+mn-lt"/>
                <a:ea typeface="+mn-ea"/>
                <a:cs typeface="+mn-cs"/>
                <a:sym typeface="Arial Narrow"/>
              </a:defRPr>
            </a:pPr>
            <a:r>
              <a:rPr lang="en-US" sz="4400" dirty="0">
                <a:sym typeface="Arial Narrow"/>
              </a:rPr>
              <a:t>2: “Another simple example with mouse and cheese”</a:t>
            </a:r>
            <a:endParaRPr lang="ru-RU" sz="4400" dirty="0">
              <a:sym typeface="Arial Narrow"/>
            </a:endParaRPr>
          </a:p>
          <a:p>
            <a:pPr marL="457200" indent="-457200" algn="l">
              <a:spcBef>
                <a:spcPts val="2800"/>
              </a:spcBef>
              <a:buSzPct val="100000"/>
              <a:buFont typeface="Wingdings" panose="05000000000000000000" pitchFamily="2" charset="2"/>
              <a:buChar char="§"/>
              <a:defRPr sz="2800">
                <a:solidFill>
                  <a:srgbClr val="253957"/>
                </a:solidFill>
                <a:latin typeface="+mn-lt"/>
                <a:ea typeface="+mn-ea"/>
                <a:cs typeface="+mn-cs"/>
                <a:sym typeface="Arial Narrow"/>
              </a:defRPr>
            </a:pPr>
            <a:endParaRPr lang="en-GB" sz="4400" dirty="0">
              <a:sym typeface="Arial Narrow"/>
            </a:endParaRPr>
          </a:p>
          <a:p>
            <a:pPr marL="457200" indent="-457200" algn="l">
              <a:spcBef>
                <a:spcPts val="2800"/>
              </a:spcBef>
              <a:buSzPct val="100000"/>
              <a:buFont typeface="Wingdings" panose="05000000000000000000" pitchFamily="2" charset="2"/>
              <a:buChar char="§"/>
              <a:defRPr sz="2800">
                <a:solidFill>
                  <a:srgbClr val="253957"/>
                </a:solidFill>
                <a:latin typeface="+mn-lt"/>
                <a:ea typeface="+mn-ea"/>
                <a:cs typeface="+mn-cs"/>
                <a:sym typeface="Arial Narrow"/>
              </a:defRPr>
            </a:pPr>
            <a:endParaRPr lang="en-US" sz="3200" dirty="0">
              <a:sym typeface="Arial Narrow"/>
            </a:endParaRPr>
          </a:p>
        </p:txBody>
      </p:sp>
      <p:pic>
        <p:nvPicPr>
          <p:cNvPr id="9218" name="Picture 2" descr="и вот что мы получили"/>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62808" y="6137920"/>
            <a:ext cx="12713008" cy="3201035"/>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результат tf-id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62808" y="9810328"/>
            <a:ext cx="13249724" cy="29390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3674549"/>
      </p:ext>
    </p:extLst>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Линия"/>
          <p:cNvSpPr/>
          <p:nvPr/>
        </p:nvSpPr>
        <p:spPr>
          <a:xfrm>
            <a:off x="1201065" y="2214562"/>
            <a:ext cx="21506373" cy="1"/>
          </a:xfrm>
          <a:prstGeom prst="line">
            <a:avLst/>
          </a:prstGeom>
          <a:ln w="12700">
            <a:solidFill>
              <a:srgbClr val="253957"/>
            </a:solidFill>
            <a:miter lim="400000"/>
          </a:ln>
        </p:spPr>
        <p:txBody>
          <a:bodyPr lIns="71437" tIns="71437" rIns="71437" bIns="71437" anchor="ctr"/>
          <a:lstStyle/>
          <a:p>
            <a:pPr>
              <a:defRPr sz="3200"/>
            </a:pPr>
            <a:endParaRPr/>
          </a:p>
        </p:txBody>
      </p:sp>
      <p:sp>
        <p:nvSpPr>
          <p:cNvPr id="60"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1342810" y="5301023"/>
            <a:ext cx="21506374" cy="484268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lgn="l">
              <a:defRPr sz="2800">
                <a:solidFill>
                  <a:srgbClr val="253957"/>
                </a:solidFill>
                <a:latin typeface="+mn-lt"/>
                <a:ea typeface="+mn-ea"/>
                <a:cs typeface="+mn-cs"/>
                <a:sym typeface="Arial Narrow"/>
              </a:defRPr>
            </a:pPr>
            <a:endParaRPr sz="4400" dirty="0"/>
          </a:p>
        </p:txBody>
      </p:sp>
      <p:sp>
        <p:nvSpPr>
          <p:cNvPr id="62" name="Название подразделения, лаборатории, факультета и т.д."/>
          <p:cNvSpPr txBox="1"/>
          <p:nvPr/>
        </p:nvSpPr>
        <p:spPr>
          <a:xfrm>
            <a:off x="11338744" y="942364"/>
            <a:ext cx="11366416" cy="513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spAutoFit/>
          </a:bodyPr>
          <a:lstStyle>
            <a:lvl1pPr algn="r">
              <a:defRPr sz="2400">
                <a:solidFill>
                  <a:srgbClr val="253957"/>
                </a:solidFill>
                <a:latin typeface="+mn-lt"/>
                <a:ea typeface="+mn-ea"/>
                <a:cs typeface="+mn-cs"/>
                <a:sym typeface="Arial Narrow"/>
              </a:defRPr>
            </a:lvl1pPr>
          </a:lstStyle>
          <a:p>
            <a:r>
              <a:rPr lang="ru-RU" dirty="0"/>
              <a:t>Кафедра прикладной математики и информатики</a:t>
            </a:r>
          </a:p>
        </p:txBody>
      </p:sp>
      <p:pic>
        <p:nvPicPr>
          <p:cNvPr id="63" name="Изображение" descr="Изображение"/>
          <p:cNvPicPr>
            <a:picLocks noChangeAspect="1"/>
          </p:cNvPicPr>
          <p:nvPr/>
        </p:nvPicPr>
        <p:blipFill>
          <a:blip r:embed="rId2"/>
          <a:stretch>
            <a:fillRect/>
          </a:stretch>
        </p:blipFill>
        <p:spPr>
          <a:xfrm>
            <a:off x="1226606" y="586180"/>
            <a:ext cx="1199579" cy="1199579"/>
          </a:xfrm>
          <a:prstGeom prst="rect">
            <a:avLst/>
          </a:prstGeom>
          <a:ln w="12700">
            <a:miter lim="400000"/>
          </a:ln>
        </p:spPr>
      </p:pic>
      <p:pic>
        <p:nvPicPr>
          <p:cNvPr id="3" name="Рисунок 2"/>
          <p:cNvPicPr>
            <a:picLocks noChangeAspect="1"/>
          </p:cNvPicPr>
          <p:nvPr/>
        </p:nvPicPr>
        <p:blipFill>
          <a:blip r:embed="rId3"/>
          <a:stretch>
            <a:fillRect/>
          </a:stretch>
        </p:blipFill>
        <p:spPr>
          <a:xfrm>
            <a:off x="789572" y="6641976"/>
            <a:ext cx="21483548" cy="6984985"/>
          </a:xfrm>
          <a:prstGeom prst="rect">
            <a:avLst/>
          </a:prstGeom>
        </p:spPr>
      </p:pic>
      <p:sp>
        <p:nvSpPr>
          <p:cNvPr id="4" name="Прямоугольник 3"/>
          <p:cNvSpPr/>
          <p:nvPr/>
        </p:nvSpPr>
        <p:spPr>
          <a:xfrm>
            <a:off x="11255896" y="6005264"/>
            <a:ext cx="5328592" cy="636712"/>
          </a:xfrm>
          <a:prstGeom prst="rect">
            <a:avLst/>
          </a:prstGeom>
          <a:solidFill>
            <a:srgbClr val="FFE599"/>
          </a:solidFill>
          <a:ln w="12700" cap="flat">
            <a:solidFill>
              <a:schemeClr val="accent1"/>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ru-RU" sz="3200" b="0" i="0" u="none" strike="noStrike" cap="none" spc="0" normalizeH="0" baseline="0" dirty="0">
                <a:ln>
                  <a:noFill/>
                </a:ln>
                <a:solidFill>
                  <a:schemeClr val="tx1"/>
                </a:solidFill>
                <a:effectLst/>
                <a:uFillTx/>
                <a:latin typeface="+mj-lt"/>
                <a:ea typeface="+mj-ea"/>
                <a:cs typeface="+mj-cs"/>
                <a:sym typeface="Helvetica Light"/>
              </a:rPr>
              <a:t>Алгоритм</a:t>
            </a:r>
            <a:r>
              <a:rPr kumimoji="0" lang="ru-RU" sz="3200" b="0" i="0" u="none" strike="noStrike" cap="none" spc="0" normalizeH="0" dirty="0">
                <a:ln>
                  <a:noFill/>
                </a:ln>
                <a:solidFill>
                  <a:schemeClr val="tx1"/>
                </a:solidFill>
                <a:effectLst/>
                <a:uFillTx/>
                <a:latin typeface="+mj-lt"/>
                <a:ea typeface="+mj-ea"/>
                <a:cs typeface="+mj-cs"/>
                <a:sym typeface="Helvetica Light"/>
              </a:rPr>
              <a:t> классификации</a:t>
            </a:r>
            <a:endParaRPr kumimoji="0" lang="ru-RU" sz="3200" b="0" i="0" u="none" strike="noStrike" cap="none" spc="0" normalizeH="0" baseline="0" dirty="0">
              <a:ln>
                <a:noFill/>
              </a:ln>
              <a:solidFill>
                <a:schemeClr val="tx1"/>
              </a:solidFill>
              <a:effectLst/>
              <a:uFillTx/>
              <a:latin typeface="+mj-lt"/>
              <a:ea typeface="+mj-ea"/>
              <a:cs typeface="+mj-cs"/>
              <a:sym typeface="Helvetica Light"/>
            </a:endParaRPr>
          </a:p>
        </p:txBody>
      </p:sp>
      <p:sp>
        <p:nvSpPr>
          <p:cNvPr id="5" name="Стрелка вправо 4"/>
          <p:cNvSpPr/>
          <p:nvPr/>
        </p:nvSpPr>
        <p:spPr>
          <a:xfrm rot="16200000">
            <a:off x="13329922" y="5082699"/>
            <a:ext cx="1180541" cy="664590"/>
          </a:xfrm>
          <a:prstGeom prst="rightArrow">
            <a:avLst/>
          </a:prstGeom>
          <a:solidFill>
            <a:schemeClr val="tx1"/>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ru-RU" sz="3200" b="0" i="0" u="none" strike="noStrike" cap="none" spc="0" normalizeH="0" baseline="0">
              <a:ln>
                <a:noFill/>
              </a:ln>
              <a:solidFill>
                <a:srgbClr val="FFFFFF"/>
              </a:solidFill>
              <a:effectLst/>
              <a:uFillTx/>
              <a:latin typeface="+mj-lt"/>
              <a:ea typeface="+mj-ea"/>
              <a:cs typeface="+mj-cs"/>
              <a:sym typeface="Helvetica Light"/>
            </a:endParaRPr>
          </a:p>
        </p:txBody>
      </p:sp>
      <mc:AlternateContent xmlns:mc="http://schemas.openxmlformats.org/markup-compatibility/2006" xmlns:a14="http://schemas.microsoft.com/office/drawing/2010/main">
        <mc:Choice Requires="a14">
          <p:sp>
            <p:nvSpPr>
              <p:cNvPr id="6" name="Прямоугольник 5"/>
              <p:cNvSpPr/>
              <p:nvPr/>
            </p:nvSpPr>
            <p:spPr>
              <a:xfrm>
                <a:off x="13031295" y="3812354"/>
                <a:ext cx="1777794" cy="92333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5400" i="1" smtClean="0">
                          <a:solidFill>
                            <a:schemeClr val="tx1"/>
                          </a:solidFill>
                          <a:latin typeface="Cambria Math" panose="02040503050406030204" pitchFamily="18" charset="0"/>
                          <a:sym typeface="Arial Narrow"/>
                        </a:rPr>
                        <m:t>𝑎</m:t>
                      </m:r>
                      <m:d>
                        <m:dPr>
                          <m:ctrlPr>
                            <a:rPr lang="en-US" sz="5400" i="1">
                              <a:solidFill>
                                <a:schemeClr val="tx1"/>
                              </a:solidFill>
                              <a:latin typeface="Cambria Math" panose="02040503050406030204" pitchFamily="18" charset="0"/>
                              <a:sym typeface="Arial Narrow"/>
                            </a:rPr>
                          </m:ctrlPr>
                        </m:dPr>
                        <m:e>
                          <m:r>
                            <a:rPr lang="en-US" sz="5400" b="0" i="1" smtClean="0">
                              <a:solidFill>
                                <a:schemeClr val="tx1"/>
                              </a:solidFill>
                              <a:latin typeface="Cambria Math" panose="02040503050406030204" pitchFamily="18" charset="0"/>
                              <a:sym typeface="Arial Narrow"/>
                            </a:rPr>
                            <m:t>𝑥</m:t>
                          </m:r>
                        </m:e>
                      </m:d>
                    </m:oMath>
                  </m:oMathPara>
                </a14:m>
                <a:endParaRPr lang="ru-RU" dirty="0">
                  <a:solidFill>
                    <a:schemeClr val="tx1"/>
                  </a:solidFill>
                </a:endParaRPr>
              </a:p>
            </p:txBody>
          </p:sp>
        </mc:Choice>
        <mc:Fallback xmlns="">
          <p:sp>
            <p:nvSpPr>
              <p:cNvPr id="6" name="Прямоугольник 5"/>
              <p:cNvSpPr>
                <a:spLocks noRot="1" noChangeAspect="1" noMove="1" noResize="1" noEditPoints="1" noAdjustHandles="1" noChangeArrowheads="1" noChangeShapeType="1" noTextEdit="1"/>
              </p:cNvSpPr>
              <p:nvPr/>
            </p:nvSpPr>
            <p:spPr>
              <a:xfrm>
                <a:off x="13031295" y="3812354"/>
                <a:ext cx="1777794" cy="923330"/>
              </a:xfrm>
              <a:prstGeom prst="rect">
                <a:avLst/>
              </a:prstGeom>
              <a:blipFill>
                <a:blip r:embed="rId4"/>
                <a:stretch>
                  <a:fillRect/>
                </a:stretch>
              </a:blipFill>
            </p:spPr>
            <p:txBody>
              <a:bodyPr/>
              <a:lstStyle/>
              <a:p>
                <a:r>
                  <a:rPr lang="ru-RU">
                    <a:noFill/>
                  </a:rPr>
                  <a:t> </a:t>
                </a:r>
              </a:p>
            </p:txBody>
          </p:sp>
        </mc:Fallback>
      </mc:AlternateContent>
      <p:pic>
        <p:nvPicPr>
          <p:cNvPr id="10" name="Рисунок 9"/>
          <p:cNvPicPr>
            <a:picLocks noChangeAspect="1"/>
          </p:cNvPicPr>
          <p:nvPr/>
        </p:nvPicPr>
        <p:blipFill>
          <a:blip r:embed="rId5"/>
          <a:stretch>
            <a:fillRect/>
          </a:stretch>
        </p:blipFill>
        <p:spPr>
          <a:xfrm>
            <a:off x="10895856" y="6701461"/>
            <a:ext cx="5616624" cy="2604811"/>
          </a:xfrm>
          <a:prstGeom prst="rect">
            <a:avLst/>
          </a:prstGeom>
        </p:spPr>
      </p:pic>
      <p:sp>
        <p:nvSpPr>
          <p:cNvPr id="11" name="Прямоугольник 10"/>
          <p:cNvSpPr/>
          <p:nvPr/>
        </p:nvSpPr>
        <p:spPr>
          <a:xfrm>
            <a:off x="1342810" y="4151069"/>
            <a:ext cx="8004451" cy="4124206"/>
          </a:xfrm>
          <a:prstGeom prst="rect">
            <a:avLst/>
          </a:prstGeom>
        </p:spPr>
        <p:txBody>
          <a:bodyPr wrap="square">
            <a:spAutoFit/>
          </a:bodyPr>
          <a:lstStyle/>
          <a:p>
            <a:pPr algn="l">
              <a:spcBef>
                <a:spcPts val="2800"/>
              </a:spcBef>
              <a:buSzPct val="100000"/>
              <a:defRPr sz="2800">
                <a:solidFill>
                  <a:srgbClr val="253957"/>
                </a:solidFill>
                <a:latin typeface="+mn-lt"/>
                <a:ea typeface="+mn-ea"/>
                <a:cs typeface="+mn-cs"/>
                <a:sym typeface="Arial Narrow"/>
              </a:defRPr>
            </a:pPr>
            <a:r>
              <a:rPr lang="en-US" sz="4800" dirty="0">
                <a:solidFill>
                  <a:srgbClr val="253957"/>
                </a:solidFill>
                <a:sym typeface="Arial Narrow"/>
              </a:rPr>
              <a:t>Weighting techniques</a:t>
            </a:r>
            <a:r>
              <a:rPr lang="ru-RU" sz="4800" dirty="0">
                <a:solidFill>
                  <a:srgbClr val="253957"/>
                </a:solidFill>
                <a:sym typeface="Arial Narrow"/>
              </a:rPr>
              <a:t>:</a:t>
            </a:r>
          </a:p>
          <a:p>
            <a:pPr marL="457200" indent="-457200" algn="l">
              <a:spcBef>
                <a:spcPts val="2800"/>
              </a:spcBef>
              <a:buSzPct val="100000"/>
              <a:buFont typeface="Wingdings" panose="05000000000000000000" pitchFamily="2" charset="2"/>
              <a:buChar char="§"/>
              <a:defRPr sz="2800">
                <a:solidFill>
                  <a:srgbClr val="253957"/>
                </a:solidFill>
                <a:latin typeface="+mn-lt"/>
                <a:ea typeface="+mn-ea"/>
                <a:cs typeface="+mn-cs"/>
                <a:sym typeface="Arial Narrow"/>
              </a:defRPr>
            </a:pPr>
            <a:r>
              <a:rPr lang="en-US" sz="4800" dirty="0">
                <a:solidFill>
                  <a:srgbClr val="253957"/>
                </a:solidFill>
                <a:sym typeface="Arial Narrow"/>
              </a:rPr>
              <a:t>Term frequency (TF)</a:t>
            </a:r>
          </a:p>
          <a:p>
            <a:pPr marL="457200" indent="-457200" algn="l">
              <a:spcBef>
                <a:spcPts val="2800"/>
              </a:spcBef>
              <a:buSzPct val="100000"/>
              <a:buFont typeface="Wingdings" panose="05000000000000000000" pitchFamily="2" charset="2"/>
              <a:buChar char="§"/>
              <a:defRPr sz="2800">
                <a:solidFill>
                  <a:srgbClr val="253957"/>
                </a:solidFill>
                <a:latin typeface="+mn-lt"/>
                <a:ea typeface="+mn-ea"/>
                <a:cs typeface="+mn-cs"/>
                <a:sym typeface="Arial Narrow"/>
              </a:defRPr>
            </a:pPr>
            <a:r>
              <a:rPr lang="en-US" sz="4800" dirty="0">
                <a:solidFill>
                  <a:srgbClr val="253957"/>
                </a:solidFill>
                <a:sym typeface="Arial Narrow"/>
              </a:rPr>
              <a:t>TF-IDF</a:t>
            </a:r>
          </a:p>
          <a:p>
            <a:pPr marL="457200" indent="-457200" algn="l">
              <a:spcBef>
                <a:spcPts val="2800"/>
              </a:spcBef>
              <a:buSzPct val="100000"/>
              <a:buFont typeface="Wingdings" panose="05000000000000000000" pitchFamily="2" charset="2"/>
              <a:buChar char="§"/>
              <a:defRPr sz="2800">
                <a:solidFill>
                  <a:srgbClr val="253957"/>
                </a:solidFill>
                <a:latin typeface="+mn-lt"/>
                <a:ea typeface="+mn-ea"/>
                <a:cs typeface="+mn-cs"/>
                <a:sym typeface="Arial Narrow"/>
              </a:defRPr>
            </a:pPr>
            <a:r>
              <a:rPr lang="en-US" sz="4800" dirty="0">
                <a:solidFill>
                  <a:srgbClr val="253957"/>
                </a:solidFill>
                <a:sym typeface="Arial Narrow"/>
              </a:rPr>
              <a:t>POS weights</a:t>
            </a:r>
          </a:p>
        </p:txBody>
      </p:sp>
    </p:spTree>
    <p:extLst>
      <p:ext uri="{BB962C8B-B14F-4D97-AF65-F5344CB8AC3E}">
        <p14:creationId xmlns:p14="http://schemas.microsoft.com/office/powerpoint/2010/main" val="713278367"/>
      </p:ext>
    </p:extLst>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Линия"/>
          <p:cNvSpPr/>
          <p:nvPr/>
        </p:nvSpPr>
        <p:spPr>
          <a:xfrm>
            <a:off x="1201065" y="2214562"/>
            <a:ext cx="21506373" cy="1"/>
          </a:xfrm>
          <a:prstGeom prst="line">
            <a:avLst/>
          </a:prstGeom>
          <a:ln w="12700">
            <a:solidFill>
              <a:srgbClr val="253957"/>
            </a:solidFill>
            <a:miter lim="400000"/>
          </a:ln>
        </p:spPr>
        <p:txBody>
          <a:bodyPr lIns="71437" tIns="71437" rIns="71437" bIns="71437" anchor="ctr"/>
          <a:lstStyle/>
          <a:p>
            <a:pPr>
              <a:defRPr sz="3200"/>
            </a:pPr>
            <a:endParaRPr/>
          </a:p>
        </p:txBody>
      </p:sp>
      <p:sp>
        <p:nvSpPr>
          <p:cNvPr id="59" name="Очень крутой заголовок…"/>
          <p:cNvSpPr txBox="1"/>
          <p:nvPr/>
        </p:nvSpPr>
        <p:spPr>
          <a:xfrm>
            <a:off x="1189332" y="2544356"/>
            <a:ext cx="19283587" cy="231322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lgn="l">
              <a:defRPr sz="7000" b="1" cap="all">
                <a:solidFill>
                  <a:srgbClr val="253957"/>
                </a:solidFill>
                <a:latin typeface="+mn-lt"/>
                <a:ea typeface="+mn-ea"/>
                <a:cs typeface="+mn-cs"/>
                <a:sym typeface="Arial Narrow"/>
              </a:defRPr>
            </a:pPr>
            <a:r>
              <a:rPr lang="ru-RU" sz="7200" b="1" cap="all" dirty="0">
                <a:solidFill>
                  <a:srgbClr val="253957"/>
                </a:solidFill>
                <a:sym typeface="Arial Narrow"/>
              </a:rPr>
              <a:t>Наивный Байесовский классификатор</a:t>
            </a:r>
            <a:endParaRPr lang="en-GB" sz="7200" b="1" cap="all" dirty="0">
              <a:solidFill>
                <a:srgbClr val="253957"/>
              </a:solidFill>
              <a:sym typeface="Arial Narrow"/>
            </a:endParaRPr>
          </a:p>
        </p:txBody>
      </p:sp>
      <p:sp>
        <p:nvSpPr>
          <p:cNvPr id="60"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1342810" y="5301023"/>
            <a:ext cx="21506374" cy="484268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lgn="l">
              <a:defRPr sz="2800">
                <a:solidFill>
                  <a:srgbClr val="253957"/>
                </a:solidFill>
                <a:latin typeface="+mn-lt"/>
                <a:ea typeface="+mn-ea"/>
                <a:cs typeface="+mn-cs"/>
                <a:sym typeface="Arial Narrow"/>
              </a:defRPr>
            </a:pPr>
            <a:endParaRPr sz="4400" dirty="0"/>
          </a:p>
        </p:txBody>
      </p:sp>
      <p:sp>
        <p:nvSpPr>
          <p:cNvPr id="62" name="Название подразделения, лаборатории, факультета и т.д."/>
          <p:cNvSpPr txBox="1"/>
          <p:nvPr/>
        </p:nvSpPr>
        <p:spPr>
          <a:xfrm>
            <a:off x="11338744" y="942364"/>
            <a:ext cx="11366416" cy="513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spAutoFit/>
          </a:bodyPr>
          <a:lstStyle>
            <a:lvl1pPr algn="r">
              <a:defRPr sz="2400">
                <a:solidFill>
                  <a:srgbClr val="253957"/>
                </a:solidFill>
                <a:latin typeface="+mn-lt"/>
                <a:ea typeface="+mn-ea"/>
                <a:cs typeface="+mn-cs"/>
                <a:sym typeface="Arial Narrow"/>
              </a:defRPr>
            </a:lvl1pPr>
          </a:lstStyle>
          <a:p>
            <a:r>
              <a:rPr lang="ru-RU" dirty="0"/>
              <a:t>Кафедра прикладной математики и информатики</a:t>
            </a:r>
          </a:p>
        </p:txBody>
      </p:sp>
      <p:pic>
        <p:nvPicPr>
          <p:cNvPr id="63" name="Изображение" descr="Изображение"/>
          <p:cNvPicPr>
            <a:picLocks noChangeAspect="1"/>
          </p:cNvPicPr>
          <p:nvPr/>
        </p:nvPicPr>
        <p:blipFill>
          <a:blip r:embed="rId3"/>
          <a:stretch>
            <a:fillRect/>
          </a:stretch>
        </p:blipFill>
        <p:spPr>
          <a:xfrm>
            <a:off x="1226606" y="586180"/>
            <a:ext cx="1199579" cy="1199579"/>
          </a:xfrm>
          <a:prstGeom prst="rect">
            <a:avLst/>
          </a:prstGeom>
          <a:ln w="12700">
            <a:miter lim="400000"/>
          </a:ln>
        </p:spPr>
      </p:pic>
      <mc:AlternateContent xmlns:mc="http://schemas.openxmlformats.org/markup-compatibility/2006" xmlns:a14="http://schemas.microsoft.com/office/drawing/2010/main">
        <mc:Choice Requires="a14">
          <p:sp>
            <p:nvSpPr>
              <p:cNvPr id="8" name="Прямоугольник 7"/>
              <p:cNvSpPr/>
              <p:nvPr/>
            </p:nvSpPr>
            <p:spPr>
              <a:xfrm>
                <a:off x="1422593" y="4574455"/>
                <a:ext cx="21362350" cy="2113399"/>
              </a:xfrm>
              <a:prstGeom prst="rect">
                <a:avLst/>
              </a:prstGeom>
            </p:spPr>
            <p:txBody>
              <a:bodyPr wrap="square">
                <a:spAutoFit/>
              </a:bodyPr>
              <a:lstStyle/>
              <a:p>
                <a:pPr lvl="1" indent="0" algn="l">
                  <a:spcBef>
                    <a:spcPts val="2800"/>
                  </a:spcBef>
                  <a:buSzPct val="100000"/>
                  <a:defRPr sz="2800">
                    <a:solidFill>
                      <a:srgbClr val="253957"/>
                    </a:solidFill>
                    <a:latin typeface="+mn-lt"/>
                    <a:ea typeface="+mn-ea"/>
                    <a:cs typeface="+mn-cs"/>
                    <a:sym typeface="Arial Narrow"/>
                  </a:defRPr>
                </a:pPr>
                <a:r>
                  <a:rPr lang="ru-RU" sz="5400" dirty="0">
                    <a:solidFill>
                      <a:srgbClr val="253957"/>
                    </a:solidFill>
                    <a:sym typeface="Arial Narrow"/>
                  </a:rPr>
                  <a:t>Для документа </a:t>
                </a:r>
                <a14:m>
                  <m:oMath xmlns:m="http://schemas.openxmlformats.org/officeDocument/2006/math">
                    <m:r>
                      <a:rPr lang="en-US" sz="5400" i="1" dirty="0" smtClean="0">
                        <a:solidFill>
                          <a:schemeClr val="tx1"/>
                        </a:solidFill>
                        <a:latin typeface="Cambria Math" panose="02040503050406030204" pitchFamily="18" charset="0"/>
                        <a:sym typeface="Arial Narrow"/>
                      </a:rPr>
                      <m:t>𝑑</m:t>
                    </m:r>
                    <m:r>
                      <a:rPr lang="en-US" sz="5400" i="1">
                        <a:solidFill>
                          <a:schemeClr val="tx1"/>
                        </a:solidFill>
                        <a:latin typeface="Cambria Math" panose="02040503050406030204" pitchFamily="18" charset="0"/>
                        <a:ea typeface="Cambria Math" panose="02040503050406030204" pitchFamily="18" charset="0"/>
                        <a:sym typeface="Arial Narrow"/>
                      </a:rPr>
                      <m:t>∈</m:t>
                    </m:r>
                    <m:r>
                      <a:rPr lang="en-US" sz="5400" i="1">
                        <a:solidFill>
                          <a:schemeClr val="tx1"/>
                        </a:solidFill>
                        <a:latin typeface="Cambria Math" panose="02040503050406030204" pitchFamily="18" charset="0"/>
                        <a:ea typeface="Cambria Math" panose="02040503050406030204" pitchFamily="18" charset="0"/>
                        <a:sym typeface="Arial Narrow"/>
                      </a:rPr>
                      <m:t>𝐷</m:t>
                    </m:r>
                  </m:oMath>
                </a14:m>
                <a:r>
                  <a:rPr lang="ru-RU" sz="5400" dirty="0">
                    <a:solidFill>
                      <a:srgbClr val="253957"/>
                    </a:solidFill>
                    <a:sym typeface="Arial Narrow"/>
                  </a:rPr>
                  <a:t> и класса </a:t>
                </a:r>
                <a14:m>
                  <m:oMath xmlns:m="http://schemas.openxmlformats.org/officeDocument/2006/math">
                    <m:r>
                      <a:rPr lang="ru-RU" sz="5400" b="0" i="0" smtClean="0">
                        <a:solidFill>
                          <a:schemeClr val="tx1"/>
                        </a:solidFill>
                        <a:latin typeface="Cambria Math" panose="02040503050406030204" pitchFamily="18" charset="0"/>
                        <a:ea typeface="Cambria Math" panose="02040503050406030204" pitchFamily="18" charset="0"/>
                        <a:sym typeface="Arial Narrow"/>
                      </a:rPr>
                      <m:t>с</m:t>
                    </m:r>
                    <m:r>
                      <a:rPr lang="en-US" sz="5400" i="1">
                        <a:solidFill>
                          <a:schemeClr val="tx1"/>
                        </a:solidFill>
                        <a:latin typeface="Cambria Math" panose="02040503050406030204" pitchFamily="18" charset="0"/>
                        <a:ea typeface="Cambria Math" panose="02040503050406030204" pitchFamily="18" charset="0"/>
                        <a:sym typeface="Arial Narrow"/>
                      </a:rPr>
                      <m:t>∈</m:t>
                    </m:r>
                    <m:r>
                      <a:rPr lang="en-US" sz="5400" i="1">
                        <a:solidFill>
                          <a:schemeClr val="tx1"/>
                        </a:solidFill>
                        <a:latin typeface="Cambria Math" panose="02040503050406030204" pitchFamily="18" charset="0"/>
                        <a:ea typeface="Cambria Math" panose="02040503050406030204" pitchFamily="18" charset="0"/>
                        <a:sym typeface="Arial Narrow"/>
                      </a:rPr>
                      <m:t>𝐶</m:t>
                    </m:r>
                  </m:oMath>
                </a14:m>
                <a:endParaRPr lang="en-US" sz="5400" dirty="0">
                  <a:solidFill>
                    <a:schemeClr val="tx1"/>
                  </a:solidFill>
                  <a:sym typeface="Arial Narrow"/>
                </a:endParaRPr>
              </a:p>
              <a:p>
                <a:pPr marL="457200" indent="-457200" algn="l">
                  <a:spcBef>
                    <a:spcPts val="2800"/>
                  </a:spcBef>
                  <a:buSzPct val="100000"/>
                  <a:buFont typeface="Wingdings" panose="05000000000000000000" pitchFamily="2" charset="2"/>
                  <a:buChar char="§"/>
                  <a:defRPr sz="2800">
                    <a:solidFill>
                      <a:srgbClr val="253957"/>
                    </a:solidFill>
                    <a:latin typeface="+mn-lt"/>
                    <a:ea typeface="+mn-ea"/>
                    <a:cs typeface="+mn-cs"/>
                    <a:sym typeface="Arial Narrow"/>
                  </a:defRPr>
                </a:pPr>
                <a:endParaRPr lang="en-US" sz="5400" dirty="0">
                  <a:solidFill>
                    <a:srgbClr val="253957"/>
                  </a:solidFill>
                  <a:sym typeface="Arial Narrow"/>
                </a:endParaRPr>
              </a:p>
            </p:txBody>
          </p:sp>
        </mc:Choice>
        <mc:Fallback xmlns="">
          <p:sp>
            <p:nvSpPr>
              <p:cNvPr id="8" name="Прямоугольник 7"/>
              <p:cNvSpPr>
                <a:spLocks noRot="1" noChangeAspect="1" noMove="1" noResize="1" noEditPoints="1" noAdjustHandles="1" noChangeArrowheads="1" noChangeShapeType="1" noTextEdit="1"/>
              </p:cNvSpPr>
              <p:nvPr/>
            </p:nvSpPr>
            <p:spPr>
              <a:xfrm>
                <a:off x="1422593" y="4574455"/>
                <a:ext cx="21362350" cy="2113399"/>
              </a:xfrm>
              <a:prstGeom prst="rect">
                <a:avLst/>
              </a:prstGeom>
              <a:blipFill>
                <a:blip r:embed="rId4"/>
                <a:stretch>
                  <a:fillRect l="-1512" t="-8069"/>
                </a:stretch>
              </a:blipFill>
            </p:spPr>
            <p:txBody>
              <a:bodyPr/>
              <a:lstStyle/>
              <a:p>
                <a:r>
                  <a:rPr lang="ru-RU">
                    <a:noFill/>
                  </a:rPr>
                  <a:t> </a:t>
                </a:r>
              </a:p>
            </p:txBody>
          </p:sp>
        </mc:Fallback>
      </mc:AlternateContent>
      <p:graphicFrame>
        <p:nvGraphicFramePr>
          <p:cNvPr id="9" name="Object 3"/>
          <p:cNvGraphicFramePr>
            <a:graphicFrameLocks noChangeAspect="1"/>
          </p:cNvGraphicFramePr>
          <p:nvPr>
            <p:extLst>
              <p:ext uri="{D42A27DB-BD31-4B8C-83A1-F6EECF244321}">
                <p14:modId xmlns:p14="http://schemas.microsoft.com/office/powerpoint/2010/main" val="1494094876"/>
              </p:ext>
            </p:extLst>
          </p:nvPr>
        </p:nvGraphicFramePr>
        <p:xfrm>
          <a:off x="5855296" y="7174384"/>
          <a:ext cx="9937104" cy="3012716"/>
        </p:xfrm>
        <a:graphic>
          <a:graphicData uri="http://schemas.openxmlformats.org/presentationml/2006/ole">
            <mc:AlternateContent xmlns:mc="http://schemas.openxmlformats.org/markup-compatibility/2006">
              <mc:Choice xmlns:v="urn:schemas-microsoft-com:vml" Requires="v">
                <p:oleObj spid="_x0000_s3118" name="Уравнение" r:id="rId5" imgW="1409400" imgH="419040" progId="Equation.3">
                  <p:embed/>
                </p:oleObj>
              </mc:Choice>
              <mc:Fallback>
                <p:oleObj name="Уравнение" r:id="rId5" imgW="1409400" imgH="419040" progId="Equation.3">
                  <p:embed/>
                  <p:pic>
                    <p:nvPicPr>
                      <p:cNvPr id="7" name="Object 3"/>
                      <p:cNvPicPr>
                        <a:picLocks noChangeAspect="1" noChangeArrowheads="1"/>
                      </p:cNvPicPr>
                      <p:nvPr/>
                    </p:nvPicPr>
                    <p:blipFill>
                      <a:blip r:embed="rId6"/>
                      <a:srcRect/>
                      <a:stretch>
                        <a:fillRect/>
                      </a:stretch>
                    </p:blipFill>
                    <p:spPr bwMode="auto">
                      <a:xfrm>
                        <a:off x="5855296" y="7174384"/>
                        <a:ext cx="9937104" cy="3012716"/>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3558117774"/>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Линия"/>
          <p:cNvSpPr/>
          <p:nvPr/>
        </p:nvSpPr>
        <p:spPr>
          <a:xfrm>
            <a:off x="1201065" y="2214562"/>
            <a:ext cx="21506373" cy="1"/>
          </a:xfrm>
          <a:prstGeom prst="line">
            <a:avLst/>
          </a:prstGeom>
          <a:ln w="12700">
            <a:solidFill>
              <a:srgbClr val="253957"/>
            </a:solidFill>
            <a:miter lim="400000"/>
          </a:ln>
        </p:spPr>
        <p:txBody>
          <a:bodyPr lIns="71437" tIns="71437" rIns="71437" bIns="71437" anchor="ctr"/>
          <a:lstStyle/>
          <a:p>
            <a:pPr>
              <a:defRPr sz="3200"/>
            </a:pPr>
            <a:endParaRPr/>
          </a:p>
        </p:txBody>
      </p:sp>
      <p:sp>
        <p:nvSpPr>
          <p:cNvPr id="62" name="Название подразделения, лаборатории, факультета и т.д."/>
          <p:cNvSpPr txBox="1"/>
          <p:nvPr/>
        </p:nvSpPr>
        <p:spPr>
          <a:xfrm>
            <a:off x="11338744" y="942364"/>
            <a:ext cx="11366416" cy="513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spAutoFit/>
          </a:bodyPr>
          <a:lstStyle>
            <a:lvl1pPr algn="r">
              <a:defRPr sz="2400">
                <a:solidFill>
                  <a:srgbClr val="253957"/>
                </a:solidFill>
                <a:latin typeface="+mn-lt"/>
                <a:ea typeface="+mn-ea"/>
                <a:cs typeface="+mn-cs"/>
                <a:sym typeface="Arial Narrow"/>
              </a:defRPr>
            </a:lvl1pPr>
          </a:lstStyle>
          <a:p>
            <a:r>
              <a:rPr lang="ru-RU" dirty="0"/>
              <a:t>Кафедра прикладной математики и информатики</a:t>
            </a:r>
          </a:p>
        </p:txBody>
      </p:sp>
      <p:pic>
        <p:nvPicPr>
          <p:cNvPr id="63" name="Изображение" descr="Изображение"/>
          <p:cNvPicPr>
            <a:picLocks noChangeAspect="1"/>
          </p:cNvPicPr>
          <p:nvPr/>
        </p:nvPicPr>
        <p:blipFill>
          <a:blip r:embed="rId2"/>
          <a:stretch>
            <a:fillRect/>
          </a:stretch>
        </p:blipFill>
        <p:spPr>
          <a:xfrm>
            <a:off x="1226606" y="586180"/>
            <a:ext cx="1199579" cy="1199579"/>
          </a:xfrm>
          <a:prstGeom prst="rect">
            <a:avLst/>
          </a:prstGeom>
          <a:ln w="12700">
            <a:miter lim="400000"/>
          </a:ln>
        </p:spPr>
      </p:pic>
      <p:sp>
        <p:nvSpPr>
          <p:cNvPr id="10"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1606824" y="3329608"/>
            <a:ext cx="21506375" cy="484268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marL="457200" indent="-457200" algn="l">
              <a:spcBef>
                <a:spcPts val="2800"/>
              </a:spcBef>
              <a:buSzPct val="100000"/>
              <a:buFont typeface="Wingdings" panose="05000000000000000000" pitchFamily="2" charset="2"/>
              <a:buChar char="§"/>
              <a:defRPr sz="2800">
                <a:solidFill>
                  <a:srgbClr val="253957"/>
                </a:solidFill>
                <a:latin typeface="+mn-lt"/>
                <a:ea typeface="+mn-ea"/>
                <a:cs typeface="+mn-cs"/>
                <a:sym typeface="Arial Narrow"/>
              </a:defRPr>
            </a:pPr>
            <a:r>
              <a:rPr lang="ru-RU" sz="2800" dirty="0">
                <a:solidFill>
                  <a:srgbClr val="253957"/>
                </a:solidFill>
                <a:sym typeface="Arial Narrow"/>
              </a:rPr>
              <a:t>Введение. </a:t>
            </a:r>
            <a:r>
              <a:rPr lang="ru-RU" sz="2800" dirty="0">
                <a:sym typeface="Arial Narrow"/>
              </a:rPr>
              <a:t>Задачи компьютерной лингвистики. Предобработка текстов: </a:t>
            </a:r>
            <a:r>
              <a:rPr lang="ru-RU" sz="2800" dirty="0" err="1">
                <a:sym typeface="Arial Narrow"/>
              </a:rPr>
              <a:t>токенизация</a:t>
            </a:r>
            <a:r>
              <a:rPr lang="ru-RU" sz="2800" dirty="0">
                <a:sym typeface="Arial Narrow"/>
              </a:rPr>
              <a:t>, разбиение на предложения, нормализация, </a:t>
            </a:r>
            <a:r>
              <a:rPr lang="ru-RU" sz="2800" dirty="0" err="1">
                <a:sym typeface="Arial Narrow"/>
              </a:rPr>
              <a:t>стемминг</a:t>
            </a:r>
            <a:r>
              <a:rPr lang="ru-RU" sz="2800" dirty="0">
                <a:sym typeface="Arial Narrow"/>
              </a:rPr>
              <a:t>, </a:t>
            </a:r>
            <a:r>
              <a:rPr lang="ru-RU" sz="2800" dirty="0" err="1">
                <a:sym typeface="Arial Narrow"/>
              </a:rPr>
              <a:t>лемматизация</a:t>
            </a:r>
            <a:r>
              <a:rPr lang="ru-RU" sz="2800" dirty="0">
                <a:sym typeface="Arial Narrow"/>
              </a:rPr>
              <a:t>, удаление стоп-слов. </a:t>
            </a:r>
            <a:endParaRPr lang="en-US" sz="2800" dirty="0">
              <a:sym typeface="Arial Narrow"/>
            </a:endParaRPr>
          </a:p>
          <a:p>
            <a:pPr marL="457200" indent="-457200" algn="l">
              <a:spcBef>
                <a:spcPts val="2800"/>
              </a:spcBef>
              <a:buSzPct val="100000"/>
              <a:buFont typeface="Wingdings" panose="05000000000000000000" pitchFamily="2" charset="2"/>
              <a:buChar char="§"/>
              <a:defRPr sz="2800">
                <a:solidFill>
                  <a:srgbClr val="253957"/>
                </a:solidFill>
                <a:latin typeface="+mn-lt"/>
                <a:ea typeface="+mn-ea"/>
                <a:cs typeface="+mn-cs"/>
                <a:sym typeface="Arial Narrow"/>
              </a:defRPr>
            </a:pPr>
            <a:r>
              <a:rPr lang="ru-RU" sz="2800" dirty="0">
                <a:sym typeface="Arial Narrow"/>
              </a:rPr>
              <a:t>Модель мешка слов. Обратный индекс, TF-IDF. Разреженные матрицы. Расстояние в метрическом пространстве. Классификация текстов с помощью </a:t>
            </a:r>
            <a:r>
              <a:rPr lang="ru-RU" sz="2800" dirty="0" err="1">
                <a:sym typeface="Arial Narrow"/>
              </a:rPr>
              <a:t>sklearn</a:t>
            </a:r>
            <a:r>
              <a:rPr lang="ru-RU" sz="2800" dirty="0">
                <a:sym typeface="Arial Narrow"/>
              </a:rPr>
              <a:t>. Анализ точности классификации: ошибки первого и второго рода, </a:t>
            </a:r>
            <a:r>
              <a:rPr lang="ru-RU" sz="2800" dirty="0" err="1">
                <a:sym typeface="Arial Narrow"/>
              </a:rPr>
              <a:t>accuracy</a:t>
            </a:r>
            <a:r>
              <a:rPr lang="ru-RU" sz="2800" dirty="0">
                <a:sym typeface="Arial Narrow"/>
              </a:rPr>
              <a:t>, </a:t>
            </a:r>
            <a:r>
              <a:rPr lang="ru-RU" sz="2800" dirty="0" err="1">
                <a:sym typeface="Arial Narrow"/>
              </a:rPr>
              <a:t>precision</a:t>
            </a:r>
            <a:r>
              <a:rPr lang="ru-RU" sz="2800" dirty="0">
                <a:sym typeface="Arial Narrow"/>
              </a:rPr>
              <a:t>, </a:t>
            </a:r>
            <a:r>
              <a:rPr lang="ru-RU" sz="2800" dirty="0" err="1">
                <a:sym typeface="Arial Narrow"/>
              </a:rPr>
              <a:t>recall</a:t>
            </a:r>
            <a:r>
              <a:rPr lang="ru-RU" sz="2800" dirty="0">
                <a:sym typeface="Arial Narrow"/>
              </a:rPr>
              <a:t>, F-</a:t>
            </a:r>
            <a:r>
              <a:rPr lang="ru-RU" sz="2800" dirty="0" err="1">
                <a:sym typeface="Arial Narrow"/>
              </a:rPr>
              <a:t>score</a:t>
            </a:r>
            <a:r>
              <a:rPr lang="ru-RU" sz="2800" dirty="0">
                <a:sym typeface="Arial Narrow"/>
              </a:rPr>
              <a:t>, ROC, AUC, </a:t>
            </a:r>
            <a:r>
              <a:rPr lang="ru-RU" sz="2800" dirty="0" err="1">
                <a:sym typeface="Arial Narrow"/>
              </a:rPr>
              <a:t>Confusion</a:t>
            </a:r>
            <a:r>
              <a:rPr lang="ru-RU" sz="2800" dirty="0">
                <a:sym typeface="Arial Narrow"/>
              </a:rPr>
              <a:t> </a:t>
            </a:r>
            <a:r>
              <a:rPr lang="ru-RU" sz="2800" dirty="0" err="1">
                <a:sym typeface="Arial Narrow"/>
              </a:rPr>
              <a:t>Matrix</a:t>
            </a:r>
            <a:r>
              <a:rPr lang="ru-RU" sz="2800" dirty="0">
                <a:sym typeface="Arial Narrow"/>
              </a:rPr>
              <a:t>. </a:t>
            </a:r>
            <a:endParaRPr lang="en-US" sz="2800" dirty="0">
              <a:sym typeface="Arial Narrow"/>
            </a:endParaRPr>
          </a:p>
          <a:p>
            <a:pPr marL="457200" indent="-457200" algn="l">
              <a:spcBef>
                <a:spcPts val="2800"/>
              </a:spcBef>
              <a:buSzPct val="100000"/>
              <a:buFont typeface="Wingdings" panose="05000000000000000000" pitchFamily="2" charset="2"/>
              <a:buChar char="§"/>
              <a:defRPr sz="2800">
                <a:solidFill>
                  <a:srgbClr val="253957"/>
                </a:solidFill>
                <a:latin typeface="+mn-lt"/>
                <a:ea typeface="+mn-ea"/>
                <a:cs typeface="+mn-cs"/>
                <a:sym typeface="Arial Narrow"/>
              </a:defRPr>
            </a:pPr>
            <a:r>
              <a:rPr lang="ru-RU" sz="2800" dirty="0">
                <a:sym typeface="Arial Narrow"/>
              </a:rPr>
              <a:t>Марковский процесс и N-</a:t>
            </a:r>
            <a:r>
              <a:rPr lang="ru-RU" sz="2800" dirty="0" err="1">
                <a:sym typeface="Arial Narrow"/>
              </a:rPr>
              <a:t>граммная</a:t>
            </a:r>
            <a:r>
              <a:rPr lang="ru-RU" sz="2800" dirty="0">
                <a:sym typeface="Arial Narrow"/>
              </a:rPr>
              <a:t> языковая модель. Корпусы русского языка. </a:t>
            </a:r>
            <a:r>
              <a:rPr lang="ru-RU" sz="2800" dirty="0" err="1">
                <a:sym typeface="Arial Narrow"/>
              </a:rPr>
              <a:t>Перплексия</a:t>
            </a:r>
            <a:r>
              <a:rPr lang="ru-RU" sz="2800" dirty="0">
                <a:sym typeface="Arial Narrow"/>
              </a:rPr>
              <a:t>. </a:t>
            </a:r>
            <a:endParaRPr lang="en-US" sz="2800" dirty="0">
              <a:sym typeface="Arial Narrow"/>
            </a:endParaRPr>
          </a:p>
          <a:p>
            <a:pPr marL="457200" indent="-457200" algn="l">
              <a:spcBef>
                <a:spcPts val="2800"/>
              </a:spcBef>
              <a:buSzPct val="100000"/>
              <a:buFont typeface="Wingdings" panose="05000000000000000000" pitchFamily="2" charset="2"/>
              <a:buChar char="§"/>
              <a:defRPr sz="2800">
                <a:solidFill>
                  <a:srgbClr val="253957"/>
                </a:solidFill>
                <a:latin typeface="+mn-lt"/>
                <a:ea typeface="+mn-ea"/>
                <a:cs typeface="+mn-cs"/>
                <a:sym typeface="Arial Narrow"/>
              </a:defRPr>
            </a:pPr>
            <a:r>
              <a:rPr lang="ru-RU" sz="2800" dirty="0">
                <a:sym typeface="Arial Narrow"/>
              </a:rPr>
              <a:t>Задача тегирования и скрытая </a:t>
            </a:r>
            <a:r>
              <a:rPr lang="ru-RU" sz="2800" dirty="0" err="1">
                <a:sym typeface="Arial Narrow"/>
              </a:rPr>
              <a:t>марковская</a:t>
            </a:r>
            <a:r>
              <a:rPr lang="ru-RU" sz="2800" dirty="0">
                <a:sym typeface="Arial Narrow"/>
              </a:rPr>
              <a:t> модель. Применение </a:t>
            </a:r>
            <a:r>
              <a:rPr lang="ru-RU" sz="2800" dirty="0" err="1">
                <a:sym typeface="Arial Narrow"/>
              </a:rPr>
              <a:t>TreeTagger</a:t>
            </a:r>
            <a:r>
              <a:rPr lang="ru-RU" sz="2800" dirty="0">
                <a:sym typeface="Arial Narrow"/>
              </a:rPr>
              <a:t> и </a:t>
            </a:r>
            <a:r>
              <a:rPr lang="ru-RU" sz="2800" dirty="0" err="1">
                <a:sym typeface="Arial Narrow"/>
              </a:rPr>
              <a:t>Spacy</a:t>
            </a:r>
            <a:r>
              <a:rPr lang="ru-RU" sz="2800" dirty="0">
                <a:sym typeface="Arial Narrow"/>
              </a:rPr>
              <a:t> для POS </a:t>
            </a:r>
            <a:r>
              <a:rPr lang="ru-RU" sz="2800" dirty="0" err="1">
                <a:sym typeface="Arial Narrow"/>
              </a:rPr>
              <a:t>tagging</a:t>
            </a:r>
            <a:r>
              <a:rPr lang="ru-RU" sz="2800" dirty="0">
                <a:sym typeface="Arial Narrow"/>
              </a:rPr>
              <a:t>. </a:t>
            </a:r>
            <a:endParaRPr lang="en-US" sz="2800" dirty="0">
              <a:sym typeface="Arial Narrow"/>
            </a:endParaRPr>
          </a:p>
          <a:p>
            <a:pPr marL="457200" indent="-457200" algn="l">
              <a:spcBef>
                <a:spcPts val="2800"/>
              </a:spcBef>
              <a:buSzPct val="100000"/>
              <a:buFont typeface="Wingdings" panose="05000000000000000000" pitchFamily="2" charset="2"/>
              <a:buChar char="§"/>
              <a:defRPr sz="2800">
                <a:solidFill>
                  <a:srgbClr val="253957"/>
                </a:solidFill>
                <a:latin typeface="+mn-lt"/>
                <a:ea typeface="+mn-ea"/>
                <a:cs typeface="+mn-cs"/>
                <a:sym typeface="Arial Narrow"/>
              </a:defRPr>
            </a:pPr>
            <a:r>
              <a:rPr lang="ru-RU" sz="2800" dirty="0">
                <a:sym typeface="Arial Narrow"/>
              </a:rPr>
              <a:t>Тематическое моделирование: LSA, LDA, </a:t>
            </a:r>
            <a:r>
              <a:rPr lang="ru-RU" sz="2800" dirty="0" err="1">
                <a:sym typeface="Arial Narrow"/>
              </a:rPr>
              <a:t>Gensim</a:t>
            </a:r>
            <a:r>
              <a:rPr lang="ru-RU" sz="2800" dirty="0">
                <a:sym typeface="Arial Narrow"/>
              </a:rPr>
              <a:t>. Применение PCA (</a:t>
            </a:r>
            <a:r>
              <a:rPr lang="ru-RU" sz="2800" dirty="0" err="1">
                <a:sym typeface="Arial Narrow"/>
              </a:rPr>
              <a:t>sklearn</a:t>
            </a:r>
            <a:r>
              <a:rPr lang="ru-RU" sz="2800" dirty="0">
                <a:sym typeface="Arial Narrow"/>
              </a:rPr>
              <a:t>) к матрице TF-IDF для получение факторных матриц. </a:t>
            </a:r>
            <a:endParaRPr lang="en-US" sz="2800" dirty="0">
              <a:sym typeface="Arial Narrow"/>
            </a:endParaRPr>
          </a:p>
          <a:p>
            <a:pPr marL="457200" indent="-457200" algn="l">
              <a:spcBef>
                <a:spcPts val="2800"/>
              </a:spcBef>
              <a:buSzPct val="100000"/>
              <a:buFont typeface="Wingdings" panose="05000000000000000000" pitchFamily="2" charset="2"/>
              <a:buChar char="§"/>
              <a:defRPr sz="2800">
                <a:solidFill>
                  <a:srgbClr val="253957"/>
                </a:solidFill>
                <a:latin typeface="+mn-lt"/>
                <a:ea typeface="+mn-ea"/>
                <a:cs typeface="+mn-cs"/>
                <a:sym typeface="Arial Narrow"/>
              </a:defRPr>
            </a:pPr>
            <a:r>
              <a:rPr lang="ru-RU" sz="2800" dirty="0">
                <a:sym typeface="Arial Narrow"/>
              </a:rPr>
              <a:t>Векторное представление слов. </a:t>
            </a:r>
            <a:r>
              <a:rPr lang="en-US" sz="2800" dirty="0">
                <a:sym typeface="Arial Narrow"/>
              </a:rPr>
              <a:t>W</a:t>
            </a:r>
            <a:r>
              <a:rPr lang="ru-RU" sz="2800" dirty="0">
                <a:sym typeface="Arial Narrow"/>
              </a:rPr>
              <a:t>ord2</a:t>
            </a:r>
            <a:r>
              <a:rPr lang="en-US" sz="2800" dirty="0">
                <a:sym typeface="Arial Narrow"/>
              </a:rPr>
              <a:t>V</a:t>
            </a:r>
            <a:r>
              <a:rPr lang="ru-RU" sz="2800" dirty="0" err="1">
                <a:sym typeface="Arial Narrow"/>
              </a:rPr>
              <a:t>ec</a:t>
            </a:r>
            <a:r>
              <a:rPr lang="ru-RU" sz="2800" dirty="0">
                <a:sym typeface="Arial Narrow"/>
              </a:rPr>
              <a:t>. </a:t>
            </a:r>
          </a:p>
          <a:p>
            <a:pPr marL="457200" indent="-457200" algn="l">
              <a:spcBef>
                <a:spcPts val="2800"/>
              </a:spcBef>
              <a:buSzPct val="100000"/>
              <a:buFont typeface="Wingdings" panose="05000000000000000000" pitchFamily="2" charset="2"/>
              <a:buChar char="§"/>
              <a:defRPr sz="2800">
                <a:solidFill>
                  <a:srgbClr val="253957"/>
                </a:solidFill>
                <a:latin typeface="+mn-lt"/>
                <a:ea typeface="+mn-ea"/>
                <a:cs typeface="+mn-cs"/>
                <a:sym typeface="Arial Narrow"/>
              </a:defRPr>
            </a:pPr>
            <a:r>
              <a:rPr lang="ru-RU" sz="2800" dirty="0">
                <a:solidFill>
                  <a:srgbClr val="253957"/>
                </a:solidFill>
                <a:sym typeface="Arial Narrow"/>
              </a:rPr>
              <a:t>Рекуррентные нейронные сети. Модели </a:t>
            </a:r>
            <a:r>
              <a:rPr lang="en-US" sz="2800" dirty="0">
                <a:solidFill>
                  <a:srgbClr val="253957"/>
                </a:solidFill>
                <a:sym typeface="Arial Narrow"/>
              </a:rPr>
              <a:t>Seq2Seq. Attention. </a:t>
            </a:r>
          </a:p>
          <a:p>
            <a:pPr marL="457200" indent="-457200" algn="l">
              <a:spcBef>
                <a:spcPts val="2800"/>
              </a:spcBef>
              <a:buSzPct val="100000"/>
              <a:buFont typeface="Wingdings" panose="05000000000000000000" pitchFamily="2" charset="2"/>
              <a:buChar char="§"/>
              <a:defRPr sz="2800">
                <a:solidFill>
                  <a:srgbClr val="253957"/>
                </a:solidFill>
                <a:latin typeface="+mn-lt"/>
                <a:ea typeface="+mn-ea"/>
                <a:cs typeface="+mn-cs"/>
                <a:sym typeface="Arial Narrow"/>
              </a:defRPr>
            </a:pPr>
            <a:r>
              <a:rPr lang="ru-RU" sz="2800" dirty="0" err="1">
                <a:solidFill>
                  <a:srgbClr val="253957"/>
                </a:solidFill>
                <a:sym typeface="Arial Narrow"/>
              </a:rPr>
              <a:t>Neural</a:t>
            </a:r>
            <a:r>
              <a:rPr lang="ru-RU" sz="2800" dirty="0">
                <a:solidFill>
                  <a:srgbClr val="253957"/>
                </a:solidFill>
                <a:sym typeface="Arial Narrow"/>
              </a:rPr>
              <a:t> </a:t>
            </a:r>
            <a:r>
              <a:rPr lang="ru-RU" sz="2800" dirty="0" err="1">
                <a:solidFill>
                  <a:srgbClr val="253957"/>
                </a:solidFill>
                <a:sym typeface="Arial Narrow"/>
              </a:rPr>
              <a:t>Machine</a:t>
            </a:r>
            <a:r>
              <a:rPr lang="ru-RU" sz="2800" dirty="0">
                <a:solidFill>
                  <a:srgbClr val="253957"/>
                </a:solidFill>
                <a:sym typeface="Arial Narrow"/>
              </a:rPr>
              <a:t> </a:t>
            </a:r>
            <a:r>
              <a:rPr lang="ru-RU" sz="2800" dirty="0" err="1">
                <a:solidFill>
                  <a:srgbClr val="253957"/>
                </a:solidFill>
                <a:sym typeface="Arial Narrow"/>
              </a:rPr>
              <a:t>Translation</a:t>
            </a:r>
            <a:r>
              <a:rPr lang="ru-RU" sz="2800" dirty="0">
                <a:solidFill>
                  <a:srgbClr val="253957"/>
                </a:solidFill>
                <a:sym typeface="Arial Narrow"/>
              </a:rPr>
              <a:t>.</a:t>
            </a:r>
            <a:endParaRPr lang="en-US" sz="2800" dirty="0">
              <a:solidFill>
                <a:srgbClr val="253957"/>
              </a:solidFill>
              <a:sym typeface="Arial Narrow"/>
            </a:endParaRPr>
          </a:p>
          <a:p>
            <a:pPr marL="457200" indent="-457200" algn="l">
              <a:spcBef>
                <a:spcPts val="2800"/>
              </a:spcBef>
              <a:buSzPct val="100000"/>
              <a:buFont typeface="Wingdings" panose="05000000000000000000" pitchFamily="2" charset="2"/>
              <a:buChar char="§"/>
              <a:defRPr sz="2800">
                <a:solidFill>
                  <a:srgbClr val="253957"/>
                </a:solidFill>
                <a:latin typeface="+mn-lt"/>
                <a:ea typeface="+mn-ea"/>
                <a:cs typeface="+mn-cs"/>
                <a:sym typeface="Arial Narrow"/>
              </a:defRPr>
            </a:pPr>
            <a:r>
              <a:rPr lang="en-US" sz="2800" dirty="0">
                <a:sym typeface="Arial Narrow"/>
              </a:rPr>
              <a:t>Transformer models, BERT, etc. </a:t>
            </a:r>
            <a:r>
              <a:rPr lang="ru-RU" sz="2800" dirty="0">
                <a:sym typeface="Arial Narrow"/>
              </a:rPr>
              <a:t>Введение в </a:t>
            </a:r>
            <a:r>
              <a:rPr lang="en-US" sz="2800" dirty="0">
                <a:sym typeface="Arial Narrow"/>
              </a:rPr>
              <a:t>NLU. Multilingual Models</a:t>
            </a:r>
            <a:endParaRPr lang="ru-RU" sz="2800" dirty="0">
              <a:sym typeface="Arial Narrow"/>
            </a:endParaRPr>
          </a:p>
          <a:p>
            <a:pPr marL="457200" indent="-457200" algn="l">
              <a:spcBef>
                <a:spcPts val="2800"/>
              </a:spcBef>
              <a:buSzPct val="100000"/>
              <a:buFont typeface="Wingdings" panose="05000000000000000000" pitchFamily="2" charset="2"/>
              <a:buChar char="§"/>
              <a:defRPr sz="2800">
                <a:solidFill>
                  <a:srgbClr val="253957"/>
                </a:solidFill>
                <a:latin typeface="+mn-lt"/>
                <a:ea typeface="+mn-ea"/>
                <a:cs typeface="+mn-cs"/>
                <a:sym typeface="Arial Narrow"/>
              </a:defRPr>
            </a:pPr>
            <a:r>
              <a:rPr lang="ru-RU" sz="2800" dirty="0">
                <a:sym typeface="Arial Narrow"/>
              </a:rPr>
              <a:t>Диалоговые системы</a:t>
            </a:r>
            <a:endParaRPr sz="2800" dirty="0"/>
          </a:p>
        </p:txBody>
      </p:sp>
      <p:sp>
        <p:nvSpPr>
          <p:cNvPr id="11" name="Очень крутой заголовок…"/>
          <p:cNvSpPr txBox="1"/>
          <p:nvPr/>
        </p:nvSpPr>
        <p:spPr>
          <a:xfrm>
            <a:off x="1606824" y="2249488"/>
            <a:ext cx="16073440" cy="15089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algn="l">
              <a:defRPr sz="7000" b="1" cap="all">
                <a:solidFill>
                  <a:srgbClr val="253957"/>
                </a:solidFill>
                <a:latin typeface="+mn-lt"/>
                <a:ea typeface="+mn-ea"/>
                <a:cs typeface="+mn-cs"/>
                <a:sym typeface="Arial Narrow"/>
              </a:defRPr>
            </a:pPr>
            <a:r>
              <a:rPr lang="ru-RU" sz="5400" dirty="0"/>
              <a:t>План курса (приблизительный)</a:t>
            </a:r>
            <a:endParaRPr sz="5400" dirty="0"/>
          </a:p>
        </p:txBody>
      </p:sp>
    </p:spTree>
  </p:cSld>
  <p:clrMapOvr>
    <a:masterClrMapping/>
  </p:clrMapOvr>
  <p:transition spd="me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Линия"/>
          <p:cNvSpPr/>
          <p:nvPr/>
        </p:nvSpPr>
        <p:spPr>
          <a:xfrm>
            <a:off x="1201065" y="2214562"/>
            <a:ext cx="21506373" cy="1"/>
          </a:xfrm>
          <a:prstGeom prst="line">
            <a:avLst/>
          </a:prstGeom>
          <a:ln w="12700">
            <a:solidFill>
              <a:srgbClr val="253957"/>
            </a:solidFill>
            <a:miter lim="400000"/>
          </a:ln>
        </p:spPr>
        <p:txBody>
          <a:bodyPr lIns="71437" tIns="71437" rIns="71437" bIns="71437" anchor="ctr"/>
          <a:lstStyle/>
          <a:p>
            <a:pPr>
              <a:defRPr sz="3200"/>
            </a:pPr>
            <a:endParaRPr/>
          </a:p>
        </p:txBody>
      </p:sp>
      <p:sp>
        <p:nvSpPr>
          <p:cNvPr id="59" name="Очень крутой заголовок…"/>
          <p:cNvSpPr txBox="1"/>
          <p:nvPr/>
        </p:nvSpPr>
        <p:spPr>
          <a:xfrm>
            <a:off x="1205929" y="2376971"/>
            <a:ext cx="19283587" cy="231322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lgn="l">
              <a:defRPr sz="7000" b="1" cap="all">
                <a:solidFill>
                  <a:srgbClr val="253957"/>
                </a:solidFill>
                <a:latin typeface="+mn-lt"/>
                <a:ea typeface="+mn-ea"/>
                <a:cs typeface="+mn-cs"/>
                <a:sym typeface="Arial Narrow"/>
              </a:defRPr>
            </a:pPr>
            <a:r>
              <a:rPr lang="ru-RU" sz="7200" b="1" cap="all" dirty="0">
                <a:solidFill>
                  <a:srgbClr val="253957"/>
                </a:solidFill>
                <a:sym typeface="Arial Narrow"/>
              </a:rPr>
              <a:t>Наивный Байесовский классификатор</a:t>
            </a:r>
            <a:endParaRPr lang="en-GB" sz="7200" b="1" cap="all" dirty="0">
              <a:solidFill>
                <a:srgbClr val="253957"/>
              </a:solidFill>
              <a:sym typeface="Arial Narrow"/>
            </a:endParaRPr>
          </a:p>
        </p:txBody>
      </p:sp>
      <p:sp>
        <p:nvSpPr>
          <p:cNvPr id="60"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1342810" y="5301023"/>
            <a:ext cx="21506374" cy="484268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lgn="l">
              <a:defRPr sz="2800">
                <a:solidFill>
                  <a:srgbClr val="253957"/>
                </a:solidFill>
                <a:latin typeface="+mn-lt"/>
                <a:ea typeface="+mn-ea"/>
                <a:cs typeface="+mn-cs"/>
                <a:sym typeface="Arial Narrow"/>
              </a:defRPr>
            </a:pPr>
            <a:endParaRPr sz="4400" dirty="0"/>
          </a:p>
        </p:txBody>
      </p:sp>
      <p:sp>
        <p:nvSpPr>
          <p:cNvPr id="62" name="Название подразделения, лаборатории, факультета и т.д."/>
          <p:cNvSpPr txBox="1"/>
          <p:nvPr/>
        </p:nvSpPr>
        <p:spPr>
          <a:xfrm>
            <a:off x="11338744" y="942364"/>
            <a:ext cx="11366416" cy="513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spAutoFit/>
          </a:bodyPr>
          <a:lstStyle>
            <a:lvl1pPr algn="r">
              <a:defRPr sz="2400">
                <a:solidFill>
                  <a:srgbClr val="253957"/>
                </a:solidFill>
                <a:latin typeface="+mn-lt"/>
                <a:ea typeface="+mn-ea"/>
                <a:cs typeface="+mn-cs"/>
                <a:sym typeface="Arial Narrow"/>
              </a:defRPr>
            </a:lvl1pPr>
          </a:lstStyle>
          <a:p>
            <a:r>
              <a:rPr lang="ru-RU" dirty="0"/>
              <a:t>Кафедра прикладной математики и информатики</a:t>
            </a:r>
          </a:p>
        </p:txBody>
      </p:sp>
      <p:pic>
        <p:nvPicPr>
          <p:cNvPr id="63" name="Изображение" descr="Изображение"/>
          <p:cNvPicPr>
            <a:picLocks noChangeAspect="1"/>
          </p:cNvPicPr>
          <p:nvPr/>
        </p:nvPicPr>
        <p:blipFill>
          <a:blip r:embed="rId3"/>
          <a:stretch>
            <a:fillRect/>
          </a:stretch>
        </p:blipFill>
        <p:spPr>
          <a:xfrm>
            <a:off x="1226606" y="586180"/>
            <a:ext cx="1199579" cy="1199579"/>
          </a:xfrm>
          <a:prstGeom prst="rect">
            <a:avLst/>
          </a:prstGeom>
          <a:ln w="12700">
            <a:miter lim="400000"/>
          </a:ln>
        </p:spPr>
      </p:pic>
      <p:graphicFrame>
        <p:nvGraphicFramePr>
          <p:cNvPr id="10" name="Object 3"/>
          <p:cNvGraphicFramePr>
            <a:graphicFrameLocks noChangeAspect="1"/>
          </p:cNvGraphicFramePr>
          <p:nvPr>
            <p:extLst>
              <p:ext uri="{D42A27DB-BD31-4B8C-83A1-F6EECF244321}">
                <p14:modId xmlns:p14="http://schemas.microsoft.com/office/powerpoint/2010/main" val="3804120731"/>
              </p:ext>
            </p:extLst>
          </p:nvPr>
        </p:nvGraphicFramePr>
        <p:xfrm>
          <a:off x="2435288" y="4448937"/>
          <a:ext cx="10277016" cy="2226949"/>
        </p:xfrm>
        <a:graphic>
          <a:graphicData uri="http://schemas.openxmlformats.org/presentationml/2006/ole">
            <mc:AlternateContent xmlns:mc="http://schemas.openxmlformats.org/markup-compatibility/2006">
              <mc:Choice xmlns:v="urn:schemas-microsoft-com:vml" Requires="v">
                <p:oleObj spid="_x0000_s4230" name="Уравнение" r:id="rId4" imgW="1396800" imgH="304560" progId="Equation.3">
                  <p:embed/>
                </p:oleObj>
              </mc:Choice>
              <mc:Fallback>
                <p:oleObj name="Уравнение" r:id="rId4" imgW="1396800" imgH="304560" progId="Equation.3">
                  <p:embed/>
                  <p:pic>
                    <p:nvPicPr>
                      <p:cNvPr id="5" name="Object 3"/>
                      <p:cNvPicPr>
                        <a:picLocks noChangeAspect="1" noChangeArrowheads="1"/>
                      </p:cNvPicPr>
                      <p:nvPr/>
                    </p:nvPicPr>
                    <p:blipFill>
                      <a:blip r:embed="rId5"/>
                      <a:srcRect/>
                      <a:stretch>
                        <a:fillRect/>
                      </a:stretch>
                    </p:blipFill>
                    <p:spPr bwMode="auto">
                      <a:xfrm>
                        <a:off x="2435288" y="4448937"/>
                        <a:ext cx="10277016" cy="2226949"/>
                      </a:xfrm>
                      <a:prstGeom prst="rect">
                        <a:avLst/>
                      </a:prstGeom>
                      <a:noFill/>
                      <a:ln>
                        <a:noFill/>
                      </a:ln>
                      <a:effectLst/>
                    </p:spPr>
                  </p:pic>
                </p:oleObj>
              </mc:Fallback>
            </mc:AlternateContent>
          </a:graphicData>
        </a:graphic>
      </p:graphicFrame>
      <p:graphicFrame>
        <p:nvGraphicFramePr>
          <p:cNvPr id="11" name="Object 3"/>
          <p:cNvGraphicFramePr>
            <a:graphicFrameLocks noChangeAspect="1"/>
          </p:cNvGraphicFramePr>
          <p:nvPr>
            <p:extLst>
              <p:ext uri="{D42A27DB-BD31-4B8C-83A1-F6EECF244321}">
                <p14:modId xmlns:p14="http://schemas.microsoft.com/office/powerpoint/2010/main" val="170290476"/>
              </p:ext>
            </p:extLst>
          </p:nvPr>
        </p:nvGraphicFramePr>
        <p:xfrm>
          <a:off x="4681404" y="6364129"/>
          <a:ext cx="10151948" cy="3003349"/>
        </p:xfrm>
        <a:graphic>
          <a:graphicData uri="http://schemas.openxmlformats.org/presentationml/2006/ole">
            <mc:AlternateContent xmlns:mc="http://schemas.openxmlformats.org/markup-compatibility/2006">
              <mc:Choice xmlns:v="urn:schemas-microsoft-com:vml" Requires="v">
                <p:oleObj spid="_x0000_s4231" name="Уравнение" r:id="rId6" imgW="1409400" imgH="419040" progId="Equation.3">
                  <p:embed/>
                </p:oleObj>
              </mc:Choice>
              <mc:Fallback>
                <p:oleObj name="Уравнение" r:id="rId6" imgW="1409400" imgH="419040" progId="Equation.3">
                  <p:embed/>
                  <p:pic>
                    <p:nvPicPr>
                      <p:cNvPr id="6" name="Object 3"/>
                      <p:cNvPicPr>
                        <a:picLocks noChangeAspect="1" noChangeArrowheads="1"/>
                      </p:cNvPicPr>
                      <p:nvPr/>
                    </p:nvPicPr>
                    <p:blipFill>
                      <a:blip r:embed="rId7"/>
                      <a:srcRect/>
                      <a:stretch>
                        <a:fillRect/>
                      </a:stretch>
                    </p:blipFill>
                    <p:spPr bwMode="auto">
                      <a:xfrm>
                        <a:off x="4681404" y="6364129"/>
                        <a:ext cx="10151948" cy="3003349"/>
                      </a:xfrm>
                      <a:prstGeom prst="rect">
                        <a:avLst/>
                      </a:prstGeom>
                      <a:noFill/>
                      <a:ln>
                        <a:noFill/>
                      </a:ln>
                      <a:effectLst/>
                    </p:spPr>
                  </p:pic>
                </p:oleObj>
              </mc:Fallback>
            </mc:AlternateContent>
          </a:graphicData>
        </a:graphic>
      </p:graphicFrame>
      <p:graphicFrame>
        <p:nvGraphicFramePr>
          <p:cNvPr id="12" name="Object 3"/>
          <p:cNvGraphicFramePr>
            <a:graphicFrameLocks noChangeAspect="1"/>
          </p:cNvGraphicFramePr>
          <p:nvPr>
            <p:extLst>
              <p:ext uri="{D42A27DB-BD31-4B8C-83A1-F6EECF244321}">
                <p14:modId xmlns:p14="http://schemas.microsoft.com/office/powerpoint/2010/main" val="3142016983"/>
              </p:ext>
            </p:extLst>
          </p:nvPr>
        </p:nvGraphicFramePr>
        <p:xfrm>
          <a:off x="4681404" y="9688767"/>
          <a:ext cx="10151948" cy="2222376"/>
        </p:xfrm>
        <a:graphic>
          <a:graphicData uri="http://schemas.openxmlformats.org/presentationml/2006/ole">
            <mc:AlternateContent xmlns:mc="http://schemas.openxmlformats.org/markup-compatibility/2006">
              <mc:Choice xmlns:v="urn:schemas-microsoft-com:vml" Requires="v">
                <p:oleObj spid="_x0000_s4232" name="Уравнение" r:id="rId8" imgW="1384200" imgH="304560" progId="Equation.3">
                  <p:embed/>
                </p:oleObj>
              </mc:Choice>
              <mc:Fallback>
                <p:oleObj name="Уравнение" r:id="rId8" imgW="1384200" imgH="304560" progId="Equation.3">
                  <p:embed/>
                  <p:pic>
                    <p:nvPicPr>
                      <p:cNvPr id="8" name="Object 3"/>
                      <p:cNvPicPr>
                        <a:picLocks noChangeAspect="1" noChangeArrowheads="1"/>
                      </p:cNvPicPr>
                      <p:nvPr/>
                    </p:nvPicPr>
                    <p:blipFill>
                      <a:blip r:embed="rId9"/>
                      <a:srcRect/>
                      <a:stretch>
                        <a:fillRect/>
                      </a:stretch>
                    </p:blipFill>
                    <p:spPr bwMode="auto">
                      <a:xfrm>
                        <a:off x="4681404" y="9688767"/>
                        <a:ext cx="10151948" cy="2222376"/>
                      </a:xfrm>
                      <a:prstGeom prst="rect">
                        <a:avLst/>
                      </a:prstGeom>
                      <a:noFill/>
                      <a:ln>
                        <a:noFill/>
                      </a:ln>
                      <a:effectLst/>
                    </p:spPr>
                  </p:pic>
                </p:oleObj>
              </mc:Fallback>
            </mc:AlternateContent>
          </a:graphicData>
        </a:graphic>
      </p:graphicFrame>
      <p:sp>
        <p:nvSpPr>
          <p:cNvPr id="13" name="Text Box 16"/>
          <p:cNvSpPr txBox="1">
            <a:spLocks noChangeArrowheads="1"/>
          </p:cNvSpPr>
          <p:nvPr/>
        </p:nvSpPr>
        <p:spPr bwMode="auto">
          <a:xfrm>
            <a:off x="16561544" y="4448937"/>
            <a:ext cx="4559448" cy="2554545"/>
          </a:xfrm>
          <a:prstGeom prst="rect">
            <a:avLst/>
          </a:prstGeom>
          <a:solidFill>
            <a:srgbClr val="FFCC66"/>
          </a:solidFill>
          <a:ln w="3175">
            <a:solidFill>
              <a:schemeClr val="tx1"/>
            </a:solidFill>
            <a:miter lim="800000"/>
            <a:headEnd/>
            <a:tailEnd/>
          </a:ln>
          <a:effectLst>
            <a:outerShdw blurRad="63500" dist="107763" dir="2700000" algn="ctr" rotWithShape="0">
              <a:schemeClr val="bg2">
                <a:alpha val="50000"/>
              </a:schemeClr>
            </a:outerShdw>
          </a:effectLst>
        </p:spPr>
        <p:txBody>
          <a:bodyPr wrap="square">
            <a:prstTxWarp prst="textNoShape">
              <a:avLst/>
            </a:prstTxWarp>
            <a:spAutoFit/>
          </a:bodyPr>
          <a:lstStyle/>
          <a:p>
            <a:pPr>
              <a:defRPr/>
            </a:pPr>
            <a:r>
              <a:rPr lang="en-US" altLang="zh-TW" sz="4000" dirty="0"/>
              <a:t>MAP </a:t>
            </a:r>
            <a:r>
              <a:rPr lang="ru-RU" altLang="zh-TW" sz="4000" dirty="0"/>
              <a:t>-</a:t>
            </a:r>
            <a:r>
              <a:rPr lang="en-US" altLang="zh-TW" sz="4000" dirty="0"/>
              <a:t> “maximum a posteriori”  = </a:t>
            </a:r>
            <a:r>
              <a:rPr lang="ru-RU" altLang="zh-TW" sz="4000" dirty="0"/>
              <a:t>наиболее вероятный класс</a:t>
            </a:r>
            <a:endParaRPr lang="en-US" altLang="zh-TW" sz="4000" dirty="0"/>
          </a:p>
        </p:txBody>
      </p:sp>
      <p:sp>
        <p:nvSpPr>
          <p:cNvPr id="14" name="Text Box 16"/>
          <p:cNvSpPr txBox="1">
            <a:spLocks noChangeArrowheads="1"/>
          </p:cNvSpPr>
          <p:nvPr/>
        </p:nvSpPr>
        <p:spPr bwMode="auto">
          <a:xfrm>
            <a:off x="17653136" y="7496375"/>
            <a:ext cx="2376264" cy="1323439"/>
          </a:xfrm>
          <a:prstGeom prst="rect">
            <a:avLst/>
          </a:prstGeom>
          <a:solidFill>
            <a:srgbClr val="FFCC66"/>
          </a:solidFill>
          <a:ln w="3175">
            <a:solidFill>
              <a:schemeClr val="tx1"/>
            </a:solidFill>
            <a:miter lim="800000"/>
            <a:headEnd/>
            <a:tailEnd/>
          </a:ln>
          <a:effectLst>
            <a:outerShdw blurRad="63500" dist="107763" dir="2700000" algn="ctr" rotWithShape="0">
              <a:schemeClr val="bg2">
                <a:alpha val="50000"/>
              </a:schemeClr>
            </a:outerShdw>
          </a:effectLst>
        </p:spPr>
        <p:txBody>
          <a:bodyPr wrap="square">
            <a:prstTxWarp prst="textNoShape">
              <a:avLst/>
            </a:prstTxWarp>
            <a:spAutoFit/>
          </a:bodyPr>
          <a:lstStyle/>
          <a:p>
            <a:pPr>
              <a:defRPr/>
            </a:pPr>
            <a:r>
              <a:rPr lang="ru-RU" altLang="zh-TW" sz="4000" dirty="0"/>
              <a:t>Формула Байеса</a:t>
            </a:r>
            <a:endParaRPr lang="en-US" altLang="zh-TW" sz="4000" dirty="0"/>
          </a:p>
        </p:txBody>
      </p:sp>
      <p:sp>
        <p:nvSpPr>
          <p:cNvPr id="15" name="Text Box 16"/>
          <p:cNvSpPr txBox="1">
            <a:spLocks noChangeArrowheads="1"/>
          </p:cNvSpPr>
          <p:nvPr/>
        </p:nvSpPr>
        <p:spPr bwMode="auto">
          <a:xfrm>
            <a:off x="16584046" y="9497600"/>
            <a:ext cx="4846116" cy="3170099"/>
          </a:xfrm>
          <a:prstGeom prst="rect">
            <a:avLst/>
          </a:prstGeom>
          <a:solidFill>
            <a:srgbClr val="FFCC66"/>
          </a:solidFill>
          <a:ln w="3175">
            <a:solidFill>
              <a:schemeClr val="tx1"/>
            </a:solidFill>
            <a:miter lim="800000"/>
            <a:headEnd/>
            <a:tailEnd/>
          </a:ln>
          <a:effectLst>
            <a:outerShdw blurRad="63500" dist="107763" dir="2700000" algn="ctr" rotWithShape="0">
              <a:schemeClr val="bg2">
                <a:alpha val="50000"/>
              </a:schemeClr>
            </a:outerShdw>
          </a:effectLst>
        </p:spPr>
        <p:txBody>
          <a:bodyPr wrap="square">
            <a:prstTxWarp prst="textNoShape">
              <a:avLst/>
            </a:prstTxWarp>
            <a:spAutoFit/>
          </a:bodyPr>
          <a:lstStyle/>
          <a:p>
            <a:pPr algn="l">
              <a:defRPr/>
            </a:pPr>
            <a:r>
              <a:rPr lang="ru-RU" altLang="zh-TW" sz="4000" dirty="0"/>
              <a:t>Знаменатель не влияет на максимизацию, значит можно его не учитывать </a:t>
            </a:r>
            <a:endParaRPr lang="en-US" altLang="zh-TW" sz="4000" dirty="0"/>
          </a:p>
        </p:txBody>
      </p:sp>
    </p:spTree>
    <p:extLst>
      <p:ext uri="{BB962C8B-B14F-4D97-AF65-F5344CB8AC3E}">
        <p14:creationId xmlns:p14="http://schemas.microsoft.com/office/powerpoint/2010/main" val="72801767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Линия"/>
          <p:cNvSpPr/>
          <p:nvPr/>
        </p:nvSpPr>
        <p:spPr>
          <a:xfrm>
            <a:off x="1201065" y="2214562"/>
            <a:ext cx="21506373" cy="1"/>
          </a:xfrm>
          <a:prstGeom prst="line">
            <a:avLst/>
          </a:prstGeom>
          <a:ln w="12700">
            <a:solidFill>
              <a:srgbClr val="253957"/>
            </a:solidFill>
            <a:miter lim="400000"/>
          </a:ln>
        </p:spPr>
        <p:txBody>
          <a:bodyPr lIns="71437" tIns="71437" rIns="71437" bIns="71437" anchor="ctr"/>
          <a:lstStyle/>
          <a:p>
            <a:pPr>
              <a:defRPr sz="3200"/>
            </a:pPr>
            <a:endParaRPr/>
          </a:p>
        </p:txBody>
      </p:sp>
      <p:sp>
        <p:nvSpPr>
          <p:cNvPr id="59" name="Очень крутой заголовок…"/>
          <p:cNvSpPr txBox="1"/>
          <p:nvPr/>
        </p:nvSpPr>
        <p:spPr>
          <a:xfrm>
            <a:off x="1205929" y="2376971"/>
            <a:ext cx="19283587" cy="231322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lgn="l">
              <a:defRPr sz="7000" b="1" cap="all">
                <a:solidFill>
                  <a:srgbClr val="253957"/>
                </a:solidFill>
                <a:latin typeface="+mn-lt"/>
                <a:ea typeface="+mn-ea"/>
                <a:cs typeface="+mn-cs"/>
                <a:sym typeface="Arial Narrow"/>
              </a:defRPr>
            </a:pPr>
            <a:r>
              <a:rPr lang="ru-RU" sz="7200" b="1" cap="all" dirty="0">
                <a:solidFill>
                  <a:srgbClr val="253957"/>
                </a:solidFill>
                <a:sym typeface="Arial Narrow"/>
              </a:rPr>
              <a:t>Наивный Байесовский классификатор</a:t>
            </a:r>
            <a:endParaRPr lang="en-GB" sz="7200" b="1" cap="all" dirty="0">
              <a:solidFill>
                <a:srgbClr val="253957"/>
              </a:solidFill>
              <a:sym typeface="Arial Narrow"/>
            </a:endParaRPr>
          </a:p>
        </p:txBody>
      </p:sp>
      <p:sp>
        <p:nvSpPr>
          <p:cNvPr id="60"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1342810" y="5301023"/>
            <a:ext cx="21506374" cy="484268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lgn="l">
              <a:defRPr sz="2800">
                <a:solidFill>
                  <a:srgbClr val="253957"/>
                </a:solidFill>
                <a:latin typeface="+mn-lt"/>
                <a:ea typeface="+mn-ea"/>
                <a:cs typeface="+mn-cs"/>
                <a:sym typeface="Arial Narrow"/>
              </a:defRPr>
            </a:pPr>
            <a:endParaRPr sz="4400" dirty="0"/>
          </a:p>
        </p:txBody>
      </p:sp>
      <p:sp>
        <p:nvSpPr>
          <p:cNvPr id="62" name="Название подразделения, лаборатории, факультета и т.д."/>
          <p:cNvSpPr txBox="1"/>
          <p:nvPr/>
        </p:nvSpPr>
        <p:spPr>
          <a:xfrm>
            <a:off x="11338744" y="942364"/>
            <a:ext cx="11366416" cy="513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spAutoFit/>
          </a:bodyPr>
          <a:lstStyle>
            <a:lvl1pPr algn="r">
              <a:defRPr sz="2400">
                <a:solidFill>
                  <a:srgbClr val="253957"/>
                </a:solidFill>
                <a:latin typeface="+mn-lt"/>
                <a:ea typeface="+mn-ea"/>
                <a:cs typeface="+mn-cs"/>
                <a:sym typeface="Arial Narrow"/>
              </a:defRPr>
            </a:lvl1pPr>
          </a:lstStyle>
          <a:p>
            <a:r>
              <a:rPr lang="ru-RU" dirty="0"/>
              <a:t>Кафедра прикладной математики и информатики</a:t>
            </a:r>
          </a:p>
        </p:txBody>
      </p:sp>
      <p:pic>
        <p:nvPicPr>
          <p:cNvPr id="63" name="Изображение" descr="Изображение"/>
          <p:cNvPicPr>
            <a:picLocks noChangeAspect="1"/>
          </p:cNvPicPr>
          <p:nvPr/>
        </p:nvPicPr>
        <p:blipFill>
          <a:blip r:embed="rId3"/>
          <a:stretch>
            <a:fillRect/>
          </a:stretch>
        </p:blipFill>
        <p:spPr>
          <a:xfrm>
            <a:off x="1226606" y="586180"/>
            <a:ext cx="1199579" cy="1199579"/>
          </a:xfrm>
          <a:prstGeom prst="rect">
            <a:avLst/>
          </a:prstGeom>
          <a:ln w="12700">
            <a:miter lim="400000"/>
          </a:ln>
        </p:spPr>
      </p:pic>
      <mc:AlternateContent xmlns:mc="http://schemas.openxmlformats.org/markup-compatibility/2006" xmlns:a14="http://schemas.microsoft.com/office/drawing/2010/main">
        <mc:Choice Requires="a14">
          <p:sp>
            <p:nvSpPr>
              <p:cNvPr id="15" name="Text Box 16"/>
              <p:cNvSpPr txBox="1">
                <a:spLocks noChangeArrowheads="1"/>
              </p:cNvSpPr>
              <p:nvPr/>
            </p:nvSpPr>
            <p:spPr bwMode="auto">
              <a:xfrm>
                <a:off x="16746501" y="8866432"/>
                <a:ext cx="4846116" cy="2554545"/>
              </a:xfrm>
              <a:prstGeom prst="rect">
                <a:avLst/>
              </a:prstGeom>
              <a:solidFill>
                <a:srgbClr val="FFCC66"/>
              </a:solidFill>
              <a:ln w="3175">
                <a:solidFill>
                  <a:schemeClr val="tx1"/>
                </a:solidFill>
                <a:miter lim="800000"/>
                <a:headEnd/>
                <a:tailEnd/>
              </a:ln>
              <a:effectLst>
                <a:outerShdw blurRad="63500" dist="107763" dir="2700000" algn="ctr" rotWithShape="0">
                  <a:schemeClr val="bg2">
                    <a:alpha val="50000"/>
                  </a:schemeClr>
                </a:outerShdw>
              </a:effectLst>
            </p:spPr>
            <p:txBody>
              <a:bodyPr wrap="square">
                <a:prstTxWarp prst="textNoShape">
                  <a:avLst/>
                </a:prstTxWarp>
                <a:spAutoFit/>
              </a:bodyPr>
              <a:lstStyle/>
              <a:p>
                <a:pPr>
                  <a:defRPr/>
                </a:pPr>
                <a:r>
                  <a:rPr lang="ru-RU" altLang="zh-TW" sz="4000" dirty="0"/>
                  <a:t>Документ </a:t>
                </a:r>
                <a:r>
                  <a:rPr lang="en-US" altLang="zh-TW" sz="4000" i="1" dirty="0"/>
                  <a:t>d</a:t>
                </a:r>
                <a:r>
                  <a:rPr lang="en-US" altLang="zh-TW" sz="4000" dirty="0"/>
                  <a:t> </a:t>
                </a:r>
                <a:r>
                  <a:rPr lang="ru-RU" altLang="zh-TW" sz="4000" dirty="0"/>
                  <a:t>можно представить с помощью признаков </a:t>
                </a:r>
                <a14:m>
                  <m:oMath xmlns:m="http://schemas.openxmlformats.org/officeDocument/2006/math">
                    <m:sSub>
                      <m:sSubPr>
                        <m:ctrlPr>
                          <a:rPr lang="en-US" altLang="zh-TW" sz="4000" b="0" i="1" smtClean="0">
                            <a:latin typeface="Cambria Math" panose="02040503050406030204" pitchFamily="18" charset="0"/>
                          </a:rPr>
                        </m:ctrlPr>
                      </m:sSubPr>
                      <m:e>
                        <m:r>
                          <a:rPr lang="en-US" altLang="zh-TW" sz="4000" b="0" i="1" smtClean="0">
                            <a:latin typeface="Cambria Math" panose="02040503050406030204" pitchFamily="18" charset="0"/>
                          </a:rPr>
                          <m:t>𝑥</m:t>
                        </m:r>
                      </m:e>
                      <m:sub>
                        <m:r>
                          <a:rPr lang="en-US" altLang="zh-TW" sz="4000" b="0" i="1" smtClean="0">
                            <a:latin typeface="Cambria Math" panose="02040503050406030204" pitchFamily="18" charset="0"/>
                          </a:rPr>
                          <m:t>1</m:t>
                        </m:r>
                      </m:sub>
                    </m:sSub>
                    <m:r>
                      <a:rPr lang="en-US" altLang="zh-TW" sz="4000" b="0" i="1" smtClean="0">
                        <a:latin typeface="Cambria Math" panose="02040503050406030204" pitchFamily="18" charset="0"/>
                      </a:rPr>
                      <m:t>,</m:t>
                    </m:r>
                    <m:sSub>
                      <m:sSubPr>
                        <m:ctrlPr>
                          <a:rPr lang="en-US" altLang="zh-TW" sz="4000" b="0" i="1" smtClean="0">
                            <a:latin typeface="Cambria Math" panose="02040503050406030204" pitchFamily="18" charset="0"/>
                          </a:rPr>
                        </m:ctrlPr>
                      </m:sSubPr>
                      <m:e>
                        <m:r>
                          <a:rPr lang="en-US" altLang="zh-TW" sz="4000" b="0" i="1" smtClean="0">
                            <a:latin typeface="Cambria Math" panose="02040503050406030204" pitchFamily="18" charset="0"/>
                          </a:rPr>
                          <m:t>𝑥</m:t>
                        </m:r>
                      </m:e>
                      <m:sub>
                        <m:r>
                          <a:rPr lang="en-US" altLang="zh-TW" sz="4000" b="0" i="1" smtClean="0">
                            <a:latin typeface="Cambria Math" panose="02040503050406030204" pitchFamily="18" charset="0"/>
                          </a:rPr>
                          <m:t>2</m:t>
                        </m:r>
                      </m:sub>
                    </m:sSub>
                    <m:r>
                      <a:rPr lang="en-US" altLang="zh-TW" sz="4000" b="0" i="1" smtClean="0">
                        <a:latin typeface="Cambria Math" panose="02040503050406030204" pitchFamily="18" charset="0"/>
                      </a:rPr>
                      <m:t>, </m:t>
                    </m:r>
                    <m:sSub>
                      <m:sSubPr>
                        <m:ctrlPr>
                          <a:rPr lang="en-US" altLang="zh-TW" sz="4000" b="0" i="1" smtClean="0">
                            <a:latin typeface="Cambria Math" panose="02040503050406030204" pitchFamily="18" charset="0"/>
                          </a:rPr>
                        </m:ctrlPr>
                      </m:sSubPr>
                      <m:e>
                        <m:r>
                          <a:rPr lang="en-US" altLang="zh-TW" sz="4000" b="0" i="1" smtClean="0">
                            <a:latin typeface="Cambria Math" panose="02040503050406030204" pitchFamily="18" charset="0"/>
                          </a:rPr>
                          <m:t>𝑥</m:t>
                        </m:r>
                      </m:e>
                      <m:sub>
                        <m:r>
                          <a:rPr lang="en-US" altLang="zh-TW" sz="4000" b="0" i="1" smtClean="0">
                            <a:latin typeface="Cambria Math" panose="02040503050406030204" pitchFamily="18" charset="0"/>
                          </a:rPr>
                          <m:t>𝑛</m:t>
                        </m:r>
                      </m:sub>
                    </m:sSub>
                  </m:oMath>
                </a14:m>
                <a:endParaRPr lang="en-US" altLang="zh-TW" sz="4000" dirty="0"/>
              </a:p>
            </p:txBody>
          </p:sp>
        </mc:Choice>
        <mc:Fallback xmlns="">
          <p:sp>
            <p:nvSpPr>
              <p:cNvPr id="15" name="Text Box 16"/>
              <p:cNvSpPr txBox="1">
                <a:spLocks noRot="1" noChangeAspect="1" noMove="1" noResize="1" noEditPoints="1" noAdjustHandles="1" noChangeArrowheads="1" noChangeShapeType="1" noTextEdit="1"/>
              </p:cNvSpPr>
              <p:nvPr/>
            </p:nvSpPr>
            <p:spPr bwMode="auto">
              <a:xfrm>
                <a:off x="16746501" y="8866432"/>
                <a:ext cx="4846116" cy="2554545"/>
              </a:xfrm>
              <a:prstGeom prst="rect">
                <a:avLst/>
              </a:prstGeom>
              <a:blipFill>
                <a:blip r:embed="rId4"/>
                <a:stretch>
                  <a:fillRect l="-230" t="-605"/>
                </a:stretch>
              </a:blipFill>
              <a:ln w="3175">
                <a:solidFill>
                  <a:schemeClr val="tx1"/>
                </a:solidFill>
                <a:miter lim="800000"/>
                <a:headEnd/>
                <a:tailEnd/>
              </a:ln>
              <a:effectLst>
                <a:outerShdw blurRad="63500" dist="107763" dir="2700000" algn="ctr" rotWithShape="0">
                  <a:schemeClr val="bg2">
                    <a:alpha val="50000"/>
                  </a:schemeClr>
                </a:outerShdw>
              </a:effectLst>
            </p:spPr>
            <p:txBody>
              <a:bodyPr/>
              <a:lstStyle/>
              <a:p>
                <a:r>
                  <a:rPr lang="ru-RU">
                    <a:noFill/>
                  </a:rPr>
                  <a:t> </a:t>
                </a:r>
              </a:p>
            </p:txBody>
          </p:sp>
        </mc:Fallback>
      </mc:AlternateContent>
      <p:graphicFrame>
        <p:nvGraphicFramePr>
          <p:cNvPr id="16" name="Object 3"/>
          <p:cNvGraphicFramePr>
            <a:graphicFrameLocks noChangeAspect="1"/>
          </p:cNvGraphicFramePr>
          <p:nvPr>
            <p:extLst>
              <p:ext uri="{D42A27DB-BD31-4B8C-83A1-F6EECF244321}">
                <p14:modId xmlns:p14="http://schemas.microsoft.com/office/powerpoint/2010/main" val="1424021961"/>
              </p:ext>
            </p:extLst>
          </p:nvPr>
        </p:nvGraphicFramePr>
        <p:xfrm>
          <a:off x="2137826" y="4684145"/>
          <a:ext cx="12695526" cy="2296863"/>
        </p:xfrm>
        <a:graphic>
          <a:graphicData uri="http://schemas.openxmlformats.org/presentationml/2006/ole">
            <mc:AlternateContent xmlns:mc="http://schemas.openxmlformats.org/markup-compatibility/2006">
              <mc:Choice xmlns:v="urn:schemas-microsoft-com:vml" Requires="v">
                <p:oleObj spid="_x0000_s5206" name="Уравнение" r:id="rId5" imgW="1676160" imgH="304560" progId="Equation.3">
                  <p:embed/>
                </p:oleObj>
              </mc:Choice>
              <mc:Fallback>
                <p:oleObj name="Уравнение" r:id="rId5" imgW="1676160" imgH="304560" progId="Equation.3">
                  <p:embed/>
                  <p:pic>
                    <p:nvPicPr>
                      <p:cNvPr id="5" name="Object 3"/>
                      <p:cNvPicPr>
                        <a:picLocks noChangeAspect="1" noChangeArrowheads="1"/>
                      </p:cNvPicPr>
                      <p:nvPr/>
                    </p:nvPicPr>
                    <p:blipFill>
                      <a:blip r:embed="rId6"/>
                      <a:srcRect/>
                      <a:stretch>
                        <a:fillRect/>
                      </a:stretch>
                    </p:blipFill>
                    <p:spPr bwMode="auto">
                      <a:xfrm>
                        <a:off x="2137826" y="4684145"/>
                        <a:ext cx="12695526" cy="2296863"/>
                      </a:xfrm>
                      <a:prstGeom prst="rect">
                        <a:avLst/>
                      </a:prstGeom>
                      <a:noFill/>
                      <a:ln>
                        <a:noFill/>
                      </a:ln>
                      <a:effectLst/>
                    </p:spPr>
                  </p:pic>
                </p:oleObj>
              </mc:Fallback>
            </mc:AlternateContent>
          </a:graphicData>
        </a:graphic>
      </p:graphicFrame>
      <p:graphicFrame>
        <p:nvGraphicFramePr>
          <p:cNvPr id="17" name="Object 3"/>
          <p:cNvGraphicFramePr>
            <a:graphicFrameLocks noChangeAspect="1"/>
          </p:cNvGraphicFramePr>
          <p:nvPr>
            <p:extLst>
              <p:ext uri="{D42A27DB-BD31-4B8C-83A1-F6EECF244321}">
                <p14:modId xmlns:p14="http://schemas.microsoft.com/office/powerpoint/2010/main" val="3760906150"/>
              </p:ext>
            </p:extLst>
          </p:nvPr>
        </p:nvGraphicFramePr>
        <p:xfrm>
          <a:off x="4602163" y="6657975"/>
          <a:ext cx="14370050" cy="2238375"/>
        </p:xfrm>
        <a:graphic>
          <a:graphicData uri="http://schemas.openxmlformats.org/presentationml/2006/ole">
            <mc:AlternateContent xmlns:mc="http://schemas.openxmlformats.org/markup-compatibility/2006">
              <mc:Choice xmlns:v="urn:schemas-microsoft-com:vml" Requires="v">
                <p:oleObj spid="_x0000_s5207" name="Уравнение" r:id="rId7" imgW="1942920" imgH="304560" progId="Equation.3">
                  <p:embed/>
                </p:oleObj>
              </mc:Choice>
              <mc:Fallback>
                <p:oleObj name="Уравнение" r:id="rId7" imgW="1942920" imgH="304560" progId="Equation.3">
                  <p:embed/>
                  <p:pic>
                    <p:nvPicPr>
                      <p:cNvPr id="10" name="Object 3"/>
                      <p:cNvPicPr>
                        <a:picLocks noChangeAspect="1" noChangeArrowheads="1"/>
                      </p:cNvPicPr>
                      <p:nvPr/>
                    </p:nvPicPr>
                    <p:blipFill>
                      <a:blip r:embed="rId8"/>
                      <a:srcRect/>
                      <a:stretch>
                        <a:fillRect/>
                      </a:stretch>
                    </p:blipFill>
                    <p:spPr bwMode="auto">
                      <a:xfrm>
                        <a:off x="4602163" y="6657975"/>
                        <a:ext cx="14370050" cy="2238375"/>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81490775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Линия"/>
          <p:cNvSpPr/>
          <p:nvPr/>
        </p:nvSpPr>
        <p:spPr>
          <a:xfrm>
            <a:off x="1201065" y="2214562"/>
            <a:ext cx="21506373" cy="1"/>
          </a:xfrm>
          <a:prstGeom prst="line">
            <a:avLst/>
          </a:prstGeom>
          <a:ln w="12700">
            <a:solidFill>
              <a:srgbClr val="253957"/>
            </a:solidFill>
            <a:miter lim="400000"/>
          </a:ln>
        </p:spPr>
        <p:txBody>
          <a:bodyPr lIns="71437" tIns="71437" rIns="71437" bIns="71437" anchor="ctr"/>
          <a:lstStyle/>
          <a:p>
            <a:pPr>
              <a:defRPr sz="3200"/>
            </a:pPr>
            <a:endParaRPr/>
          </a:p>
        </p:txBody>
      </p:sp>
      <p:sp>
        <p:nvSpPr>
          <p:cNvPr id="59" name="Очень крутой заголовок…"/>
          <p:cNvSpPr txBox="1"/>
          <p:nvPr/>
        </p:nvSpPr>
        <p:spPr>
          <a:xfrm>
            <a:off x="1205929" y="2376971"/>
            <a:ext cx="19283587" cy="231322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lgn="l">
              <a:defRPr sz="7000" b="1" cap="all">
                <a:solidFill>
                  <a:srgbClr val="253957"/>
                </a:solidFill>
                <a:latin typeface="+mn-lt"/>
                <a:ea typeface="+mn-ea"/>
                <a:cs typeface="+mn-cs"/>
                <a:sym typeface="Arial Narrow"/>
              </a:defRPr>
            </a:pPr>
            <a:r>
              <a:rPr lang="ru-RU" sz="7200" b="1" cap="all" dirty="0">
                <a:solidFill>
                  <a:srgbClr val="253957"/>
                </a:solidFill>
                <a:sym typeface="Arial Narrow"/>
              </a:rPr>
              <a:t>Наивный Байесовский классификатор</a:t>
            </a:r>
            <a:endParaRPr lang="en-GB" sz="7200" b="1" cap="all" dirty="0">
              <a:solidFill>
                <a:srgbClr val="253957"/>
              </a:solidFill>
              <a:sym typeface="Arial Narrow"/>
            </a:endParaRPr>
          </a:p>
        </p:txBody>
      </p:sp>
      <p:sp>
        <p:nvSpPr>
          <p:cNvPr id="60"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1342810" y="5301023"/>
            <a:ext cx="21506374" cy="484268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lgn="l">
              <a:defRPr sz="2800">
                <a:solidFill>
                  <a:srgbClr val="253957"/>
                </a:solidFill>
                <a:latin typeface="+mn-lt"/>
                <a:ea typeface="+mn-ea"/>
                <a:cs typeface="+mn-cs"/>
                <a:sym typeface="Arial Narrow"/>
              </a:defRPr>
            </a:pPr>
            <a:endParaRPr sz="4400" dirty="0"/>
          </a:p>
        </p:txBody>
      </p:sp>
      <p:sp>
        <p:nvSpPr>
          <p:cNvPr id="62" name="Название подразделения, лаборатории, факультета и т.д."/>
          <p:cNvSpPr txBox="1"/>
          <p:nvPr/>
        </p:nvSpPr>
        <p:spPr>
          <a:xfrm>
            <a:off x="11338744" y="942364"/>
            <a:ext cx="11366416" cy="513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spAutoFit/>
          </a:bodyPr>
          <a:lstStyle>
            <a:lvl1pPr algn="r">
              <a:defRPr sz="2400">
                <a:solidFill>
                  <a:srgbClr val="253957"/>
                </a:solidFill>
                <a:latin typeface="+mn-lt"/>
                <a:ea typeface="+mn-ea"/>
                <a:cs typeface="+mn-cs"/>
                <a:sym typeface="Arial Narrow"/>
              </a:defRPr>
            </a:lvl1pPr>
          </a:lstStyle>
          <a:p>
            <a:r>
              <a:rPr lang="ru-RU" dirty="0"/>
              <a:t>Кафедра прикладной математики и информатики</a:t>
            </a:r>
          </a:p>
        </p:txBody>
      </p:sp>
      <p:pic>
        <p:nvPicPr>
          <p:cNvPr id="63" name="Изображение" descr="Изображение"/>
          <p:cNvPicPr>
            <a:picLocks noChangeAspect="1"/>
          </p:cNvPicPr>
          <p:nvPr/>
        </p:nvPicPr>
        <p:blipFill>
          <a:blip r:embed="rId3"/>
          <a:stretch>
            <a:fillRect/>
          </a:stretch>
        </p:blipFill>
        <p:spPr>
          <a:xfrm>
            <a:off x="1226606" y="586180"/>
            <a:ext cx="1199579" cy="1199579"/>
          </a:xfrm>
          <a:prstGeom prst="rect">
            <a:avLst/>
          </a:prstGeom>
          <a:ln w="12700">
            <a:miter lim="400000"/>
          </a:ln>
        </p:spPr>
      </p:pic>
      <p:graphicFrame>
        <p:nvGraphicFramePr>
          <p:cNvPr id="10" name="Object 3"/>
          <p:cNvGraphicFramePr>
            <a:graphicFrameLocks noChangeAspect="1"/>
          </p:cNvGraphicFramePr>
          <p:nvPr>
            <p:extLst>
              <p:ext uri="{D42A27DB-BD31-4B8C-83A1-F6EECF244321}">
                <p14:modId xmlns:p14="http://schemas.microsoft.com/office/powerpoint/2010/main" val="2481685010"/>
              </p:ext>
            </p:extLst>
          </p:nvPr>
        </p:nvGraphicFramePr>
        <p:xfrm>
          <a:off x="2219325" y="4541838"/>
          <a:ext cx="16082963" cy="2170112"/>
        </p:xfrm>
        <a:graphic>
          <a:graphicData uri="http://schemas.openxmlformats.org/presentationml/2006/ole">
            <mc:AlternateContent xmlns:mc="http://schemas.openxmlformats.org/markup-compatibility/2006">
              <mc:Choice xmlns:v="urn:schemas-microsoft-com:vml" Requires="v">
                <p:oleObj spid="_x0000_s6190" name="Уравнение" r:id="rId4" imgW="2247840" imgH="304560" progId="Equation.3">
                  <p:embed/>
                </p:oleObj>
              </mc:Choice>
              <mc:Fallback>
                <p:oleObj name="Уравнение" r:id="rId4" imgW="2247840" imgH="304560" progId="Equation.3">
                  <p:embed/>
                  <p:pic>
                    <p:nvPicPr>
                      <p:cNvPr id="10" name="Object 3"/>
                      <p:cNvPicPr>
                        <a:picLocks noChangeAspect="1" noChangeArrowheads="1"/>
                      </p:cNvPicPr>
                      <p:nvPr/>
                    </p:nvPicPr>
                    <p:blipFill>
                      <a:blip r:embed="rId5"/>
                      <a:srcRect/>
                      <a:stretch>
                        <a:fillRect/>
                      </a:stretch>
                    </p:blipFill>
                    <p:spPr bwMode="auto">
                      <a:xfrm>
                        <a:off x="2219325" y="4541838"/>
                        <a:ext cx="16082963" cy="2170112"/>
                      </a:xfrm>
                      <a:prstGeom prst="rect">
                        <a:avLst/>
                      </a:prstGeom>
                      <a:noFill/>
                      <a:ln>
                        <a:noFill/>
                      </a:ln>
                      <a:effectLst/>
                    </p:spPr>
                  </p:pic>
                </p:oleObj>
              </mc:Fallback>
            </mc:AlternateContent>
          </a:graphicData>
        </a:graphic>
      </p:graphicFrame>
      <p:sp>
        <p:nvSpPr>
          <p:cNvPr id="11" name="Text Box 16"/>
          <p:cNvSpPr txBox="1">
            <a:spLocks noChangeArrowheads="1"/>
          </p:cNvSpPr>
          <p:nvPr/>
        </p:nvSpPr>
        <p:spPr bwMode="auto">
          <a:xfrm>
            <a:off x="16083177" y="6059621"/>
            <a:ext cx="4406339" cy="1938992"/>
          </a:xfrm>
          <a:prstGeom prst="rect">
            <a:avLst/>
          </a:prstGeom>
          <a:solidFill>
            <a:srgbClr val="FFCC66"/>
          </a:solidFill>
          <a:ln w="3175">
            <a:solidFill>
              <a:schemeClr val="tx1"/>
            </a:solidFill>
            <a:miter lim="800000"/>
            <a:headEnd/>
            <a:tailEnd/>
          </a:ln>
          <a:effectLst>
            <a:outerShdw blurRad="63500" dist="107763" dir="2700000" algn="ctr" rotWithShape="0">
              <a:schemeClr val="bg2">
                <a:alpha val="50000"/>
              </a:schemeClr>
            </a:outerShdw>
          </a:effectLst>
        </p:spPr>
        <p:txBody>
          <a:bodyPr wrap="square">
            <a:prstTxWarp prst="textNoShape">
              <a:avLst/>
            </a:prstTxWarp>
            <a:spAutoFit/>
          </a:bodyPr>
          <a:lstStyle/>
          <a:p>
            <a:pPr algn="l">
              <a:defRPr/>
            </a:pPr>
            <a:r>
              <a:rPr lang="ru-RU" altLang="zh-TW" sz="4000" dirty="0"/>
              <a:t>Как часто встречается этот класс?</a:t>
            </a:r>
            <a:endParaRPr lang="en-US" altLang="zh-TW" sz="4000" dirty="0"/>
          </a:p>
        </p:txBody>
      </p:sp>
      <p:sp>
        <p:nvSpPr>
          <p:cNvPr id="12" name="Text Box 16"/>
          <p:cNvSpPr txBox="1">
            <a:spLocks noChangeArrowheads="1"/>
          </p:cNvSpPr>
          <p:nvPr/>
        </p:nvSpPr>
        <p:spPr bwMode="auto">
          <a:xfrm>
            <a:off x="16044350" y="8535256"/>
            <a:ext cx="5441730" cy="2554545"/>
          </a:xfrm>
          <a:prstGeom prst="rect">
            <a:avLst/>
          </a:prstGeom>
          <a:solidFill>
            <a:srgbClr val="FFCC66"/>
          </a:solidFill>
          <a:ln w="3175">
            <a:solidFill>
              <a:schemeClr val="tx1"/>
            </a:solidFill>
            <a:miter lim="800000"/>
            <a:headEnd/>
            <a:tailEnd/>
          </a:ln>
          <a:effectLst>
            <a:outerShdw blurRad="63500" dist="107763" dir="2700000" algn="ctr" rotWithShape="0">
              <a:schemeClr val="bg2">
                <a:alpha val="50000"/>
              </a:schemeClr>
            </a:outerShdw>
          </a:effectLst>
        </p:spPr>
        <p:txBody>
          <a:bodyPr wrap="square">
            <a:prstTxWarp prst="textNoShape">
              <a:avLst/>
            </a:prstTxWarp>
            <a:spAutoFit/>
          </a:bodyPr>
          <a:lstStyle/>
          <a:p>
            <a:pPr algn="l">
              <a:defRPr/>
            </a:pPr>
            <a:r>
              <a:rPr lang="ru-RU" altLang="zh-TW" sz="4000" dirty="0"/>
              <a:t>Можно оценить с помощью относительной частоты в корпусе</a:t>
            </a:r>
            <a:endParaRPr lang="en-US" altLang="zh-TW" sz="4000" dirty="0"/>
          </a:p>
        </p:txBody>
      </p:sp>
      <p:sp>
        <p:nvSpPr>
          <p:cNvPr id="13" name="Text Box 16"/>
          <p:cNvSpPr txBox="1">
            <a:spLocks noChangeArrowheads="1"/>
          </p:cNvSpPr>
          <p:nvPr/>
        </p:nvSpPr>
        <p:spPr bwMode="auto">
          <a:xfrm>
            <a:off x="7489469" y="7998613"/>
            <a:ext cx="5544616" cy="3170099"/>
          </a:xfrm>
          <a:prstGeom prst="rect">
            <a:avLst/>
          </a:prstGeom>
          <a:solidFill>
            <a:srgbClr val="FFCC66"/>
          </a:solidFill>
          <a:ln w="3175">
            <a:solidFill>
              <a:schemeClr val="tx1"/>
            </a:solidFill>
            <a:miter lim="800000"/>
            <a:headEnd/>
            <a:tailEnd/>
          </a:ln>
          <a:effectLst>
            <a:outerShdw blurRad="63500" dist="107763" dir="2700000" algn="ctr" rotWithShape="0">
              <a:schemeClr val="bg2">
                <a:alpha val="50000"/>
              </a:schemeClr>
            </a:outerShdw>
          </a:effectLst>
        </p:spPr>
        <p:txBody>
          <a:bodyPr wrap="square">
            <a:prstTxWarp prst="textNoShape">
              <a:avLst/>
            </a:prstTxWarp>
            <a:spAutoFit/>
          </a:bodyPr>
          <a:lstStyle/>
          <a:p>
            <a:pPr lvl="1" indent="0" algn="l" eaLnBrk="1" hangingPunct="1"/>
            <a:r>
              <a:rPr lang="ru-RU" dirty="0">
                <a:latin typeface="Calibri" charset="0"/>
              </a:rPr>
              <a:t>Можно оценить только если выборка очень, очень большая</a:t>
            </a:r>
            <a:endParaRPr lang="en-US" dirty="0">
              <a:latin typeface="Calibri" charset="0"/>
            </a:endParaRPr>
          </a:p>
        </p:txBody>
      </p:sp>
    </p:spTree>
    <p:extLst>
      <p:ext uri="{BB962C8B-B14F-4D97-AF65-F5344CB8AC3E}">
        <p14:creationId xmlns:p14="http://schemas.microsoft.com/office/powerpoint/2010/main" val="114328427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Линия"/>
          <p:cNvSpPr/>
          <p:nvPr/>
        </p:nvSpPr>
        <p:spPr>
          <a:xfrm>
            <a:off x="1201065" y="2214562"/>
            <a:ext cx="21506373" cy="1"/>
          </a:xfrm>
          <a:prstGeom prst="line">
            <a:avLst/>
          </a:prstGeom>
          <a:ln w="12700">
            <a:solidFill>
              <a:srgbClr val="253957"/>
            </a:solidFill>
            <a:miter lim="400000"/>
          </a:ln>
        </p:spPr>
        <p:txBody>
          <a:bodyPr lIns="71437" tIns="71437" rIns="71437" bIns="71437" anchor="ctr"/>
          <a:lstStyle/>
          <a:p>
            <a:pPr>
              <a:defRPr sz="3200"/>
            </a:pPr>
            <a:endParaRPr/>
          </a:p>
        </p:txBody>
      </p:sp>
      <p:sp>
        <p:nvSpPr>
          <p:cNvPr id="59" name="Очень крутой заголовок…"/>
          <p:cNvSpPr txBox="1"/>
          <p:nvPr/>
        </p:nvSpPr>
        <p:spPr>
          <a:xfrm>
            <a:off x="1205929" y="2376971"/>
            <a:ext cx="19283587" cy="231322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lgn="l">
              <a:defRPr sz="7000" b="1" cap="all">
                <a:solidFill>
                  <a:srgbClr val="253957"/>
                </a:solidFill>
                <a:latin typeface="+mn-lt"/>
                <a:ea typeface="+mn-ea"/>
                <a:cs typeface="+mn-cs"/>
                <a:sym typeface="Arial Narrow"/>
              </a:defRPr>
            </a:pPr>
            <a:r>
              <a:rPr lang="ru-RU" sz="7200" b="1" cap="all" dirty="0">
                <a:solidFill>
                  <a:schemeClr val="tx1"/>
                </a:solidFill>
                <a:sym typeface="Arial Narrow"/>
              </a:rPr>
              <a:t>Предположения (</a:t>
            </a:r>
            <a:r>
              <a:rPr lang="en-US" sz="7200" b="1" cap="all" dirty="0">
                <a:solidFill>
                  <a:schemeClr val="tx1"/>
                </a:solidFill>
                <a:sym typeface="Arial Narrow"/>
              </a:rPr>
              <a:t>Assumptions</a:t>
            </a:r>
            <a:r>
              <a:rPr lang="ru-RU" sz="7200" b="1" cap="all" dirty="0">
                <a:solidFill>
                  <a:schemeClr val="tx1"/>
                </a:solidFill>
                <a:sym typeface="Arial Narrow"/>
              </a:rPr>
              <a:t>)</a:t>
            </a:r>
            <a:endParaRPr lang="en-GB" sz="7200" b="1" cap="all" dirty="0">
              <a:solidFill>
                <a:schemeClr val="tx1"/>
              </a:solidFill>
              <a:sym typeface="Arial Narrow"/>
            </a:endParaRPr>
          </a:p>
        </p:txBody>
      </p:sp>
      <p:sp>
        <p:nvSpPr>
          <p:cNvPr id="60"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1342810" y="5301023"/>
            <a:ext cx="21506374" cy="484268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lgn="l">
              <a:defRPr sz="2800">
                <a:solidFill>
                  <a:srgbClr val="253957"/>
                </a:solidFill>
                <a:latin typeface="+mn-lt"/>
                <a:ea typeface="+mn-ea"/>
                <a:cs typeface="+mn-cs"/>
                <a:sym typeface="Arial Narrow"/>
              </a:defRPr>
            </a:pPr>
            <a:endParaRPr sz="4400" dirty="0"/>
          </a:p>
        </p:txBody>
      </p:sp>
      <p:sp>
        <p:nvSpPr>
          <p:cNvPr id="62" name="Название подразделения, лаборатории, факультета и т.д."/>
          <p:cNvSpPr txBox="1"/>
          <p:nvPr/>
        </p:nvSpPr>
        <p:spPr>
          <a:xfrm>
            <a:off x="11338744" y="942364"/>
            <a:ext cx="11366416" cy="513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spAutoFit/>
          </a:bodyPr>
          <a:lstStyle>
            <a:lvl1pPr algn="r">
              <a:defRPr sz="2400">
                <a:solidFill>
                  <a:srgbClr val="253957"/>
                </a:solidFill>
                <a:latin typeface="+mn-lt"/>
                <a:ea typeface="+mn-ea"/>
                <a:cs typeface="+mn-cs"/>
                <a:sym typeface="Arial Narrow"/>
              </a:defRPr>
            </a:lvl1pPr>
          </a:lstStyle>
          <a:p>
            <a:r>
              <a:rPr lang="ru-RU" dirty="0"/>
              <a:t>Кафедра прикладной математики и информатики</a:t>
            </a:r>
          </a:p>
        </p:txBody>
      </p:sp>
      <p:pic>
        <p:nvPicPr>
          <p:cNvPr id="63" name="Изображение" descr="Изображение"/>
          <p:cNvPicPr>
            <a:picLocks noChangeAspect="1"/>
          </p:cNvPicPr>
          <p:nvPr/>
        </p:nvPicPr>
        <p:blipFill>
          <a:blip r:embed="rId3"/>
          <a:stretch>
            <a:fillRect/>
          </a:stretch>
        </p:blipFill>
        <p:spPr>
          <a:xfrm>
            <a:off x="1226606" y="586180"/>
            <a:ext cx="1199579" cy="1199579"/>
          </a:xfrm>
          <a:prstGeom prst="rect">
            <a:avLst/>
          </a:prstGeom>
          <a:ln w="12700">
            <a:miter lim="400000"/>
          </a:ln>
        </p:spPr>
      </p:pic>
      <mc:AlternateContent xmlns:mc="http://schemas.openxmlformats.org/markup-compatibility/2006" xmlns:a14="http://schemas.microsoft.com/office/drawing/2010/main">
        <mc:Choice Requires="a14">
          <p:sp>
            <p:nvSpPr>
              <p:cNvPr id="14" name="Прямоугольник 13"/>
              <p:cNvSpPr/>
              <p:nvPr/>
            </p:nvSpPr>
            <p:spPr>
              <a:xfrm>
                <a:off x="1178236" y="4831083"/>
                <a:ext cx="21362350" cy="5772606"/>
              </a:xfrm>
              <a:prstGeom prst="rect">
                <a:avLst/>
              </a:prstGeom>
            </p:spPr>
            <p:txBody>
              <a:bodyPr wrap="square">
                <a:spAutoFit/>
              </a:bodyPr>
              <a:lstStyle/>
              <a:p>
                <a:pPr algn="l">
                  <a:lnSpc>
                    <a:spcPct val="107000"/>
                  </a:lnSpc>
                </a:pPr>
                <a:r>
                  <a:rPr lang="en-US" sz="5400" b="1" dirty="0">
                    <a:solidFill>
                      <a:schemeClr val="tx1"/>
                    </a:solidFill>
                    <a:sym typeface="Arial Narrow"/>
                  </a:rPr>
                  <a:t>Bag of Words assumption</a:t>
                </a:r>
                <a:r>
                  <a:rPr lang="en-US" sz="5400" dirty="0">
                    <a:solidFill>
                      <a:schemeClr val="tx1"/>
                    </a:solidFill>
                    <a:sym typeface="Arial Narrow"/>
                  </a:rPr>
                  <a:t>: </a:t>
                </a:r>
                <a:r>
                  <a:rPr lang="ru-RU" sz="5400" dirty="0">
                    <a:solidFill>
                      <a:schemeClr val="tx1"/>
                    </a:solidFill>
                    <a:sym typeface="Arial Narrow"/>
                  </a:rPr>
                  <a:t>предположим, что позиции слов в тексте не имеют значения</a:t>
                </a:r>
                <a:br>
                  <a:rPr lang="ru-RU" sz="5400" dirty="0">
                    <a:solidFill>
                      <a:schemeClr val="tx1"/>
                    </a:solidFill>
                    <a:sym typeface="Arial Narrow"/>
                  </a:rPr>
                </a:br>
                <a:r>
                  <a:rPr lang="ru-RU" sz="5400" i="1" dirty="0">
                    <a:solidFill>
                      <a:schemeClr val="tx1"/>
                    </a:solidFill>
                    <a:latin typeface="Arial-ItalicMT"/>
                    <a:ea typeface="Calibri" panose="020F0502020204030204" pitchFamily="34" charset="0"/>
                    <a:cs typeface="Arial-ItalicMT"/>
                  </a:rPr>
                  <a:t>“</a:t>
                </a:r>
                <a:r>
                  <a:rPr lang="ru-RU" sz="5400" i="1" dirty="0">
                    <a:solidFill>
                      <a:schemeClr val="tx1"/>
                    </a:solidFill>
                    <a:highlight>
                      <a:srgbClr val="00FF00"/>
                    </a:highlight>
                    <a:latin typeface="Arial-ItalicMT"/>
                    <a:ea typeface="Calibri" panose="020F0502020204030204" pitchFamily="34" charset="0"/>
                    <a:cs typeface="Arial-ItalicMT"/>
                  </a:rPr>
                  <a:t>Невозможно красивый</a:t>
                </a:r>
                <a:r>
                  <a:rPr lang="ru-RU" sz="5400" i="1" dirty="0">
                    <a:solidFill>
                      <a:schemeClr val="tx1"/>
                    </a:solidFill>
                    <a:latin typeface="Arial-ItalicMT"/>
                    <a:ea typeface="Calibri" panose="020F0502020204030204" pitchFamily="34" charset="0"/>
                    <a:cs typeface="Arial-ItalicMT"/>
                  </a:rPr>
                  <a:t> фильм, всем </a:t>
                </a:r>
                <a:r>
                  <a:rPr lang="ru-RU" sz="5400" i="1" dirty="0">
                    <a:solidFill>
                      <a:schemeClr val="tx1"/>
                    </a:solidFill>
                    <a:highlight>
                      <a:srgbClr val="00FF00"/>
                    </a:highlight>
                    <a:latin typeface="Arial-ItalicMT"/>
                    <a:ea typeface="Calibri" panose="020F0502020204030204" pitchFamily="34" charset="0"/>
                    <a:cs typeface="Arial-ItalicMT"/>
                  </a:rPr>
                  <a:t>смотреть</a:t>
                </a:r>
                <a:r>
                  <a:rPr lang="ru-RU" sz="5400" i="1" dirty="0">
                    <a:solidFill>
                      <a:schemeClr val="tx1"/>
                    </a:solidFill>
                    <a:latin typeface="Arial-ItalicMT"/>
                    <a:ea typeface="Calibri" panose="020F0502020204030204" pitchFamily="34" charset="0"/>
                    <a:cs typeface="Arial-ItalicMT"/>
                  </a:rPr>
                  <a:t>!” </a:t>
                </a:r>
                <a:r>
                  <a:rPr lang="ru-RU" sz="5400" dirty="0" err="1">
                    <a:solidFill>
                      <a:schemeClr val="tx1"/>
                    </a:solidFill>
                    <a:latin typeface="ArialMT"/>
                    <a:ea typeface="Calibri" panose="020F0502020204030204" pitchFamily="34" charset="0"/>
                    <a:cs typeface="ArialMT"/>
                  </a:rPr>
                  <a:t>vs</a:t>
                </a:r>
                <a:r>
                  <a:rPr lang="ru-RU" sz="5400" dirty="0">
                    <a:solidFill>
                      <a:schemeClr val="tx1"/>
                    </a:solidFill>
                    <a:latin typeface="ArialMT"/>
                    <a:ea typeface="Calibri" panose="020F0502020204030204" pitchFamily="34" charset="0"/>
                    <a:cs typeface="ArialMT"/>
                  </a:rPr>
                  <a:t>.</a:t>
                </a:r>
                <a:endParaRPr lang="ru-RU" sz="54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ru-RU" sz="5400" i="1" dirty="0">
                    <a:solidFill>
                      <a:schemeClr val="tx1"/>
                    </a:solidFill>
                    <a:latin typeface="Arial-ItalicMT"/>
                    <a:ea typeface="Calibri" panose="020F0502020204030204" pitchFamily="34" charset="0"/>
                    <a:cs typeface="Arial-ItalicMT"/>
                  </a:rPr>
                  <a:t>“</a:t>
                </a:r>
                <a:r>
                  <a:rPr lang="ru-RU" sz="5400" i="1" dirty="0">
                    <a:solidFill>
                      <a:schemeClr val="tx1"/>
                    </a:solidFill>
                    <a:highlight>
                      <a:srgbClr val="FF0000"/>
                    </a:highlight>
                    <a:latin typeface="Arial-ItalicMT"/>
                    <a:ea typeface="Calibri" panose="020F0502020204030204" pitchFamily="34" charset="0"/>
                    <a:cs typeface="Arial-ItalicMT"/>
                  </a:rPr>
                  <a:t>Красивый</a:t>
                </a:r>
                <a:r>
                  <a:rPr lang="ru-RU" sz="5400" i="1" dirty="0">
                    <a:solidFill>
                      <a:schemeClr val="tx1"/>
                    </a:solidFill>
                    <a:latin typeface="Arial-ItalicMT"/>
                    <a:ea typeface="Calibri" panose="020F0502020204030204" pitchFamily="34" charset="0"/>
                    <a:cs typeface="Arial-ItalicMT"/>
                  </a:rPr>
                  <a:t> фильм, но смотреть </a:t>
                </a:r>
                <a:r>
                  <a:rPr lang="ru-RU" sz="5400" i="1" dirty="0">
                    <a:solidFill>
                      <a:schemeClr val="tx1"/>
                    </a:solidFill>
                    <a:highlight>
                      <a:srgbClr val="FF0000"/>
                    </a:highlight>
                    <a:latin typeface="Arial-ItalicMT"/>
                    <a:ea typeface="Calibri" panose="020F0502020204030204" pitchFamily="34" charset="0"/>
                    <a:cs typeface="Arial-ItalicMT"/>
                  </a:rPr>
                  <a:t>невозможно</a:t>
                </a:r>
                <a:r>
                  <a:rPr lang="ru-RU" sz="5400" i="1" dirty="0">
                    <a:solidFill>
                      <a:schemeClr val="tx1"/>
                    </a:solidFill>
                    <a:latin typeface="Arial-ItalicMT"/>
                    <a:ea typeface="Calibri" panose="020F0502020204030204" pitchFamily="34" charset="0"/>
                    <a:cs typeface="Arial-ItalicMT"/>
                  </a:rPr>
                  <a:t>!”</a:t>
                </a:r>
                <a:endParaRPr lang="en-US" sz="5400" dirty="0">
                  <a:solidFill>
                    <a:schemeClr val="tx1"/>
                  </a:solidFill>
                  <a:sym typeface="Arial Narrow"/>
                </a:endParaRPr>
              </a:p>
              <a:p>
                <a:pPr marL="685800" indent="-685800" algn="l">
                  <a:spcBef>
                    <a:spcPts val="2800"/>
                  </a:spcBef>
                  <a:buSzPct val="100000"/>
                  <a:buFont typeface="Arial" panose="020B0604020202020204" pitchFamily="34" charset="0"/>
                  <a:buChar char="•"/>
                  <a:defRPr sz="2800">
                    <a:solidFill>
                      <a:srgbClr val="253957"/>
                    </a:solidFill>
                    <a:latin typeface="+mn-lt"/>
                    <a:ea typeface="+mn-ea"/>
                    <a:cs typeface="+mn-cs"/>
                    <a:sym typeface="Arial Narrow"/>
                  </a:defRPr>
                </a:pPr>
                <a:r>
                  <a:rPr lang="ru-RU" sz="5400" b="1" dirty="0">
                    <a:solidFill>
                      <a:schemeClr val="tx1"/>
                    </a:solidFill>
                    <a:sym typeface="Arial Narrow"/>
                  </a:rPr>
                  <a:t>Условная независимость</a:t>
                </a:r>
                <a:r>
                  <a:rPr lang="en-US" sz="5400" dirty="0">
                    <a:solidFill>
                      <a:schemeClr val="tx1"/>
                    </a:solidFill>
                    <a:sym typeface="Arial Narrow"/>
                  </a:rPr>
                  <a:t>: </a:t>
                </a:r>
                <a:r>
                  <a:rPr lang="ru-RU" sz="5400" dirty="0">
                    <a:solidFill>
                      <a:schemeClr val="tx1"/>
                    </a:solidFill>
                    <a:sym typeface="Arial Narrow"/>
                  </a:rPr>
                  <a:t>Допустим, что вероятности признаков</a:t>
                </a:r>
                <a:r>
                  <a:rPr lang="en-US" sz="5400" dirty="0">
                    <a:solidFill>
                      <a:schemeClr val="tx1"/>
                    </a:solidFill>
                    <a:sym typeface="Arial Narrow"/>
                  </a:rPr>
                  <a:t> </a:t>
                </a:r>
                <a14:m>
                  <m:oMath xmlns:m="http://schemas.openxmlformats.org/officeDocument/2006/math">
                    <m:r>
                      <a:rPr lang="en-US" sz="5400" i="1" dirty="0" smtClean="0">
                        <a:solidFill>
                          <a:schemeClr val="tx1"/>
                        </a:solidFill>
                        <a:latin typeface="Cambria Math" panose="02040503050406030204" pitchFamily="18" charset="0"/>
                        <a:ea typeface="ＭＳ Ｐゴシック" pitchFamily="-65" charset="-128"/>
                        <a:sym typeface="Symbol" charset="2"/>
                      </a:rPr>
                      <m:t>𝑃</m:t>
                    </m:r>
                    <m:r>
                      <a:rPr lang="en-US" sz="5400" i="1" dirty="0" smtClean="0">
                        <a:solidFill>
                          <a:schemeClr val="tx1"/>
                        </a:solidFill>
                        <a:latin typeface="Cambria Math" panose="02040503050406030204" pitchFamily="18" charset="0"/>
                        <a:ea typeface="ＭＳ Ｐゴシック" pitchFamily="-65" charset="-128"/>
                        <a:sym typeface="Symbol" charset="2"/>
                      </a:rPr>
                      <m:t>(</m:t>
                    </m:r>
                    <m:r>
                      <a:rPr lang="en-US" sz="5400" i="1" dirty="0" err="1">
                        <a:solidFill>
                          <a:schemeClr val="tx1"/>
                        </a:solidFill>
                        <a:latin typeface="Cambria Math" panose="02040503050406030204" pitchFamily="18" charset="0"/>
                        <a:ea typeface="ＭＳ Ｐゴシック" pitchFamily="-65" charset="-128"/>
                        <a:sym typeface="Symbol" charset="2"/>
                      </a:rPr>
                      <m:t>𝑥</m:t>
                    </m:r>
                    <m:r>
                      <a:rPr lang="en-US" sz="5400" i="1" baseline="-25000" dirty="0" err="1">
                        <a:solidFill>
                          <a:schemeClr val="tx1"/>
                        </a:solidFill>
                        <a:latin typeface="Cambria Math" panose="02040503050406030204" pitchFamily="18" charset="0"/>
                        <a:ea typeface="ＭＳ Ｐゴシック" pitchFamily="-65" charset="-128"/>
                        <a:sym typeface="Symbol" charset="2"/>
                      </a:rPr>
                      <m:t>𝑖</m:t>
                    </m:r>
                    <m:r>
                      <a:rPr lang="en-US" sz="5400" i="1" dirty="0" err="1">
                        <a:solidFill>
                          <a:schemeClr val="tx1"/>
                        </a:solidFill>
                        <a:latin typeface="Cambria Math" panose="02040503050406030204" pitchFamily="18" charset="0"/>
                        <a:ea typeface="ＭＳ Ｐゴシック" pitchFamily="-65" charset="-128"/>
                        <a:sym typeface="Symbol" charset="2"/>
                      </a:rPr>
                      <m:t>|</m:t>
                    </m:r>
                    <m:r>
                      <a:rPr lang="en-US" sz="5400" i="1" dirty="0" err="1">
                        <a:solidFill>
                          <a:schemeClr val="tx1"/>
                        </a:solidFill>
                        <a:latin typeface="Cambria Math" panose="02040503050406030204" pitchFamily="18" charset="0"/>
                        <a:ea typeface="ＭＳ Ｐゴシック" pitchFamily="-65" charset="-128"/>
                        <a:sym typeface="Symbol" charset="2"/>
                      </a:rPr>
                      <m:t>𝑐𝑗</m:t>
                    </m:r>
                    <m:r>
                      <a:rPr lang="en-US" sz="5400" i="1" dirty="0">
                        <a:solidFill>
                          <a:schemeClr val="tx1"/>
                        </a:solidFill>
                        <a:latin typeface="Cambria Math" panose="02040503050406030204" pitchFamily="18" charset="0"/>
                        <a:ea typeface="ＭＳ Ｐゴシック" pitchFamily="-65" charset="-128"/>
                        <a:sym typeface="Symbol" charset="2"/>
                      </a:rPr>
                      <m:t>) </m:t>
                    </m:r>
                  </m:oMath>
                </a14:m>
                <a:r>
                  <a:rPr lang="ru-RU" sz="5400" dirty="0">
                    <a:solidFill>
                      <a:schemeClr val="tx1"/>
                    </a:solidFill>
                    <a:sym typeface="Arial Narrow"/>
                  </a:rPr>
                  <a:t>независимы при условии класса </a:t>
                </a:r>
                <a:r>
                  <a:rPr lang="en-US" sz="5400" i="1" dirty="0">
                    <a:solidFill>
                      <a:schemeClr val="tx1"/>
                    </a:solidFill>
                    <a:sym typeface="Arial Narrow"/>
                  </a:rPr>
                  <a:t>c</a:t>
                </a:r>
                <a:endParaRPr lang="en-US" sz="5400" dirty="0">
                  <a:solidFill>
                    <a:schemeClr val="tx1"/>
                  </a:solidFill>
                  <a:sym typeface="Arial Narrow"/>
                </a:endParaRPr>
              </a:p>
            </p:txBody>
          </p:sp>
        </mc:Choice>
        <mc:Fallback xmlns="">
          <p:sp>
            <p:nvSpPr>
              <p:cNvPr id="14" name="Прямоугольник 13"/>
              <p:cNvSpPr>
                <a:spLocks noRot="1" noChangeAspect="1" noMove="1" noResize="1" noEditPoints="1" noAdjustHandles="1" noChangeArrowheads="1" noChangeShapeType="1" noTextEdit="1"/>
              </p:cNvSpPr>
              <p:nvPr/>
            </p:nvSpPr>
            <p:spPr>
              <a:xfrm>
                <a:off x="1178236" y="4831083"/>
                <a:ext cx="21362350" cy="5772606"/>
              </a:xfrm>
              <a:prstGeom prst="rect">
                <a:avLst/>
              </a:prstGeom>
              <a:blipFill>
                <a:blip r:embed="rId4"/>
                <a:stretch>
                  <a:fillRect l="-1512" t="-3066" b="-5603"/>
                </a:stretch>
              </a:blipFill>
            </p:spPr>
            <p:txBody>
              <a:bodyPr/>
              <a:lstStyle/>
              <a:p>
                <a:r>
                  <a:rPr lang="ru-RU">
                    <a:noFill/>
                  </a:rPr>
                  <a:t> </a:t>
                </a:r>
              </a:p>
            </p:txBody>
          </p:sp>
        </mc:Fallback>
      </mc:AlternateContent>
      <p:graphicFrame>
        <p:nvGraphicFramePr>
          <p:cNvPr id="15" name="Object 2"/>
          <p:cNvGraphicFramePr>
            <a:graphicFrameLocks noChangeAspect="1"/>
          </p:cNvGraphicFramePr>
          <p:nvPr>
            <p:extLst>
              <p:ext uri="{D42A27DB-BD31-4B8C-83A1-F6EECF244321}">
                <p14:modId xmlns:p14="http://schemas.microsoft.com/office/powerpoint/2010/main" val="376035889"/>
              </p:ext>
            </p:extLst>
          </p:nvPr>
        </p:nvGraphicFramePr>
        <p:xfrm>
          <a:off x="936625" y="11641138"/>
          <a:ext cx="22810788" cy="1463675"/>
        </p:xfrm>
        <a:graphic>
          <a:graphicData uri="http://schemas.openxmlformats.org/presentationml/2006/ole">
            <mc:AlternateContent xmlns:mc="http://schemas.openxmlformats.org/markup-compatibility/2006">
              <mc:Choice xmlns:v="urn:schemas-microsoft-com:vml" Requires="v">
                <p:oleObj spid="_x0000_s7212" name="Уравнение" r:id="rId5" imgW="3555720" imgH="228600" progId="Equation.3">
                  <p:embed/>
                </p:oleObj>
              </mc:Choice>
              <mc:Fallback>
                <p:oleObj name="Уравнение" r:id="rId5" imgW="3555720" imgH="228600" progId="Equation.3">
                  <p:embed/>
                  <p:pic>
                    <p:nvPicPr>
                      <p:cNvPr id="13" name="Object 2"/>
                      <p:cNvPicPr>
                        <a:picLocks noChangeAspect="1" noChangeArrowheads="1"/>
                      </p:cNvPicPr>
                      <p:nvPr/>
                    </p:nvPicPr>
                    <p:blipFill>
                      <a:blip r:embed="rId6"/>
                      <a:srcRect/>
                      <a:stretch>
                        <a:fillRect/>
                      </a:stretch>
                    </p:blipFill>
                    <p:spPr bwMode="auto">
                      <a:xfrm>
                        <a:off x="936625" y="11641138"/>
                        <a:ext cx="22810788" cy="1463675"/>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pic>
                </p:oleObj>
              </mc:Fallback>
            </mc:AlternateContent>
          </a:graphicData>
        </a:graphic>
      </p:graphicFrame>
    </p:spTree>
    <p:extLst>
      <p:ext uri="{BB962C8B-B14F-4D97-AF65-F5344CB8AC3E}">
        <p14:creationId xmlns:p14="http://schemas.microsoft.com/office/powerpoint/2010/main" val="220622912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Линия"/>
          <p:cNvSpPr/>
          <p:nvPr/>
        </p:nvSpPr>
        <p:spPr>
          <a:xfrm>
            <a:off x="1201065" y="2214562"/>
            <a:ext cx="21506373" cy="1"/>
          </a:xfrm>
          <a:prstGeom prst="line">
            <a:avLst/>
          </a:prstGeom>
          <a:ln w="12700">
            <a:solidFill>
              <a:srgbClr val="253957"/>
            </a:solidFill>
            <a:miter lim="400000"/>
          </a:ln>
        </p:spPr>
        <p:txBody>
          <a:bodyPr lIns="71437" tIns="71437" rIns="71437" bIns="71437" anchor="ctr"/>
          <a:lstStyle/>
          <a:p>
            <a:pPr>
              <a:defRPr sz="3200"/>
            </a:pPr>
            <a:endParaRPr/>
          </a:p>
        </p:txBody>
      </p:sp>
      <p:sp>
        <p:nvSpPr>
          <p:cNvPr id="59" name="Очень крутой заголовок…"/>
          <p:cNvSpPr txBox="1"/>
          <p:nvPr/>
        </p:nvSpPr>
        <p:spPr>
          <a:xfrm>
            <a:off x="1205929" y="2376971"/>
            <a:ext cx="19283587" cy="231322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lgn="l">
              <a:defRPr sz="7000" b="1" cap="all">
                <a:solidFill>
                  <a:srgbClr val="253957"/>
                </a:solidFill>
                <a:latin typeface="+mn-lt"/>
                <a:ea typeface="+mn-ea"/>
                <a:cs typeface="+mn-cs"/>
                <a:sym typeface="Arial Narrow"/>
              </a:defRPr>
            </a:pPr>
            <a:r>
              <a:rPr lang="ru-RU" sz="7200" b="1" cap="all" dirty="0">
                <a:solidFill>
                  <a:srgbClr val="253957"/>
                </a:solidFill>
                <a:sym typeface="Arial Narrow"/>
              </a:rPr>
              <a:t>Наивный Байесовский классификатор</a:t>
            </a:r>
            <a:endParaRPr lang="en-GB" sz="7200" b="1" cap="all" dirty="0">
              <a:solidFill>
                <a:srgbClr val="253957"/>
              </a:solidFill>
              <a:sym typeface="Arial Narrow"/>
            </a:endParaRPr>
          </a:p>
        </p:txBody>
      </p:sp>
      <p:sp>
        <p:nvSpPr>
          <p:cNvPr id="60"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1342810" y="5301023"/>
            <a:ext cx="21506374" cy="484268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lgn="l">
              <a:defRPr sz="2800">
                <a:solidFill>
                  <a:srgbClr val="253957"/>
                </a:solidFill>
                <a:latin typeface="+mn-lt"/>
                <a:ea typeface="+mn-ea"/>
                <a:cs typeface="+mn-cs"/>
                <a:sym typeface="Arial Narrow"/>
              </a:defRPr>
            </a:pPr>
            <a:endParaRPr sz="4400" dirty="0"/>
          </a:p>
        </p:txBody>
      </p:sp>
      <p:sp>
        <p:nvSpPr>
          <p:cNvPr id="62" name="Название подразделения, лаборатории, факультета и т.д."/>
          <p:cNvSpPr txBox="1"/>
          <p:nvPr/>
        </p:nvSpPr>
        <p:spPr>
          <a:xfrm>
            <a:off x="11338744" y="942364"/>
            <a:ext cx="11366416" cy="513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spAutoFit/>
          </a:bodyPr>
          <a:lstStyle>
            <a:lvl1pPr algn="r">
              <a:defRPr sz="2400">
                <a:solidFill>
                  <a:srgbClr val="253957"/>
                </a:solidFill>
                <a:latin typeface="+mn-lt"/>
                <a:ea typeface="+mn-ea"/>
                <a:cs typeface="+mn-cs"/>
                <a:sym typeface="Arial Narrow"/>
              </a:defRPr>
            </a:lvl1pPr>
          </a:lstStyle>
          <a:p>
            <a:r>
              <a:rPr lang="ru-RU" dirty="0"/>
              <a:t>Кафедра прикладной математики и информатики</a:t>
            </a:r>
          </a:p>
        </p:txBody>
      </p:sp>
      <p:pic>
        <p:nvPicPr>
          <p:cNvPr id="63" name="Изображение" descr="Изображение"/>
          <p:cNvPicPr>
            <a:picLocks noChangeAspect="1"/>
          </p:cNvPicPr>
          <p:nvPr/>
        </p:nvPicPr>
        <p:blipFill>
          <a:blip r:embed="rId3"/>
          <a:stretch>
            <a:fillRect/>
          </a:stretch>
        </p:blipFill>
        <p:spPr>
          <a:xfrm>
            <a:off x="1226606" y="586180"/>
            <a:ext cx="1199579" cy="1199579"/>
          </a:xfrm>
          <a:prstGeom prst="rect">
            <a:avLst/>
          </a:prstGeom>
          <a:ln w="12700">
            <a:miter lim="400000"/>
          </a:ln>
        </p:spPr>
      </p:pic>
      <p:graphicFrame>
        <p:nvGraphicFramePr>
          <p:cNvPr id="10" name="Object 3"/>
          <p:cNvGraphicFramePr>
            <a:graphicFrameLocks noChangeAspect="1"/>
          </p:cNvGraphicFramePr>
          <p:nvPr>
            <p:extLst>
              <p:ext uri="{D42A27DB-BD31-4B8C-83A1-F6EECF244321}">
                <p14:modId xmlns:p14="http://schemas.microsoft.com/office/powerpoint/2010/main" val="3464397145"/>
              </p:ext>
            </p:extLst>
          </p:nvPr>
        </p:nvGraphicFramePr>
        <p:xfrm>
          <a:off x="1509713" y="5180013"/>
          <a:ext cx="14806612" cy="1997075"/>
        </p:xfrm>
        <a:graphic>
          <a:graphicData uri="http://schemas.openxmlformats.org/presentationml/2006/ole">
            <mc:AlternateContent xmlns:mc="http://schemas.openxmlformats.org/markup-compatibility/2006">
              <mc:Choice xmlns:v="urn:schemas-microsoft-com:vml" Requires="v">
                <p:oleObj spid="_x0000_s8272" name="Уравнение" r:id="rId4" imgW="2247840" imgH="304560" progId="Equation.3">
                  <p:embed/>
                </p:oleObj>
              </mc:Choice>
              <mc:Fallback>
                <p:oleObj name="Уравнение" r:id="rId4" imgW="2247840" imgH="304560" progId="Equation.3">
                  <p:embed/>
                  <p:pic>
                    <p:nvPicPr>
                      <p:cNvPr id="10" name="Object 3"/>
                      <p:cNvPicPr>
                        <a:picLocks noChangeAspect="1" noChangeArrowheads="1"/>
                      </p:cNvPicPr>
                      <p:nvPr/>
                    </p:nvPicPr>
                    <p:blipFill>
                      <a:blip r:embed="rId5"/>
                      <a:srcRect/>
                      <a:stretch>
                        <a:fillRect/>
                      </a:stretch>
                    </p:blipFill>
                    <p:spPr bwMode="auto">
                      <a:xfrm>
                        <a:off x="1509713" y="5180013"/>
                        <a:ext cx="14806612" cy="1997075"/>
                      </a:xfrm>
                      <a:prstGeom prst="rect">
                        <a:avLst/>
                      </a:prstGeom>
                      <a:noFill/>
                      <a:ln>
                        <a:noFill/>
                      </a:ln>
                      <a:effectLst/>
                    </p:spPr>
                  </p:pic>
                </p:oleObj>
              </mc:Fallback>
            </mc:AlternateContent>
          </a:graphicData>
        </a:graphic>
      </p:graphicFrame>
      <p:graphicFrame>
        <p:nvGraphicFramePr>
          <p:cNvPr id="11" name="Object 2"/>
          <p:cNvGraphicFramePr>
            <a:graphicFrameLocks noChangeAspect="1"/>
          </p:cNvGraphicFramePr>
          <p:nvPr>
            <p:extLst>
              <p:ext uri="{D42A27DB-BD31-4B8C-83A1-F6EECF244321}">
                <p14:modId xmlns:p14="http://schemas.microsoft.com/office/powerpoint/2010/main" val="4243528804"/>
              </p:ext>
            </p:extLst>
          </p:nvPr>
        </p:nvGraphicFramePr>
        <p:xfrm>
          <a:off x="1829988" y="7401781"/>
          <a:ext cx="11901488" cy="2266950"/>
        </p:xfrm>
        <a:graphic>
          <a:graphicData uri="http://schemas.openxmlformats.org/presentationml/2006/ole">
            <mc:AlternateContent xmlns:mc="http://schemas.openxmlformats.org/markup-compatibility/2006">
              <mc:Choice xmlns:v="urn:schemas-microsoft-com:vml" Requires="v">
                <p:oleObj spid="_x0000_s8273" name="Уравнение" r:id="rId6" imgW="1803240" imgH="342720" progId="Equation.3">
                  <p:embed/>
                </p:oleObj>
              </mc:Choice>
              <mc:Fallback>
                <p:oleObj name="Уравнение" r:id="rId6" imgW="1803240" imgH="342720" progId="Equation.3">
                  <p:embed/>
                  <p:pic>
                    <p:nvPicPr>
                      <p:cNvPr id="12" name="Object 2"/>
                      <p:cNvPicPr>
                        <a:picLocks noChangeAspect="1" noChangeArrowheads="1"/>
                      </p:cNvPicPr>
                      <p:nvPr/>
                    </p:nvPicPr>
                    <p:blipFill>
                      <a:blip r:embed="rId7"/>
                      <a:srcRect/>
                      <a:stretch>
                        <a:fillRect/>
                      </a:stretch>
                    </p:blipFill>
                    <p:spPr bwMode="auto">
                      <a:xfrm>
                        <a:off x="1829988" y="7401781"/>
                        <a:ext cx="11901488" cy="2266950"/>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1089264818"/>
      </p:ext>
    </p:extLst>
  </p:cSld>
  <p:clrMapOvr>
    <a:masterClrMapping/>
  </p:clrMapOvr>
  <p:transition spd="me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Линия"/>
          <p:cNvSpPr/>
          <p:nvPr/>
        </p:nvSpPr>
        <p:spPr>
          <a:xfrm>
            <a:off x="1201065" y="2214562"/>
            <a:ext cx="21506373" cy="1"/>
          </a:xfrm>
          <a:prstGeom prst="line">
            <a:avLst/>
          </a:prstGeom>
          <a:ln w="12700">
            <a:solidFill>
              <a:srgbClr val="253957"/>
            </a:solidFill>
            <a:miter lim="400000"/>
          </a:ln>
        </p:spPr>
        <p:txBody>
          <a:bodyPr lIns="71437" tIns="71437" rIns="71437" bIns="71437" anchor="ctr"/>
          <a:lstStyle/>
          <a:p>
            <a:pPr>
              <a:defRPr sz="3200"/>
            </a:pPr>
            <a:endParaRPr/>
          </a:p>
        </p:txBody>
      </p:sp>
      <p:sp>
        <p:nvSpPr>
          <p:cNvPr id="59" name="Очень крутой заголовок…"/>
          <p:cNvSpPr txBox="1"/>
          <p:nvPr/>
        </p:nvSpPr>
        <p:spPr>
          <a:xfrm>
            <a:off x="1205929" y="2376971"/>
            <a:ext cx="19283587" cy="231322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lgn="l">
              <a:defRPr sz="7000" b="1" cap="all">
                <a:solidFill>
                  <a:srgbClr val="253957"/>
                </a:solidFill>
                <a:latin typeface="+mn-lt"/>
                <a:ea typeface="+mn-ea"/>
                <a:cs typeface="+mn-cs"/>
                <a:sym typeface="Arial Narrow"/>
              </a:defRPr>
            </a:pPr>
            <a:r>
              <a:rPr lang="ru-RU" sz="7200" b="1" cap="all" dirty="0">
                <a:solidFill>
                  <a:srgbClr val="253957"/>
                </a:solidFill>
                <a:sym typeface="Arial Narrow"/>
              </a:rPr>
              <a:t>Наивный Байесовский классификатор</a:t>
            </a:r>
            <a:endParaRPr lang="en-GB" sz="7200" b="1" cap="all" dirty="0">
              <a:solidFill>
                <a:srgbClr val="253957"/>
              </a:solidFill>
              <a:sym typeface="Arial Narrow"/>
            </a:endParaRPr>
          </a:p>
        </p:txBody>
      </p:sp>
      <p:sp>
        <p:nvSpPr>
          <p:cNvPr id="60"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1342810" y="5301023"/>
            <a:ext cx="21506374" cy="484268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lgn="l">
              <a:defRPr sz="2800">
                <a:solidFill>
                  <a:srgbClr val="253957"/>
                </a:solidFill>
                <a:latin typeface="+mn-lt"/>
                <a:ea typeface="+mn-ea"/>
                <a:cs typeface="+mn-cs"/>
                <a:sym typeface="Arial Narrow"/>
              </a:defRPr>
            </a:pPr>
            <a:endParaRPr sz="4400" dirty="0"/>
          </a:p>
        </p:txBody>
      </p:sp>
      <p:sp>
        <p:nvSpPr>
          <p:cNvPr id="62" name="Название подразделения, лаборатории, факультета и т.д."/>
          <p:cNvSpPr txBox="1"/>
          <p:nvPr/>
        </p:nvSpPr>
        <p:spPr>
          <a:xfrm>
            <a:off x="11338744" y="942364"/>
            <a:ext cx="11366416" cy="513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spAutoFit/>
          </a:bodyPr>
          <a:lstStyle>
            <a:lvl1pPr algn="r">
              <a:defRPr sz="2400">
                <a:solidFill>
                  <a:srgbClr val="253957"/>
                </a:solidFill>
                <a:latin typeface="+mn-lt"/>
                <a:ea typeface="+mn-ea"/>
                <a:cs typeface="+mn-cs"/>
                <a:sym typeface="Arial Narrow"/>
              </a:defRPr>
            </a:lvl1pPr>
          </a:lstStyle>
          <a:p>
            <a:r>
              <a:rPr lang="ru-RU" dirty="0"/>
              <a:t>Кафедра прикладной математики и информатики</a:t>
            </a:r>
          </a:p>
        </p:txBody>
      </p:sp>
      <p:pic>
        <p:nvPicPr>
          <p:cNvPr id="63" name="Изображение" descr="Изображение"/>
          <p:cNvPicPr>
            <a:picLocks noChangeAspect="1"/>
          </p:cNvPicPr>
          <p:nvPr/>
        </p:nvPicPr>
        <p:blipFill>
          <a:blip r:embed="rId3"/>
          <a:stretch>
            <a:fillRect/>
          </a:stretch>
        </p:blipFill>
        <p:spPr>
          <a:xfrm>
            <a:off x="1226606" y="586180"/>
            <a:ext cx="1199579" cy="1199579"/>
          </a:xfrm>
          <a:prstGeom prst="rect">
            <a:avLst/>
          </a:prstGeom>
          <a:ln w="12700">
            <a:miter lim="400000"/>
          </a:ln>
        </p:spPr>
      </p:pic>
      <p:graphicFrame>
        <p:nvGraphicFramePr>
          <p:cNvPr id="10" name="Object 3"/>
          <p:cNvGraphicFramePr>
            <a:graphicFrameLocks noChangeAspect="1"/>
          </p:cNvGraphicFramePr>
          <p:nvPr>
            <p:extLst>
              <p:ext uri="{D42A27DB-BD31-4B8C-83A1-F6EECF244321}">
                <p14:modId xmlns:p14="http://schemas.microsoft.com/office/powerpoint/2010/main" val="900748722"/>
              </p:ext>
            </p:extLst>
          </p:nvPr>
        </p:nvGraphicFramePr>
        <p:xfrm>
          <a:off x="1509713" y="5180013"/>
          <a:ext cx="14806612" cy="1997075"/>
        </p:xfrm>
        <a:graphic>
          <a:graphicData uri="http://schemas.openxmlformats.org/presentationml/2006/ole">
            <mc:AlternateContent xmlns:mc="http://schemas.openxmlformats.org/markup-compatibility/2006">
              <mc:Choice xmlns:v="urn:schemas-microsoft-com:vml" Requires="v">
                <p:oleObj spid="_x0000_s9335" name="Уравнение" r:id="rId4" imgW="2247840" imgH="304560" progId="Equation.3">
                  <p:embed/>
                </p:oleObj>
              </mc:Choice>
              <mc:Fallback>
                <p:oleObj name="Уравнение" r:id="rId4" imgW="2247840" imgH="304560" progId="Equation.3">
                  <p:embed/>
                  <p:pic>
                    <p:nvPicPr>
                      <p:cNvPr id="10" name="Object 3"/>
                      <p:cNvPicPr>
                        <a:picLocks noChangeAspect="1" noChangeArrowheads="1"/>
                      </p:cNvPicPr>
                      <p:nvPr/>
                    </p:nvPicPr>
                    <p:blipFill>
                      <a:blip r:embed="rId5"/>
                      <a:srcRect/>
                      <a:stretch>
                        <a:fillRect/>
                      </a:stretch>
                    </p:blipFill>
                    <p:spPr bwMode="auto">
                      <a:xfrm>
                        <a:off x="1509713" y="5180013"/>
                        <a:ext cx="14806612" cy="1997075"/>
                      </a:xfrm>
                      <a:prstGeom prst="rect">
                        <a:avLst/>
                      </a:prstGeom>
                      <a:noFill/>
                      <a:ln>
                        <a:noFill/>
                      </a:ln>
                      <a:effectLst/>
                    </p:spPr>
                  </p:pic>
                </p:oleObj>
              </mc:Fallback>
            </mc:AlternateContent>
          </a:graphicData>
        </a:graphic>
      </p:graphicFrame>
      <p:graphicFrame>
        <p:nvGraphicFramePr>
          <p:cNvPr id="11" name="Object 2"/>
          <p:cNvGraphicFramePr>
            <a:graphicFrameLocks noChangeAspect="1"/>
          </p:cNvGraphicFramePr>
          <p:nvPr>
            <p:extLst>
              <p:ext uri="{D42A27DB-BD31-4B8C-83A1-F6EECF244321}">
                <p14:modId xmlns:p14="http://schemas.microsoft.com/office/powerpoint/2010/main" val="24988620"/>
              </p:ext>
            </p:extLst>
          </p:nvPr>
        </p:nvGraphicFramePr>
        <p:xfrm>
          <a:off x="1704975" y="7108825"/>
          <a:ext cx="12152313" cy="2854325"/>
        </p:xfrm>
        <a:graphic>
          <a:graphicData uri="http://schemas.openxmlformats.org/presentationml/2006/ole">
            <mc:AlternateContent xmlns:mc="http://schemas.openxmlformats.org/markup-compatibility/2006">
              <mc:Choice xmlns:v="urn:schemas-microsoft-com:vml" Requires="v">
                <p:oleObj spid="_x0000_s9336" name="Уравнение" r:id="rId6" imgW="1841400" imgH="431640" progId="Equation.3">
                  <p:embed/>
                </p:oleObj>
              </mc:Choice>
              <mc:Fallback>
                <p:oleObj name="Уравнение" r:id="rId6" imgW="1841400" imgH="431640" progId="Equation.3">
                  <p:embed/>
                  <p:pic>
                    <p:nvPicPr>
                      <p:cNvPr id="11" name="Object 2"/>
                      <p:cNvPicPr>
                        <a:picLocks noChangeAspect="1" noChangeArrowheads="1"/>
                      </p:cNvPicPr>
                      <p:nvPr/>
                    </p:nvPicPr>
                    <p:blipFill>
                      <a:blip r:embed="rId7"/>
                      <a:srcRect/>
                      <a:stretch>
                        <a:fillRect/>
                      </a:stretch>
                    </p:blipFill>
                    <p:spPr bwMode="auto">
                      <a:xfrm>
                        <a:off x="1704975" y="7108825"/>
                        <a:ext cx="12152313" cy="2854325"/>
                      </a:xfrm>
                      <a:prstGeom prst="rect">
                        <a:avLst/>
                      </a:prstGeom>
                      <a:noFill/>
                      <a:ln>
                        <a:noFill/>
                      </a:ln>
                      <a:effectLst/>
                    </p:spPr>
                  </p:pic>
                </p:oleObj>
              </mc:Fallback>
            </mc:AlternateContent>
          </a:graphicData>
        </a:graphic>
      </p:graphicFrame>
      <p:graphicFrame>
        <p:nvGraphicFramePr>
          <p:cNvPr id="9" name="Object 2"/>
          <p:cNvGraphicFramePr>
            <a:graphicFrameLocks noChangeAspect="1"/>
          </p:cNvGraphicFramePr>
          <p:nvPr>
            <p:extLst>
              <p:ext uri="{D42A27DB-BD31-4B8C-83A1-F6EECF244321}">
                <p14:modId xmlns:p14="http://schemas.microsoft.com/office/powerpoint/2010/main" val="3904681254"/>
              </p:ext>
            </p:extLst>
          </p:nvPr>
        </p:nvGraphicFramePr>
        <p:xfrm>
          <a:off x="1704975" y="9582787"/>
          <a:ext cx="16284575" cy="2879725"/>
        </p:xfrm>
        <a:graphic>
          <a:graphicData uri="http://schemas.openxmlformats.org/presentationml/2006/ole">
            <mc:AlternateContent xmlns:mc="http://schemas.openxmlformats.org/markup-compatibility/2006">
              <mc:Choice xmlns:v="urn:schemas-microsoft-com:vml" Requires="v">
                <p:oleObj spid="_x0000_s9337" name="Уравнение" r:id="rId8" imgW="2438280" imgH="431640" progId="Equation.3">
                  <p:embed/>
                </p:oleObj>
              </mc:Choice>
              <mc:Fallback>
                <p:oleObj name="Уравнение" r:id="rId8" imgW="2438280" imgH="431640" progId="Equation.3">
                  <p:embed/>
                  <p:pic>
                    <p:nvPicPr>
                      <p:cNvPr id="12" name="Object 2"/>
                      <p:cNvPicPr>
                        <a:picLocks noChangeAspect="1" noChangeArrowheads="1"/>
                      </p:cNvPicPr>
                      <p:nvPr/>
                    </p:nvPicPr>
                    <p:blipFill>
                      <a:blip r:embed="rId9"/>
                      <a:srcRect/>
                      <a:stretch>
                        <a:fillRect/>
                      </a:stretch>
                    </p:blipFill>
                    <p:spPr bwMode="auto">
                      <a:xfrm>
                        <a:off x="1704975" y="9582787"/>
                        <a:ext cx="16284575" cy="2879725"/>
                      </a:xfrm>
                      <a:prstGeom prst="rect">
                        <a:avLst/>
                      </a:prstGeom>
                      <a:noFill/>
                    </p:spPr>
                  </p:pic>
                </p:oleObj>
              </mc:Fallback>
            </mc:AlternateContent>
          </a:graphicData>
        </a:graphic>
      </p:graphicFrame>
    </p:spTree>
    <p:extLst>
      <p:ext uri="{BB962C8B-B14F-4D97-AF65-F5344CB8AC3E}">
        <p14:creationId xmlns:p14="http://schemas.microsoft.com/office/powerpoint/2010/main" val="2284089045"/>
      </p:ext>
    </p:extLst>
  </p:cSld>
  <p:clrMapOvr>
    <a:masterClrMapping/>
  </p:clrMapOvr>
  <p:transition spd="me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Линия"/>
          <p:cNvSpPr/>
          <p:nvPr/>
        </p:nvSpPr>
        <p:spPr>
          <a:xfrm>
            <a:off x="1201065" y="2214562"/>
            <a:ext cx="21506373" cy="1"/>
          </a:xfrm>
          <a:prstGeom prst="line">
            <a:avLst/>
          </a:prstGeom>
          <a:ln w="12700">
            <a:solidFill>
              <a:srgbClr val="253957"/>
            </a:solidFill>
            <a:miter lim="400000"/>
          </a:ln>
        </p:spPr>
        <p:txBody>
          <a:bodyPr lIns="71437" tIns="71437" rIns="71437" bIns="71437" anchor="ctr"/>
          <a:lstStyle/>
          <a:p>
            <a:pPr>
              <a:defRPr sz="3200"/>
            </a:pPr>
            <a:endParaRPr/>
          </a:p>
        </p:txBody>
      </p:sp>
      <p:sp>
        <p:nvSpPr>
          <p:cNvPr id="59" name="Очень крутой заголовок…"/>
          <p:cNvSpPr txBox="1"/>
          <p:nvPr/>
        </p:nvSpPr>
        <p:spPr>
          <a:xfrm>
            <a:off x="1205929" y="2376971"/>
            <a:ext cx="19283587" cy="231322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lgn="l">
              <a:defRPr sz="7000" b="1" cap="all">
                <a:solidFill>
                  <a:srgbClr val="253957"/>
                </a:solidFill>
                <a:latin typeface="+mn-lt"/>
                <a:ea typeface="+mn-ea"/>
                <a:cs typeface="+mn-cs"/>
                <a:sym typeface="Arial Narrow"/>
              </a:defRPr>
            </a:pPr>
            <a:r>
              <a:rPr lang="ru-RU" sz="7200" b="1" cap="all" dirty="0">
                <a:solidFill>
                  <a:srgbClr val="253957"/>
                </a:solidFill>
                <a:sym typeface="Arial Narrow"/>
              </a:rPr>
              <a:t>Оценка параметров</a:t>
            </a:r>
            <a:endParaRPr lang="en-GB" sz="7200" b="1" cap="all" dirty="0">
              <a:solidFill>
                <a:srgbClr val="253957"/>
              </a:solidFill>
              <a:sym typeface="Arial Narrow"/>
            </a:endParaRPr>
          </a:p>
        </p:txBody>
      </p:sp>
      <p:sp>
        <p:nvSpPr>
          <p:cNvPr id="60"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1342810" y="5301023"/>
            <a:ext cx="21506374" cy="484268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lgn="l">
              <a:defRPr sz="2800">
                <a:solidFill>
                  <a:srgbClr val="253957"/>
                </a:solidFill>
                <a:latin typeface="+mn-lt"/>
                <a:ea typeface="+mn-ea"/>
                <a:cs typeface="+mn-cs"/>
                <a:sym typeface="Arial Narrow"/>
              </a:defRPr>
            </a:pPr>
            <a:endParaRPr sz="4400" dirty="0"/>
          </a:p>
        </p:txBody>
      </p:sp>
      <p:sp>
        <p:nvSpPr>
          <p:cNvPr id="62" name="Название подразделения, лаборатории, факультета и т.д."/>
          <p:cNvSpPr txBox="1"/>
          <p:nvPr/>
        </p:nvSpPr>
        <p:spPr>
          <a:xfrm>
            <a:off x="11338744" y="942364"/>
            <a:ext cx="11366416" cy="513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spAutoFit/>
          </a:bodyPr>
          <a:lstStyle>
            <a:lvl1pPr algn="r">
              <a:defRPr sz="2400">
                <a:solidFill>
                  <a:srgbClr val="253957"/>
                </a:solidFill>
                <a:latin typeface="+mn-lt"/>
                <a:ea typeface="+mn-ea"/>
                <a:cs typeface="+mn-cs"/>
                <a:sym typeface="Arial Narrow"/>
              </a:defRPr>
            </a:lvl1pPr>
          </a:lstStyle>
          <a:p>
            <a:r>
              <a:rPr lang="ru-RU" dirty="0"/>
              <a:t>Кафедра прикладной математики и информатики</a:t>
            </a:r>
          </a:p>
        </p:txBody>
      </p:sp>
      <p:pic>
        <p:nvPicPr>
          <p:cNvPr id="63" name="Изображение" descr="Изображение"/>
          <p:cNvPicPr>
            <a:picLocks noChangeAspect="1"/>
          </p:cNvPicPr>
          <p:nvPr/>
        </p:nvPicPr>
        <p:blipFill>
          <a:blip r:embed="rId3"/>
          <a:stretch>
            <a:fillRect/>
          </a:stretch>
        </p:blipFill>
        <p:spPr>
          <a:xfrm>
            <a:off x="1226606" y="586180"/>
            <a:ext cx="1199579" cy="1199579"/>
          </a:xfrm>
          <a:prstGeom prst="rect">
            <a:avLst/>
          </a:prstGeom>
          <a:ln w="12700">
            <a:miter lim="400000"/>
          </a:ln>
        </p:spPr>
      </p:pic>
      <p:graphicFrame>
        <p:nvGraphicFramePr>
          <p:cNvPr id="12" name="Object 2"/>
          <p:cNvGraphicFramePr>
            <a:graphicFrameLocks noChangeAspect="1"/>
          </p:cNvGraphicFramePr>
          <p:nvPr>
            <p:extLst>
              <p:ext uri="{D42A27DB-BD31-4B8C-83A1-F6EECF244321}">
                <p14:modId xmlns:p14="http://schemas.microsoft.com/office/powerpoint/2010/main" val="4256105011"/>
              </p:ext>
            </p:extLst>
          </p:nvPr>
        </p:nvGraphicFramePr>
        <p:xfrm>
          <a:off x="2902968" y="8584282"/>
          <a:ext cx="9312752" cy="3016370"/>
        </p:xfrm>
        <a:graphic>
          <a:graphicData uri="http://schemas.openxmlformats.org/presentationml/2006/ole">
            <mc:AlternateContent xmlns:mc="http://schemas.openxmlformats.org/markup-compatibility/2006">
              <mc:Choice xmlns:v="urn:schemas-microsoft-com:vml" Requires="v">
                <p:oleObj spid="_x0000_s11342" name="Уравнение" r:id="rId4" imgW="1714320" imgH="558720" progId="Equation.3">
                  <p:embed/>
                </p:oleObj>
              </mc:Choice>
              <mc:Fallback>
                <p:oleObj name="Уравнение" r:id="rId4" imgW="1714320" imgH="558720" progId="Equation.3">
                  <p:embed/>
                  <p:pic>
                    <p:nvPicPr>
                      <p:cNvPr id="60" name="Object 2"/>
                      <p:cNvPicPr>
                        <a:picLocks noChangeAspect="1" noChangeArrowheads="1"/>
                      </p:cNvPicPr>
                      <p:nvPr/>
                    </p:nvPicPr>
                    <p:blipFill>
                      <a:blip r:embed="rId5"/>
                      <a:srcRect/>
                      <a:stretch>
                        <a:fillRect/>
                      </a:stretch>
                    </p:blipFill>
                    <p:spPr bwMode="auto">
                      <a:xfrm>
                        <a:off x="2902968" y="8584282"/>
                        <a:ext cx="9312752" cy="3016370"/>
                      </a:xfrm>
                      <a:prstGeom prst="rect">
                        <a:avLst/>
                      </a:prstGeom>
                      <a:noFill/>
                      <a:ln>
                        <a:noFill/>
                      </a:ln>
                      <a:effectLst/>
                    </p:spPr>
                  </p:pic>
                </p:oleObj>
              </mc:Fallback>
            </mc:AlternateContent>
          </a:graphicData>
        </a:graphic>
      </p:graphicFrame>
      <p:graphicFrame>
        <p:nvGraphicFramePr>
          <p:cNvPr id="13" name="Object 3"/>
          <p:cNvGraphicFramePr>
            <a:graphicFrameLocks noChangeAspect="1"/>
          </p:cNvGraphicFramePr>
          <p:nvPr>
            <p:extLst>
              <p:ext uri="{D42A27DB-BD31-4B8C-83A1-F6EECF244321}">
                <p14:modId xmlns:p14="http://schemas.microsoft.com/office/powerpoint/2010/main" val="2972629878"/>
              </p:ext>
            </p:extLst>
          </p:nvPr>
        </p:nvGraphicFramePr>
        <p:xfrm>
          <a:off x="2902968" y="5912495"/>
          <a:ext cx="7374959" cy="2060315"/>
        </p:xfrm>
        <a:graphic>
          <a:graphicData uri="http://schemas.openxmlformats.org/presentationml/2006/ole">
            <mc:AlternateContent xmlns:mc="http://schemas.openxmlformats.org/markup-compatibility/2006">
              <mc:Choice xmlns:v="urn:schemas-microsoft-com:vml" Requires="v">
                <p:oleObj spid="_x0000_s11343" name="Уравнение" r:id="rId6" imgW="1625400" imgH="457200" progId="Equation.3">
                  <p:embed/>
                </p:oleObj>
              </mc:Choice>
              <mc:Fallback>
                <p:oleObj name="Уравнение" r:id="rId6" imgW="1625400" imgH="457200" progId="Equation.3">
                  <p:embed/>
                  <p:pic>
                    <p:nvPicPr>
                      <p:cNvPr id="61" name="Object 3"/>
                      <p:cNvPicPr>
                        <a:picLocks noChangeAspect="1" noChangeArrowheads="1"/>
                      </p:cNvPicPr>
                      <p:nvPr/>
                    </p:nvPicPr>
                    <p:blipFill>
                      <a:blip r:embed="rId7"/>
                      <a:srcRect/>
                      <a:stretch>
                        <a:fillRect/>
                      </a:stretch>
                    </p:blipFill>
                    <p:spPr bwMode="auto">
                      <a:xfrm>
                        <a:off x="2902968" y="5912495"/>
                        <a:ext cx="7374959" cy="2060315"/>
                      </a:xfrm>
                      <a:prstGeom prst="rect">
                        <a:avLst/>
                      </a:prstGeom>
                      <a:noFill/>
                      <a:ln>
                        <a:noFill/>
                      </a:ln>
                      <a:effectLst/>
                    </p:spPr>
                  </p:pic>
                </p:oleObj>
              </mc:Fallback>
            </mc:AlternateContent>
          </a:graphicData>
        </a:graphic>
      </p:graphicFrame>
      <p:sp>
        <p:nvSpPr>
          <p:cNvPr id="14" name="Прямоугольник 13"/>
          <p:cNvSpPr/>
          <p:nvPr/>
        </p:nvSpPr>
        <p:spPr>
          <a:xfrm>
            <a:off x="1377544" y="4206556"/>
            <a:ext cx="21362350" cy="1015663"/>
          </a:xfrm>
          <a:prstGeom prst="rect">
            <a:avLst/>
          </a:prstGeom>
        </p:spPr>
        <p:txBody>
          <a:bodyPr wrap="square">
            <a:spAutoFit/>
          </a:bodyPr>
          <a:lstStyle/>
          <a:p>
            <a:pPr lvl="1" indent="0" algn="l">
              <a:spcBef>
                <a:spcPts val="2800"/>
              </a:spcBef>
              <a:buSzPct val="100000"/>
              <a:defRPr sz="2800">
                <a:solidFill>
                  <a:srgbClr val="253957"/>
                </a:solidFill>
                <a:latin typeface="+mn-lt"/>
                <a:ea typeface="+mn-ea"/>
                <a:cs typeface="+mn-cs"/>
                <a:sym typeface="Arial Narrow"/>
              </a:defRPr>
            </a:pPr>
            <a:r>
              <a:rPr lang="ru-RU" sz="6000" dirty="0">
                <a:solidFill>
                  <a:srgbClr val="253957"/>
                </a:solidFill>
                <a:sym typeface="Arial Narrow"/>
              </a:rPr>
              <a:t>Обычные частотные оценки:</a:t>
            </a:r>
            <a:endParaRPr lang="en-US" sz="6000" dirty="0">
              <a:solidFill>
                <a:srgbClr val="253957"/>
              </a:solidFill>
              <a:sym typeface="Arial Narrow"/>
            </a:endParaRPr>
          </a:p>
        </p:txBody>
      </p:sp>
    </p:spTree>
    <p:extLst>
      <p:ext uri="{BB962C8B-B14F-4D97-AF65-F5344CB8AC3E}">
        <p14:creationId xmlns:p14="http://schemas.microsoft.com/office/powerpoint/2010/main" val="2448410032"/>
      </p:ext>
    </p:extLst>
  </p:cSld>
  <p:clrMapOvr>
    <a:masterClrMapping/>
  </p:clrMapOvr>
  <p:transition spd="me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Линия"/>
          <p:cNvSpPr/>
          <p:nvPr/>
        </p:nvSpPr>
        <p:spPr>
          <a:xfrm>
            <a:off x="1201065" y="2214562"/>
            <a:ext cx="21506373" cy="1"/>
          </a:xfrm>
          <a:prstGeom prst="line">
            <a:avLst/>
          </a:prstGeom>
          <a:ln w="12700">
            <a:solidFill>
              <a:srgbClr val="253957"/>
            </a:solidFill>
            <a:miter lim="400000"/>
          </a:ln>
        </p:spPr>
        <p:txBody>
          <a:bodyPr lIns="71437" tIns="71437" rIns="71437" bIns="71437" anchor="ctr"/>
          <a:lstStyle/>
          <a:p>
            <a:pPr>
              <a:defRPr sz="3200"/>
            </a:pPr>
            <a:endParaRPr/>
          </a:p>
        </p:txBody>
      </p:sp>
      <p:sp>
        <p:nvSpPr>
          <p:cNvPr id="59" name="Очень крутой заголовок…"/>
          <p:cNvSpPr txBox="1"/>
          <p:nvPr/>
        </p:nvSpPr>
        <p:spPr>
          <a:xfrm>
            <a:off x="1205929" y="2376971"/>
            <a:ext cx="19283587" cy="231322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lgn="l">
              <a:defRPr sz="7000" b="1" cap="all">
                <a:solidFill>
                  <a:srgbClr val="253957"/>
                </a:solidFill>
                <a:latin typeface="+mn-lt"/>
                <a:ea typeface="+mn-ea"/>
                <a:cs typeface="+mn-cs"/>
                <a:sym typeface="Arial Narrow"/>
              </a:defRPr>
            </a:pPr>
            <a:r>
              <a:rPr lang="ru-RU" sz="7200" b="1" cap="all" dirty="0">
                <a:solidFill>
                  <a:srgbClr val="253957"/>
                </a:solidFill>
                <a:sym typeface="Arial Narrow"/>
              </a:rPr>
              <a:t>Оценка параметров</a:t>
            </a:r>
            <a:endParaRPr lang="en-GB" sz="7200" b="1" cap="all" dirty="0">
              <a:solidFill>
                <a:srgbClr val="253957"/>
              </a:solidFill>
              <a:sym typeface="Arial Narrow"/>
            </a:endParaRPr>
          </a:p>
        </p:txBody>
      </p:sp>
      <p:sp>
        <p:nvSpPr>
          <p:cNvPr id="60"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1342810" y="5301023"/>
            <a:ext cx="21506374" cy="484268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lgn="l">
              <a:defRPr sz="2800">
                <a:solidFill>
                  <a:srgbClr val="253957"/>
                </a:solidFill>
                <a:latin typeface="+mn-lt"/>
                <a:ea typeface="+mn-ea"/>
                <a:cs typeface="+mn-cs"/>
                <a:sym typeface="Arial Narrow"/>
              </a:defRPr>
            </a:pPr>
            <a:endParaRPr sz="4400" dirty="0"/>
          </a:p>
        </p:txBody>
      </p:sp>
      <p:sp>
        <p:nvSpPr>
          <p:cNvPr id="62" name="Название подразделения, лаборатории, факультета и т.д."/>
          <p:cNvSpPr txBox="1"/>
          <p:nvPr/>
        </p:nvSpPr>
        <p:spPr>
          <a:xfrm>
            <a:off x="11338744" y="942364"/>
            <a:ext cx="11366416" cy="513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spAutoFit/>
          </a:bodyPr>
          <a:lstStyle>
            <a:lvl1pPr algn="r">
              <a:defRPr sz="2400">
                <a:solidFill>
                  <a:srgbClr val="253957"/>
                </a:solidFill>
                <a:latin typeface="+mn-lt"/>
                <a:ea typeface="+mn-ea"/>
                <a:cs typeface="+mn-cs"/>
                <a:sym typeface="Arial Narrow"/>
              </a:defRPr>
            </a:lvl1pPr>
          </a:lstStyle>
          <a:p>
            <a:r>
              <a:rPr lang="ru-RU" dirty="0"/>
              <a:t>Кафедра прикладной математики и информатики</a:t>
            </a:r>
          </a:p>
        </p:txBody>
      </p:sp>
      <p:pic>
        <p:nvPicPr>
          <p:cNvPr id="63" name="Изображение" descr="Изображение"/>
          <p:cNvPicPr>
            <a:picLocks noChangeAspect="1"/>
          </p:cNvPicPr>
          <p:nvPr/>
        </p:nvPicPr>
        <p:blipFill>
          <a:blip r:embed="rId3"/>
          <a:stretch>
            <a:fillRect/>
          </a:stretch>
        </p:blipFill>
        <p:spPr>
          <a:xfrm>
            <a:off x="1226606" y="586180"/>
            <a:ext cx="1199579" cy="1199579"/>
          </a:xfrm>
          <a:prstGeom prst="rect">
            <a:avLst/>
          </a:prstGeom>
          <a:ln w="12700">
            <a:miter lim="400000"/>
          </a:ln>
        </p:spPr>
      </p:pic>
      <p:sp>
        <p:nvSpPr>
          <p:cNvPr id="14" name="Прямоугольник 13"/>
          <p:cNvSpPr/>
          <p:nvPr/>
        </p:nvSpPr>
        <p:spPr>
          <a:xfrm>
            <a:off x="1377544" y="4206556"/>
            <a:ext cx="21362350" cy="1938992"/>
          </a:xfrm>
          <a:prstGeom prst="rect">
            <a:avLst/>
          </a:prstGeom>
        </p:spPr>
        <p:txBody>
          <a:bodyPr wrap="square">
            <a:spAutoFit/>
          </a:bodyPr>
          <a:lstStyle/>
          <a:p>
            <a:pPr lvl="1" indent="0" algn="l">
              <a:spcBef>
                <a:spcPts val="2800"/>
              </a:spcBef>
              <a:buSzPct val="100000"/>
              <a:defRPr sz="2800">
                <a:solidFill>
                  <a:srgbClr val="253957"/>
                </a:solidFill>
                <a:latin typeface="+mn-lt"/>
                <a:ea typeface="+mn-ea"/>
                <a:cs typeface="+mn-cs"/>
                <a:sym typeface="Arial Narrow"/>
              </a:defRPr>
            </a:pPr>
            <a:r>
              <a:rPr lang="ru-RU" sz="6000" dirty="0">
                <a:solidFill>
                  <a:srgbClr val="253957"/>
                </a:solidFill>
                <a:sym typeface="Arial Narrow"/>
              </a:rPr>
              <a:t>Что если в тренировочном множестве не было документов со словом </a:t>
            </a:r>
            <a:r>
              <a:rPr lang="en-US" sz="6000" b="1" i="1" dirty="0">
                <a:solidFill>
                  <a:srgbClr val="253957"/>
                </a:solidFill>
                <a:sym typeface="Arial Narrow"/>
              </a:rPr>
              <a:t>fantastic, </a:t>
            </a:r>
            <a:r>
              <a:rPr lang="ru-RU" sz="6000" dirty="0">
                <a:solidFill>
                  <a:srgbClr val="253957"/>
                </a:solidFill>
                <a:sym typeface="Arial Narrow"/>
              </a:rPr>
              <a:t>которые имели класс </a:t>
            </a:r>
            <a:r>
              <a:rPr lang="en-US" sz="6000" b="1" dirty="0">
                <a:solidFill>
                  <a:srgbClr val="253957"/>
                </a:solidFill>
                <a:sym typeface="Arial Narrow"/>
              </a:rPr>
              <a:t>positive?</a:t>
            </a:r>
          </a:p>
        </p:txBody>
      </p:sp>
      <p:graphicFrame>
        <p:nvGraphicFramePr>
          <p:cNvPr id="10" name="Object 2"/>
          <p:cNvGraphicFramePr>
            <a:graphicFrameLocks noChangeAspect="1"/>
          </p:cNvGraphicFramePr>
          <p:nvPr>
            <p:extLst>
              <p:ext uri="{D42A27DB-BD31-4B8C-83A1-F6EECF244321}">
                <p14:modId xmlns:p14="http://schemas.microsoft.com/office/powerpoint/2010/main" val="3475989319"/>
              </p:ext>
            </p:extLst>
          </p:nvPr>
        </p:nvGraphicFramePr>
        <p:xfrm>
          <a:off x="1856411" y="7240015"/>
          <a:ext cx="15669081" cy="2420354"/>
        </p:xfrm>
        <a:graphic>
          <a:graphicData uri="http://schemas.openxmlformats.org/presentationml/2006/ole">
            <mc:AlternateContent xmlns:mc="http://schemas.openxmlformats.org/markup-compatibility/2006">
              <mc:Choice xmlns:v="urn:schemas-microsoft-com:vml" Requires="v">
                <p:oleObj spid="_x0000_s13350" name="Уравнение" r:id="rId4" imgW="3454200" imgH="533160" progId="Equation.3">
                  <p:embed/>
                </p:oleObj>
              </mc:Choice>
              <mc:Fallback>
                <p:oleObj name="Уравнение" r:id="rId4" imgW="3454200" imgH="533160" progId="Equation.3">
                  <p:embed/>
                  <p:pic>
                    <p:nvPicPr>
                      <p:cNvPr id="43011" name="Object 2"/>
                      <p:cNvPicPr>
                        <a:picLocks noChangeAspect="1" noChangeArrowheads="1"/>
                      </p:cNvPicPr>
                      <p:nvPr/>
                    </p:nvPicPr>
                    <p:blipFill>
                      <a:blip r:embed="rId5"/>
                      <a:srcRect/>
                      <a:stretch>
                        <a:fillRect/>
                      </a:stretch>
                    </p:blipFill>
                    <p:spPr bwMode="auto">
                      <a:xfrm>
                        <a:off x="1856411" y="7240015"/>
                        <a:ext cx="15669081" cy="2420354"/>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3960470178"/>
      </p:ext>
    </p:extLst>
  </p:cSld>
  <p:clrMapOvr>
    <a:masterClrMapping/>
  </p:clrMapOvr>
  <p:transition spd="me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Линия"/>
          <p:cNvSpPr/>
          <p:nvPr/>
        </p:nvSpPr>
        <p:spPr>
          <a:xfrm>
            <a:off x="1201065" y="2214562"/>
            <a:ext cx="21506373" cy="1"/>
          </a:xfrm>
          <a:prstGeom prst="line">
            <a:avLst/>
          </a:prstGeom>
          <a:ln w="12700">
            <a:solidFill>
              <a:srgbClr val="253957"/>
            </a:solidFill>
            <a:miter lim="400000"/>
          </a:ln>
        </p:spPr>
        <p:txBody>
          <a:bodyPr lIns="71437" tIns="71437" rIns="71437" bIns="71437" anchor="ctr"/>
          <a:lstStyle/>
          <a:p>
            <a:pPr>
              <a:defRPr sz="3200"/>
            </a:pPr>
            <a:endParaRPr/>
          </a:p>
        </p:txBody>
      </p:sp>
      <p:sp>
        <p:nvSpPr>
          <p:cNvPr id="59" name="Очень крутой заголовок…"/>
          <p:cNvSpPr txBox="1"/>
          <p:nvPr/>
        </p:nvSpPr>
        <p:spPr>
          <a:xfrm>
            <a:off x="1205929" y="2376971"/>
            <a:ext cx="19283587" cy="231322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lgn="l">
              <a:defRPr sz="7000" b="1" cap="all">
                <a:solidFill>
                  <a:srgbClr val="253957"/>
                </a:solidFill>
                <a:latin typeface="+mn-lt"/>
                <a:ea typeface="+mn-ea"/>
                <a:cs typeface="+mn-cs"/>
                <a:sym typeface="Arial Narrow"/>
              </a:defRPr>
            </a:pPr>
            <a:r>
              <a:rPr lang="ru-RU" sz="7200" b="1" cap="all" dirty="0">
                <a:solidFill>
                  <a:srgbClr val="253957"/>
                </a:solidFill>
                <a:sym typeface="Arial Narrow"/>
              </a:rPr>
              <a:t>Оценка параметров</a:t>
            </a:r>
            <a:endParaRPr lang="en-GB" sz="7200" b="1" cap="all" dirty="0">
              <a:solidFill>
                <a:srgbClr val="253957"/>
              </a:solidFill>
              <a:sym typeface="Arial Narrow"/>
            </a:endParaRPr>
          </a:p>
        </p:txBody>
      </p:sp>
      <p:sp>
        <p:nvSpPr>
          <p:cNvPr id="60"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1342810" y="5301023"/>
            <a:ext cx="21506374" cy="484268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lgn="l">
              <a:defRPr sz="2800">
                <a:solidFill>
                  <a:srgbClr val="253957"/>
                </a:solidFill>
                <a:latin typeface="+mn-lt"/>
                <a:ea typeface="+mn-ea"/>
                <a:cs typeface="+mn-cs"/>
                <a:sym typeface="Arial Narrow"/>
              </a:defRPr>
            </a:pPr>
            <a:endParaRPr sz="4400" dirty="0"/>
          </a:p>
        </p:txBody>
      </p:sp>
      <p:sp>
        <p:nvSpPr>
          <p:cNvPr id="62" name="Название подразделения, лаборатории, факультета и т.д."/>
          <p:cNvSpPr txBox="1"/>
          <p:nvPr/>
        </p:nvSpPr>
        <p:spPr>
          <a:xfrm>
            <a:off x="11338744" y="942364"/>
            <a:ext cx="11366416" cy="513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spAutoFit/>
          </a:bodyPr>
          <a:lstStyle>
            <a:lvl1pPr algn="r">
              <a:defRPr sz="2400">
                <a:solidFill>
                  <a:srgbClr val="253957"/>
                </a:solidFill>
                <a:latin typeface="+mn-lt"/>
                <a:ea typeface="+mn-ea"/>
                <a:cs typeface="+mn-cs"/>
                <a:sym typeface="Arial Narrow"/>
              </a:defRPr>
            </a:lvl1pPr>
          </a:lstStyle>
          <a:p>
            <a:r>
              <a:rPr lang="ru-RU" dirty="0"/>
              <a:t>Кафедра прикладной математики и информатики</a:t>
            </a:r>
          </a:p>
        </p:txBody>
      </p:sp>
      <p:pic>
        <p:nvPicPr>
          <p:cNvPr id="63" name="Изображение" descr="Изображение"/>
          <p:cNvPicPr>
            <a:picLocks noChangeAspect="1"/>
          </p:cNvPicPr>
          <p:nvPr/>
        </p:nvPicPr>
        <p:blipFill>
          <a:blip r:embed="rId3"/>
          <a:stretch>
            <a:fillRect/>
          </a:stretch>
        </p:blipFill>
        <p:spPr>
          <a:xfrm>
            <a:off x="1226606" y="586180"/>
            <a:ext cx="1199579" cy="1199579"/>
          </a:xfrm>
          <a:prstGeom prst="rect">
            <a:avLst/>
          </a:prstGeom>
          <a:ln w="12700">
            <a:miter lim="400000"/>
          </a:ln>
        </p:spPr>
      </p:pic>
      <p:sp>
        <p:nvSpPr>
          <p:cNvPr id="14" name="Прямоугольник 13"/>
          <p:cNvSpPr/>
          <p:nvPr/>
        </p:nvSpPr>
        <p:spPr>
          <a:xfrm>
            <a:off x="1377544" y="4206556"/>
            <a:ext cx="21362350" cy="1938992"/>
          </a:xfrm>
          <a:prstGeom prst="rect">
            <a:avLst/>
          </a:prstGeom>
        </p:spPr>
        <p:txBody>
          <a:bodyPr wrap="square">
            <a:spAutoFit/>
          </a:bodyPr>
          <a:lstStyle/>
          <a:p>
            <a:pPr lvl="1" indent="0" algn="l">
              <a:spcBef>
                <a:spcPts val="2800"/>
              </a:spcBef>
              <a:buSzPct val="100000"/>
              <a:defRPr sz="2800">
                <a:solidFill>
                  <a:srgbClr val="253957"/>
                </a:solidFill>
                <a:latin typeface="+mn-lt"/>
                <a:ea typeface="+mn-ea"/>
                <a:cs typeface="+mn-cs"/>
                <a:sym typeface="Arial Narrow"/>
              </a:defRPr>
            </a:pPr>
            <a:r>
              <a:rPr lang="ru-RU" sz="6000" dirty="0">
                <a:solidFill>
                  <a:srgbClr val="253957"/>
                </a:solidFill>
                <a:sym typeface="Arial Narrow"/>
              </a:rPr>
              <a:t>Что если в тренировочном множестве не было документов со словом </a:t>
            </a:r>
            <a:r>
              <a:rPr lang="en-US" sz="6000" b="1" i="1" dirty="0">
                <a:solidFill>
                  <a:srgbClr val="253957"/>
                </a:solidFill>
                <a:sym typeface="Arial Narrow"/>
              </a:rPr>
              <a:t>fantastic, </a:t>
            </a:r>
            <a:r>
              <a:rPr lang="ru-RU" sz="6000" dirty="0">
                <a:solidFill>
                  <a:srgbClr val="253957"/>
                </a:solidFill>
                <a:sym typeface="Arial Narrow"/>
              </a:rPr>
              <a:t>которые имели класс </a:t>
            </a:r>
            <a:r>
              <a:rPr lang="en-US" sz="6000" b="1" dirty="0">
                <a:solidFill>
                  <a:srgbClr val="253957"/>
                </a:solidFill>
                <a:sym typeface="Arial Narrow"/>
              </a:rPr>
              <a:t>positive?</a:t>
            </a:r>
          </a:p>
        </p:txBody>
      </p:sp>
      <p:graphicFrame>
        <p:nvGraphicFramePr>
          <p:cNvPr id="10" name="Object 2"/>
          <p:cNvGraphicFramePr>
            <a:graphicFrameLocks noChangeAspect="1"/>
          </p:cNvGraphicFramePr>
          <p:nvPr>
            <p:extLst>
              <p:ext uri="{D42A27DB-BD31-4B8C-83A1-F6EECF244321}">
                <p14:modId xmlns:p14="http://schemas.microsoft.com/office/powerpoint/2010/main" val="3249605045"/>
              </p:ext>
            </p:extLst>
          </p:nvPr>
        </p:nvGraphicFramePr>
        <p:xfrm>
          <a:off x="1831077" y="6519783"/>
          <a:ext cx="15669081" cy="2420354"/>
        </p:xfrm>
        <a:graphic>
          <a:graphicData uri="http://schemas.openxmlformats.org/presentationml/2006/ole">
            <mc:AlternateContent xmlns:mc="http://schemas.openxmlformats.org/markup-compatibility/2006">
              <mc:Choice xmlns:v="urn:schemas-microsoft-com:vml" Requires="v">
                <p:oleObj spid="_x0000_s14374" name="Уравнение" r:id="rId4" imgW="3454200" imgH="533160" progId="Equation.3">
                  <p:embed/>
                </p:oleObj>
              </mc:Choice>
              <mc:Fallback>
                <p:oleObj name="Уравнение" r:id="rId4" imgW="3454200" imgH="533160" progId="Equation.3">
                  <p:embed/>
                  <p:pic>
                    <p:nvPicPr>
                      <p:cNvPr id="10" name="Object 2"/>
                      <p:cNvPicPr>
                        <a:picLocks noChangeAspect="1" noChangeArrowheads="1"/>
                      </p:cNvPicPr>
                      <p:nvPr/>
                    </p:nvPicPr>
                    <p:blipFill>
                      <a:blip r:embed="rId5"/>
                      <a:srcRect/>
                      <a:stretch>
                        <a:fillRect/>
                      </a:stretch>
                    </p:blipFill>
                    <p:spPr bwMode="auto">
                      <a:xfrm>
                        <a:off x="1831077" y="6519783"/>
                        <a:ext cx="15669081" cy="2420354"/>
                      </a:xfrm>
                      <a:prstGeom prst="rect">
                        <a:avLst/>
                      </a:prstGeom>
                      <a:noFill/>
                      <a:ln>
                        <a:noFill/>
                      </a:ln>
                    </p:spPr>
                  </p:pic>
                </p:oleObj>
              </mc:Fallback>
            </mc:AlternateContent>
          </a:graphicData>
        </a:graphic>
      </p:graphicFrame>
      <p:sp>
        <p:nvSpPr>
          <p:cNvPr id="9" name="Прямоугольник 8"/>
          <p:cNvSpPr/>
          <p:nvPr/>
        </p:nvSpPr>
        <p:spPr>
          <a:xfrm>
            <a:off x="1486834" y="9314372"/>
            <a:ext cx="21362350" cy="1938992"/>
          </a:xfrm>
          <a:prstGeom prst="rect">
            <a:avLst/>
          </a:prstGeom>
        </p:spPr>
        <p:txBody>
          <a:bodyPr wrap="square">
            <a:spAutoFit/>
          </a:bodyPr>
          <a:lstStyle/>
          <a:p>
            <a:pPr lvl="1" indent="0" algn="l">
              <a:spcBef>
                <a:spcPts val="2800"/>
              </a:spcBef>
              <a:buSzPct val="100000"/>
              <a:defRPr sz="2800">
                <a:solidFill>
                  <a:srgbClr val="253957"/>
                </a:solidFill>
                <a:latin typeface="+mn-lt"/>
                <a:ea typeface="+mn-ea"/>
                <a:cs typeface="+mn-cs"/>
                <a:sym typeface="Arial Narrow"/>
              </a:defRPr>
            </a:pPr>
            <a:r>
              <a:rPr lang="ru-RU" sz="6000" dirty="0">
                <a:solidFill>
                  <a:srgbClr val="253957"/>
                </a:solidFill>
                <a:sym typeface="Arial Narrow"/>
              </a:rPr>
              <a:t>В каждом из таких случаев вероятность класса </a:t>
            </a:r>
            <a:r>
              <a:rPr lang="en-US" sz="6000" b="1" dirty="0">
                <a:solidFill>
                  <a:srgbClr val="253957"/>
                </a:solidFill>
                <a:sym typeface="Arial Narrow"/>
              </a:rPr>
              <a:t>positive</a:t>
            </a:r>
            <a:r>
              <a:rPr lang="ru-RU" sz="6000" b="1" dirty="0">
                <a:solidFill>
                  <a:srgbClr val="253957"/>
                </a:solidFill>
                <a:sym typeface="Arial Narrow"/>
              </a:rPr>
              <a:t> </a:t>
            </a:r>
            <a:r>
              <a:rPr lang="ru-RU" sz="6000" dirty="0">
                <a:solidFill>
                  <a:srgbClr val="253957"/>
                </a:solidFill>
                <a:sym typeface="Arial Narrow"/>
              </a:rPr>
              <a:t>будет равна 0, вне зависимости от остальных слов</a:t>
            </a:r>
            <a:endParaRPr lang="en-US" sz="6000" b="1" dirty="0">
              <a:solidFill>
                <a:srgbClr val="253957"/>
              </a:solidFill>
              <a:sym typeface="Arial Narrow"/>
            </a:endParaRPr>
          </a:p>
        </p:txBody>
      </p:sp>
    </p:spTree>
    <p:extLst>
      <p:ext uri="{BB962C8B-B14F-4D97-AF65-F5344CB8AC3E}">
        <p14:creationId xmlns:p14="http://schemas.microsoft.com/office/powerpoint/2010/main" val="462439207"/>
      </p:ext>
    </p:extLst>
  </p:cSld>
  <p:clrMapOvr>
    <a:masterClrMapping/>
  </p:clrMapOvr>
  <p:transition spd="me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Линия"/>
          <p:cNvSpPr/>
          <p:nvPr/>
        </p:nvSpPr>
        <p:spPr>
          <a:xfrm>
            <a:off x="1201065" y="2214562"/>
            <a:ext cx="21506373" cy="1"/>
          </a:xfrm>
          <a:prstGeom prst="line">
            <a:avLst/>
          </a:prstGeom>
          <a:ln w="12700">
            <a:solidFill>
              <a:srgbClr val="253957"/>
            </a:solidFill>
            <a:miter lim="400000"/>
          </a:ln>
        </p:spPr>
        <p:txBody>
          <a:bodyPr lIns="71437" tIns="71437" rIns="71437" bIns="71437" anchor="ctr"/>
          <a:lstStyle/>
          <a:p>
            <a:pPr>
              <a:defRPr sz="3200"/>
            </a:pPr>
            <a:endParaRPr/>
          </a:p>
        </p:txBody>
      </p:sp>
      <p:sp>
        <p:nvSpPr>
          <p:cNvPr id="59" name="Очень крутой заголовок…"/>
          <p:cNvSpPr txBox="1"/>
          <p:nvPr/>
        </p:nvSpPr>
        <p:spPr>
          <a:xfrm>
            <a:off x="1205929" y="2376971"/>
            <a:ext cx="19283587" cy="231322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lgn="l">
              <a:defRPr sz="7000" b="1" cap="all">
                <a:solidFill>
                  <a:srgbClr val="253957"/>
                </a:solidFill>
                <a:latin typeface="+mn-lt"/>
                <a:ea typeface="+mn-ea"/>
                <a:cs typeface="+mn-cs"/>
                <a:sym typeface="Arial Narrow"/>
              </a:defRPr>
            </a:pPr>
            <a:r>
              <a:rPr lang="ru-RU" sz="7200" b="1" cap="all" dirty="0">
                <a:solidFill>
                  <a:srgbClr val="253957"/>
                </a:solidFill>
                <a:sym typeface="Arial Narrow"/>
              </a:rPr>
              <a:t>СГЛАЖИВАНИЕ </a:t>
            </a:r>
            <a:r>
              <a:rPr lang="en-US" sz="7200" b="1" cap="all" dirty="0">
                <a:solidFill>
                  <a:srgbClr val="253957"/>
                </a:solidFill>
                <a:sym typeface="Arial Narrow"/>
              </a:rPr>
              <a:t>(SMOOTHING)</a:t>
            </a:r>
            <a:endParaRPr lang="en-GB" sz="7200" b="1" cap="all" dirty="0">
              <a:solidFill>
                <a:srgbClr val="253957"/>
              </a:solidFill>
              <a:sym typeface="Arial Narrow"/>
            </a:endParaRPr>
          </a:p>
        </p:txBody>
      </p:sp>
      <p:sp>
        <p:nvSpPr>
          <p:cNvPr id="60"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1249653" y="5301023"/>
            <a:ext cx="21506374" cy="484268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lgn="l">
              <a:defRPr sz="2800">
                <a:solidFill>
                  <a:srgbClr val="253957"/>
                </a:solidFill>
                <a:latin typeface="+mn-lt"/>
                <a:ea typeface="+mn-ea"/>
                <a:cs typeface="+mn-cs"/>
                <a:sym typeface="Arial Narrow"/>
              </a:defRPr>
            </a:pPr>
            <a:endParaRPr sz="4400" dirty="0"/>
          </a:p>
        </p:txBody>
      </p:sp>
      <p:sp>
        <p:nvSpPr>
          <p:cNvPr id="62" name="Название подразделения, лаборатории, факультета и т.д."/>
          <p:cNvSpPr txBox="1"/>
          <p:nvPr/>
        </p:nvSpPr>
        <p:spPr>
          <a:xfrm>
            <a:off x="11338744" y="942364"/>
            <a:ext cx="11366416" cy="513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spAutoFit/>
          </a:bodyPr>
          <a:lstStyle>
            <a:lvl1pPr algn="r">
              <a:defRPr sz="2400">
                <a:solidFill>
                  <a:srgbClr val="253957"/>
                </a:solidFill>
                <a:latin typeface="+mn-lt"/>
                <a:ea typeface="+mn-ea"/>
                <a:cs typeface="+mn-cs"/>
                <a:sym typeface="Arial Narrow"/>
              </a:defRPr>
            </a:lvl1pPr>
          </a:lstStyle>
          <a:p>
            <a:r>
              <a:rPr lang="ru-RU" dirty="0"/>
              <a:t>Кафедра прикладной математики и информатики</a:t>
            </a:r>
          </a:p>
        </p:txBody>
      </p:sp>
      <p:pic>
        <p:nvPicPr>
          <p:cNvPr id="63" name="Изображение" descr="Изображение"/>
          <p:cNvPicPr>
            <a:picLocks noChangeAspect="1"/>
          </p:cNvPicPr>
          <p:nvPr/>
        </p:nvPicPr>
        <p:blipFill>
          <a:blip r:embed="rId3"/>
          <a:stretch>
            <a:fillRect/>
          </a:stretch>
        </p:blipFill>
        <p:spPr>
          <a:xfrm>
            <a:off x="1226606" y="586180"/>
            <a:ext cx="1199579" cy="1199579"/>
          </a:xfrm>
          <a:prstGeom prst="rect">
            <a:avLst/>
          </a:prstGeom>
          <a:ln w="12700">
            <a:miter lim="400000"/>
          </a:ln>
        </p:spPr>
      </p:pic>
      <p:graphicFrame>
        <p:nvGraphicFramePr>
          <p:cNvPr id="11" name="Object 2"/>
          <p:cNvGraphicFramePr>
            <a:graphicFrameLocks noChangeAspect="1"/>
          </p:cNvGraphicFramePr>
          <p:nvPr>
            <p:extLst>
              <p:ext uri="{D42A27DB-BD31-4B8C-83A1-F6EECF244321}">
                <p14:modId xmlns:p14="http://schemas.microsoft.com/office/powerpoint/2010/main" val="1804603253"/>
              </p:ext>
            </p:extLst>
          </p:nvPr>
        </p:nvGraphicFramePr>
        <p:xfrm>
          <a:off x="4916488" y="7642225"/>
          <a:ext cx="10668000" cy="4248150"/>
        </p:xfrm>
        <a:graphic>
          <a:graphicData uri="http://schemas.openxmlformats.org/presentationml/2006/ole">
            <mc:AlternateContent xmlns:mc="http://schemas.openxmlformats.org/markup-compatibility/2006">
              <mc:Choice xmlns:v="urn:schemas-microsoft-com:vml" Requires="v">
                <p:oleObj spid="_x0000_s15442" name="Уравнение" r:id="rId4" imgW="1625400" imgH="647640" progId="Equation.3">
                  <p:embed/>
                </p:oleObj>
              </mc:Choice>
              <mc:Fallback>
                <p:oleObj name="Уравнение" r:id="rId4" imgW="1625400" imgH="647640" progId="Equation.3">
                  <p:embed/>
                  <p:pic>
                    <p:nvPicPr>
                      <p:cNvPr id="9" name="Object 2"/>
                      <p:cNvPicPr>
                        <a:picLocks noChangeAspect="1" noChangeArrowheads="1"/>
                      </p:cNvPicPr>
                      <p:nvPr/>
                    </p:nvPicPr>
                    <p:blipFill>
                      <a:blip r:embed="rId5"/>
                      <a:srcRect/>
                      <a:stretch>
                        <a:fillRect/>
                      </a:stretch>
                    </p:blipFill>
                    <p:spPr bwMode="auto">
                      <a:xfrm>
                        <a:off x="4916488" y="7642225"/>
                        <a:ext cx="10668000" cy="4248150"/>
                      </a:xfrm>
                      <a:prstGeom prst="rect">
                        <a:avLst/>
                      </a:prstGeom>
                      <a:noFill/>
                    </p:spPr>
                  </p:pic>
                </p:oleObj>
              </mc:Fallback>
            </mc:AlternateContent>
          </a:graphicData>
        </a:graphic>
      </p:graphicFrame>
      <p:graphicFrame>
        <p:nvGraphicFramePr>
          <p:cNvPr id="12" name="Object 2"/>
          <p:cNvGraphicFramePr>
            <a:graphicFrameLocks noChangeAspect="1"/>
          </p:cNvGraphicFramePr>
          <p:nvPr>
            <p:extLst>
              <p:ext uri="{D42A27DB-BD31-4B8C-83A1-F6EECF244321}">
                <p14:modId xmlns:p14="http://schemas.microsoft.com/office/powerpoint/2010/main" val="4281894186"/>
              </p:ext>
            </p:extLst>
          </p:nvPr>
        </p:nvGraphicFramePr>
        <p:xfrm>
          <a:off x="1894856" y="4572229"/>
          <a:ext cx="10962316" cy="3459491"/>
        </p:xfrm>
        <a:graphic>
          <a:graphicData uri="http://schemas.openxmlformats.org/presentationml/2006/ole">
            <mc:AlternateContent xmlns:mc="http://schemas.openxmlformats.org/markup-compatibility/2006">
              <mc:Choice xmlns:v="urn:schemas-microsoft-com:vml" Requires="v">
                <p:oleObj spid="_x0000_s15443" name="Уравнение" r:id="rId6" imgW="1688760" imgH="533160" progId="Equation.3">
                  <p:embed/>
                </p:oleObj>
              </mc:Choice>
              <mc:Fallback>
                <p:oleObj name="Уравнение" r:id="rId6" imgW="1688760" imgH="533160" progId="Equation.3">
                  <p:embed/>
                  <p:pic>
                    <p:nvPicPr>
                      <p:cNvPr id="10" name="Object 2"/>
                      <p:cNvPicPr>
                        <a:picLocks noChangeAspect="1" noChangeArrowheads="1"/>
                      </p:cNvPicPr>
                      <p:nvPr/>
                    </p:nvPicPr>
                    <p:blipFill>
                      <a:blip r:embed="rId7"/>
                      <a:srcRect/>
                      <a:stretch>
                        <a:fillRect/>
                      </a:stretch>
                    </p:blipFill>
                    <p:spPr bwMode="auto">
                      <a:xfrm>
                        <a:off x="1894856" y="4572229"/>
                        <a:ext cx="10962316" cy="3459491"/>
                      </a:xfrm>
                      <a:prstGeom prst="rect">
                        <a:avLst/>
                      </a:prstGeom>
                      <a:noFill/>
                    </p:spPr>
                  </p:pic>
                </p:oleObj>
              </mc:Fallback>
            </mc:AlternateContent>
          </a:graphicData>
        </a:graphic>
      </p:graphicFrame>
      <mc:AlternateContent xmlns:mc="http://schemas.openxmlformats.org/markup-compatibility/2006" xmlns:a14="http://schemas.microsoft.com/office/drawing/2010/main">
        <mc:Choice Requires="a14">
          <p:sp>
            <p:nvSpPr>
              <p:cNvPr id="3" name="TextBox 2"/>
              <p:cNvSpPr txBox="1"/>
              <p:nvPr/>
            </p:nvSpPr>
            <p:spPr>
              <a:xfrm>
                <a:off x="14136216" y="8298160"/>
                <a:ext cx="6902142" cy="123110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14:m>
                  <m:oMathPara xmlns:m="http://schemas.openxmlformats.org/officeDocument/2006/math">
                    <m:oMathParaPr>
                      <m:jc m:val="centerGroup"/>
                    </m:oMathParaPr>
                    <m:oMath xmlns:m="http://schemas.openxmlformats.org/officeDocument/2006/math">
                      <m:r>
                        <a:rPr kumimoji="0" lang="en-US" sz="8000" b="0" i="1" u="none" strike="noStrike" cap="none" spc="0" normalizeH="0" baseline="0" smtClean="0">
                          <a:ln>
                            <a:noFill/>
                          </a:ln>
                          <a:solidFill>
                            <a:srgbClr val="000000"/>
                          </a:solidFill>
                          <a:effectLst/>
                          <a:uFillTx/>
                          <a:latin typeface="Cambria Math" panose="02040503050406030204" pitchFamily="18" charset="0"/>
                          <a:ea typeface="+mj-ea"/>
                          <a:cs typeface="+mj-cs"/>
                          <a:sym typeface="Helvetica Light"/>
                        </a:rPr>
                        <m:t>, </m:t>
                      </m:r>
                      <m:r>
                        <a:rPr kumimoji="0" lang="en-US" sz="8000" b="0" i="1" u="none" strike="noStrike" cap="none" spc="0" normalizeH="0" baseline="0" smtClean="0">
                          <a:ln>
                            <a:noFill/>
                          </a:ln>
                          <a:solidFill>
                            <a:srgbClr val="000000"/>
                          </a:solidFill>
                          <a:effectLst/>
                          <a:uFillTx/>
                          <a:latin typeface="Cambria Math" panose="02040503050406030204" pitchFamily="18" charset="0"/>
                          <a:ea typeface="+mj-ea"/>
                          <a:cs typeface="+mj-cs"/>
                          <a:sym typeface="Helvetica Light"/>
                        </a:rPr>
                        <m:t>𝛼</m:t>
                      </m:r>
                      <m:r>
                        <a:rPr kumimoji="0" lang="en-US" sz="8000" b="0" i="1" u="none" strike="noStrike" cap="none" spc="0" normalizeH="0" baseline="0" smtClean="0">
                          <a:ln>
                            <a:noFill/>
                          </a:ln>
                          <a:solidFill>
                            <a:srgbClr val="000000"/>
                          </a:solidFill>
                          <a:effectLst/>
                          <a:uFillTx/>
                          <a:latin typeface="Cambria Math" panose="02040503050406030204" pitchFamily="18" charset="0"/>
                          <a:ea typeface="+mj-ea"/>
                          <a:cs typeface="+mj-cs"/>
                          <a:sym typeface="Helvetica Light"/>
                        </a:rPr>
                        <m:t>&gt;0</m:t>
                      </m:r>
                    </m:oMath>
                  </m:oMathPara>
                </a14:m>
                <a:endParaRPr kumimoji="0" lang="ru-RU" sz="8000" b="0" i="0" u="none" strike="noStrike" cap="none" spc="0" normalizeH="0" baseline="0" dirty="0">
                  <a:ln>
                    <a:noFill/>
                  </a:ln>
                  <a:solidFill>
                    <a:srgbClr val="000000"/>
                  </a:solidFill>
                  <a:effectLst/>
                  <a:uFillTx/>
                  <a:ea typeface="+mj-ea"/>
                  <a:cs typeface="+mj-cs"/>
                  <a:sym typeface="Helvetica Light"/>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14136216" y="8298160"/>
                <a:ext cx="6902142" cy="1231106"/>
              </a:xfrm>
              <a:prstGeom prst="rect">
                <a:avLst/>
              </a:prstGeom>
              <a:blipFill>
                <a:blip r:embed="rId8"/>
                <a:stretch>
                  <a:fillRect/>
                </a:stretch>
              </a:blipFill>
              <a:ln w="12700" cap="flat">
                <a:noFill/>
                <a:miter lim="400000"/>
              </a:ln>
              <a:effectLst/>
            </p:spPr>
            <p:txBody>
              <a:bodyPr/>
              <a:lstStyle/>
              <a:p>
                <a:r>
                  <a:rPr lang="ru-RU">
                    <a:noFill/>
                  </a:rPr>
                  <a:t> </a:t>
                </a:r>
              </a:p>
            </p:txBody>
          </p:sp>
        </mc:Fallback>
      </mc:AlternateContent>
    </p:spTree>
    <p:extLst>
      <p:ext uri="{BB962C8B-B14F-4D97-AF65-F5344CB8AC3E}">
        <p14:creationId xmlns:p14="http://schemas.microsoft.com/office/powerpoint/2010/main" val="3405416567"/>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чень крутой заголовок…"/>
          <p:cNvSpPr txBox="1"/>
          <p:nvPr/>
        </p:nvSpPr>
        <p:spPr>
          <a:xfrm>
            <a:off x="4271120" y="5849888"/>
            <a:ext cx="16073440" cy="231322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defRPr sz="7000" b="1" cap="all">
                <a:solidFill>
                  <a:srgbClr val="253957"/>
                </a:solidFill>
                <a:latin typeface="+mn-lt"/>
                <a:ea typeface="+mn-ea"/>
                <a:cs typeface="+mn-cs"/>
                <a:sym typeface="Arial Narrow"/>
              </a:defRPr>
            </a:pPr>
            <a:r>
              <a:rPr lang="ru-RU" sz="7200" b="1" cap="all" dirty="0">
                <a:solidFill>
                  <a:srgbClr val="253957"/>
                </a:solidFill>
                <a:sym typeface="Arial Narrow"/>
              </a:rPr>
              <a:t>Можно вносить поправки и предлагать что-то свое!!!</a:t>
            </a:r>
            <a:endParaRPr lang="en-US" sz="5400" b="1" cap="all" dirty="0">
              <a:solidFill>
                <a:srgbClr val="253957"/>
              </a:solidFill>
              <a:sym typeface="Arial Narrow"/>
            </a:endParaRPr>
          </a:p>
        </p:txBody>
      </p:sp>
    </p:spTree>
    <p:extLst>
      <p:ext uri="{BB962C8B-B14F-4D97-AF65-F5344CB8AC3E}">
        <p14:creationId xmlns:p14="http://schemas.microsoft.com/office/powerpoint/2010/main" val="1024869709"/>
      </p:ext>
    </p:extLst>
  </p:cSld>
  <p:clrMapOvr>
    <a:masterClrMapping/>
  </p:clrMapOvr>
  <p:transition spd="me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Линия"/>
          <p:cNvSpPr/>
          <p:nvPr/>
        </p:nvSpPr>
        <p:spPr>
          <a:xfrm>
            <a:off x="1201065" y="2214562"/>
            <a:ext cx="21506373" cy="1"/>
          </a:xfrm>
          <a:prstGeom prst="line">
            <a:avLst/>
          </a:prstGeom>
          <a:ln w="12700">
            <a:solidFill>
              <a:srgbClr val="253957"/>
            </a:solidFill>
            <a:miter lim="400000"/>
          </a:ln>
        </p:spPr>
        <p:txBody>
          <a:bodyPr lIns="71437" tIns="71437" rIns="71437" bIns="71437" anchor="ctr"/>
          <a:lstStyle/>
          <a:p>
            <a:pPr>
              <a:defRPr sz="3200"/>
            </a:pPr>
            <a:endParaRPr/>
          </a:p>
        </p:txBody>
      </p:sp>
      <p:sp>
        <p:nvSpPr>
          <p:cNvPr id="59" name="Очень крутой заголовок…"/>
          <p:cNvSpPr txBox="1"/>
          <p:nvPr/>
        </p:nvSpPr>
        <p:spPr>
          <a:xfrm>
            <a:off x="1205929" y="2376971"/>
            <a:ext cx="19283587" cy="231322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lgn="l">
              <a:defRPr sz="7000" b="1" cap="all">
                <a:solidFill>
                  <a:srgbClr val="253957"/>
                </a:solidFill>
                <a:latin typeface="+mn-lt"/>
                <a:ea typeface="+mn-ea"/>
                <a:cs typeface="+mn-cs"/>
                <a:sym typeface="Arial Narrow"/>
              </a:defRPr>
            </a:pPr>
            <a:r>
              <a:rPr lang="ru-RU" sz="7200" b="1" cap="all" dirty="0">
                <a:solidFill>
                  <a:srgbClr val="253957"/>
                </a:solidFill>
                <a:sym typeface="Arial Narrow"/>
              </a:rPr>
              <a:t>МЕТРИКИ КАЧЕСТВА КЛАССИФИКАЦИИ</a:t>
            </a:r>
            <a:endParaRPr lang="en-GB" sz="7200" b="1" cap="all" dirty="0">
              <a:solidFill>
                <a:srgbClr val="253957"/>
              </a:solidFill>
              <a:sym typeface="Arial Narrow"/>
            </a:endParaRPr>
          </a:p>
        </p:txBody>
      </p:sp>
      <p:sp>
        <p:nvSpPr>
          <p:cNvPr id="60"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1342810" y="5301023"/>
            <a:ext cx="21506374" cy="484268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lgn="l">
              <a:defRPr sz="2800">
                <a:solidFill>
                  <a:srgbClr val="253957"/>
                </a:solidFill>
                <a:latin typeface="+mn-lt"/>
                <a:ea typeface="+mn-ea"/>
                <a:cs typeface="+mn-cs"/>
                <a:sym typeface="Arial Narrow"/>
              </a:defRPr>
            </a:pPr>
            <a:endParaRPr sz="4400" dirty="0"/>
          </a:p>
        </p:txBody>
      </p:sp>
      <p:sp>
        <p:nvSpPr>
          <p:cNvPr id="62" name="Название подразделения, лаборатории, факультета и т.д."/>
          <p:cNvSpPr txBox="1"/>
          <p:nvPr/>
        </p:nvSpPr>
        <p:spPr>
          <a:xfrm>
            <a:off x="11338744" y="942364"/>
            <a:ext cx="11366416" cy="513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spAutoFit/>
          </a:bodyPr>
          <a:lstStyle>
            <a:lvl1pPr algn="r">
              <a:defRPr sz="2400">
                <a:solidFill>
                  <a:srgbClr val="253957"/>
                </a:solidFill>
                <a:latin typeface="+mn-lt"/>
                <a:ea typeface="+mn-ea"/>
                <a:cs typeface="+mn-cs"/>
                <a:sym typeface="Arial Narrow"/>
              </a:defRPr>
            </a:lvl1pPr>
          </a:lstStyle>
          <a:p>
            <a:r>
              <a:rPr lang="ru-RU" dirty="0"/>
              <a:t>Кафедра прикладной математики и информатики</a:t>
            </a:r>
          </a:p>
        </p:txBody>
      </p:sp>
      <p:pic>
        <p:nvPicPr>
          <p:cNvPr id="63" name="Изображение" descr="Изображение"/>
          <p:cNvPicPr>
            <a:picLocks noChangeAspect="1"/>
          </p:cNvPicPr>
          <p:nvPr/>
        </p:nvPicPr>
        <p:blipFill>
          <a:blip r:embed="rId2"/>
          <a:stretch>
            <a:fillRect/>
          </a:stretch>
        </p:blipFill>
        <p:spPr>
          <a:xfrm>
            <a:off x="1226606" y="586180"/>
            <a:ext cx="1199579" cy="1199579"/>
          </a:xfrm>
          <a:prstGeom prst="rect">
            <a:avLst/>
          </a:prstGeom>
          <a:ln w="12700">
            <a:miter lim="400000"/>
          </a:ln>
        </p:spPr>
      </p:pic>
      <p:sp>
        <p:nvSpPr>
          <p:cNvPr id="3" name="Прямоугольник 2"/>
          <p:cNvSpPr/>
          <p:nvPr/>
        </p:nvSpPr>
        <p:spPr>
          <a:xfrm>
            <a:off x="1246784" y="4228533"/>
            <a:ext cx="21602400" cy="923330"/>
          </a:xfrm>
          <a:prstGeom prst="rect">
            <a:avLst/>
          </a:prstGeom>
        </p:spPr>
        <p:txBody>
          <a:bodyPr wrap="square">
            <a:spAutoFit/>
          </a:bodyPr>
          <a:lstStyle/>
          <a:p>
            <a:pPr algn="l"/>
            <a:r>
              <a:rPr lang="ru-RU" sz="5400" dirty="0">
                <a:solidFill>
                  <a:srgbClr val="253957"/>
                </a:solidFill>
                <a:latin typeface="+mn-lt"/>
              </a:rPr>
              <a:t>Доля правильных ответов на выборке (</a:t>
            </a:r>
            <a:r>
              <a:rPr lang="ru-RU" sz="5400" dirty="0" err="1">
                <a:solidFill>
                  <a:srgbClr val="253957"/>
                </a:solidFill>
                <a:latin typeface="+mn-lt"/>
              </a:rPr>
              <a:t>accuracy</a:t>
            </a:r>
            <a:r>
              <a:rPr lang="ru-RU" sz="5400" dirty="0">
                <a:solidFill>
                  <a:srgbClr val="253957"/>
                </a:solidFill>
                <a:latin typeface="+mn-lt"/>
              </a:rPr>
              <a:t>):</a:t>
            </a:r>
            <a:endParaRPr lang="ru-RU" dirty="0">
              <a:solidFill>
                <a:srgbClr val="253957"/>
              </a:solidFill>
              <a:latin typeface="+mn-lt"/>
            </a:endParaRPr>
          </a:p>
        </p:txBody>
      </p:sp>
      <mc:AlternateContent xmlns:mc="http://schemas.openxmlformats.org/markup-compatibility/2006" xmlns:a14="http://schemas.microsoft.com/office/drawing/2010/main">
        <mc:Choice Requires="a14">
          <p:sp>
            <p:nvSpPr>
              <p:cNvPr id="2" name="TextBox 1"/>
              <p:cNvSpPr txBox="1"/>
              <p:nvPr/>
            </p:nvSpPr>
            <p:spPr>
              <a:xfrm>
                <a:off x="1840332" y="5849568"/>
                <a:ext cx="8615628" cy="207486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ctr">
                <a:spAutoFit/>
              </a:bodyPr>
              <a:lstStyle/>
              <a:p>
                <a:pPr/>
                <a14:m>
                  <m:oMathPara xmlns:m="http://schemas.openxmlformats.org/officeDocument/2006/math">
                    <m:oMathParaPr>
                      <m:jc m:val="centerGroup"/>
                    </m:oMathParaPr>
                    <m:oMath xmlns:m="http://schemas.openxmlformats.org/officeDocument/2006/math">
                      <m:r>
                        <a:rPr lang="en-US" sz="4800" i="1" dirty="0">
                          <a:latin typeface="Cambria Math" panose="02040503050406030204" pitchFamily="18" charset="0"/>
                          <a:ea typeface="ＭＳ Ｐゴシック" charset="0"/>
                          <a:cs typeface="ＭＳ Ｐゴシック" charset="0"/>
                        </a:rPr>
                        <m:t>𝐴𝑐𝑐𝑢𝑟𝑎𝑐𝑦</m:t>
                      </m:r>
                      <m:r>
                        <a:rPr lang="en-US" sz="4800" i="1" dirty="0">
                          <a:latin typeface="Cambria Math" panose="02040503050406030204" pitchFamily="18" charset="0"/>
                          <a:ea typeface="ＭＳ Ｐゴシック" charset="0"/>
                          <a:cs typeface="ＭＳ Ｐゴシック" charset="0"/>
                        </a:rPr>
                        <m:t>  </m:t>
                      </m:r>
                      <m:r>
                        <a:rPr lang="en-US" sz="4800" dirty="0">
                          <a:latin typeface="Cambria Math" panose="02040503050406030204" pitchFamily="18" charset="0"/>
                          <a:ea typeface="ＭＳ Ｐゴシック" charset="0"/>
                          <a:cs typeface="ＭＳ Ｐゴシック" charset="0"/>
                        </a:rPr>
                        <m:t>=</m:t>
                      </m:r>
                      <m:f>
                        <m:fPr>
                          <m:ctrlPr>
                            <a:rPr kumimoji="0" lang="ru-RU" sz="5000" b="0" i="1" u="none" strike="noStrike" cap="none" spc="0" normalizeH="0" baseline="0" smtClean="0">
                              <a:ln>
                                <a:noFill/>
                              </a:ln>
                              <a:solidFill>
                                <a:srgbClr val="000000"/>
                              </a:solidFill>
                              <a:effectLst/>
                              <a:uFillTx/>
                              <a:latin typeface="Cambria Math" panose="02040503050406030204" pitchFamily="18" charset="0"/>
                              <a:ea typeface="+mj-ea"/>
                              <a:cs typeface="+mj-cs"/>
                              <a:sym typeface="Helvetica Light"/>
                            </a:rPr>
                          </m:ctrlPr>
                        </m:fPr>
                        <m:num>
                          <m:r>
                            <a:rPr kumimoji="0" lang="en-US" sz="5000" b="0" i="1" u="none" strike="noStrike" cap="none" spc="0" normalizeH="0" baseline="0" smtClean="0">
                              <a:ln>
                                <a:noFill/>
                              </a:ln>
                              <a:solidFill>
                                <a:srgbClr val="000000"/>
                              </a:solidFill>
                              <a:effectLst/>
                              <a:uFillTx/>
                              <a:latin typeface="Cambria Math" panose="02040503050406030204" pitchFamily="18" charset="0"/>
                              <a:ea typeface="+mj-ea"/>
                              <a:cs typeface="+mj-cs"/>
                              <a:sym typeface="Helvetica Light"/>
                            </a:rPr>
                            <m:t>1</m:t>
                          </m:r>
                        </m:num>
                        <m:den>
                          <m:r>
                            <a:rPr kumimoji="0" lang="en-US" sz="5000" b="0" i="1" u="none" strike="noStrike" cap="none" spc="0" normalizeH="0" baseline="0" smtClean="0">
                              <a:ln>
                                <a:noFill/>
                              </a:ln>
                              <a:solidFill>
                                <a:srgbClr val="000000"/>
                              </a:solidFill>
                              <a:effectLst/>
                              <a:uFillTx/>
                              <a:latin typeface="Cambria Math" panose="02040503050406030204" pitchFamily="18" charset="0"/>
                              <a:ea typeface="+mj-ea"/>
                              <a:cs typeface="+mj-cs"/>
                              <a:sym typeface="Helvetica Light"/>
                            </a:rPr>
                            <m:t>𝑚</m:t>
                          </m:r>
                        </m:den>
                      </m:f>
                      <m:nary>
                        <m:naryPr>
                          <m:chr m:val="∑"/>
                          <m:ctrlPr>
                            <a:rPr kumimoji="0" lang="ru-RU" sz="5000" b="0" i="1" u="none" strike="noStrike" cap="none" spc="0" normalizeH="0" baseline="0" smtClean="0">
                              <a:ln>
                                <a:noFill/>
                              </a:ln>
                              <a:solidFill>
                                <a:srgbClr val="000000"/>
                              </a:solidFill>
                              <a:effectLst/>
                              <a:uFillTx/>
                              <a:latin typeface="Cambria Math" panose="02040503050406030204" pitchFamily="18" charset="0"/>
                              <a:ea typeface="+mj-ea"/>
                              <a:cs typeface="+mj-cs"/>
                              <a:sym typeface="Helvetica Light"/>
                            </a:rPr>
                          </m:ctrlPr>
                        </m:naryPr>
                        <m:sub>
                          <m:r>
                            <m:rPr>
                              <m:brk m:alnAt="23"/>
                            </m:rPr>
                            <a:rPr kumimoji="0" lang="en-US" sz="5000" b="0" i="1" u="none" strike="noStrike" cap="none" spc="0" normalizeH="0" baseline="0" smtClean="0">
                              <a:ln>
                                <a:noFill/>
                              </a:ln>
                              <a:solidFill>
                                <a:srgbClr val="000000"/>
                              </a:solidFill>
                              <a:effectLst/>
                              <a:uFillTx/>
                              <a:latin typeface="Cambria Math" panose="02040503050406030204" pitchFamily="18" charset="0"/>
                              <a:ea typeface="+mj-ea"/>
                              <a:cs typeface="+mj-cs"/>
                              <a:sym typeface="Helvetica Light"/>
                            </a:rPr>
                            <m:t>𝑖</m:t>
                          </m:r>
                          <m:r>
                            <a:rPr kumimoji="0" lang="en-US" sz="5000" b="0" i="1" u="none" strike="noStrike" cap="none" spc="0" normalizeH="0" baseline="0" smtClean="0">
                              <a:ln>
                                <a:noFill/>
                              </a:ln>
                              <a:solidFill>
                                <a:srgbClr val="000000"/>
                              </a:solidFill>
                              <a:effectLst/>
                              <a:uFillTx/>
                              <a:latin typeface="Cambria Math" panose="02040503050406030204" pitchFamily="18" charset="0"/>
                              <a:ea typeface="+mj-ea"/>
                              <a:cs typeface="+mj-cs"/>
                              <a:sym typeface="Helvetica Light"/>
                            </a:rPr>
                            <m:t>=1</m:t>
                          </m:r>
                        </m:sub>
                        <m:sup>
                          <m:r>
                            <a:rPr kumimoji="0" lang="en-US" sz="5000" b="0" i="1" u="none" strike="noStrike" cap="none" spc="0" normalizeH="0" baseline="0" smtClean="0">
                              <a:ln>
                                <a:noFill/>
                              </a:ln>
                              <a:solidFill>
                                <a:srgbClr val="000000"/>
                              </a:solidFill>
                              <a:effectLst/>
                              <a:uFillTx/>
                              <a:latin typeface="Cambria Math" panose="02040503050406030204" pitchFamily="18" charset="0"/>
                              <a:ea typeface="+mj-ea"/>
                              <a:cs typeface="+mj-cs"/>
                              <a:sym typeface="Helvetica Light"/>
                            </a:rPr>
                            <m:t>𝑚</m:t>
                          </m:r>
                        </m:sup>
                        <m:e>
                          <m:d>
                            <m:dPr>
                              <m:begChr m:val="["/>
                              <m:endChr m:val="]"/>
                              <m:ctrlPr>
                                <a:rPr kumimoji="0" lang="ru-RU" sz="5000" b="0" i="1" u="none" strike="noStrike" cap="none" spc="0" normalizeH="0" baseline="0" smtClean="0">
                                  <a:ln>
                                    <a:noFill/>
                                  </a:ln>
                                  <a:solidFill>
                                    <a:srgbClr val="000000"/>
                                  </a:solidFill>
                                  <a:effectLst/>
                                  <a:uFillTx/>
                                  <a:latin typeface="Cambria Math" panose="02040503050406030204" pitchFamily="18" charset="0"/>
                                  <a:ea typeface="+mj-ea"/>
                                  <a:cs typeface="+mj-cs"/>
                                  <a:sym typeface="Helvetica Light"/>
                                </a:rPr>
                              </m:ctrlPr>
                            </m:dPr>
                            <m:e>
                              <m:r>
                                <a:rPr kumimoji="0" lang="en-US" sz="5000" b="0" i="1" u="none" strike="noStrike" cap="none" spc="0" normalizeH="0" baseline="0" smtClean="0">
                                  <a:ln>
                                    <a:noFill/>
                                  </a:ln>
                                  <a:solidFill>
                                    <a:srgbClr val="000000"/>
                                  </a:solidFill>
                                  <a:effectLst/>
                                  <a:uFillTx/>
                                  <a:latin typeface="Cambria Math" panose="02040503050406030204" pitchFamily="18" charset="0"/>
                                  <a:ea typeface="+mj-ea"/>
                                  <a:cs typeface="+mj-cs"/>
                                  <a:sym typeface="Helvetica Light"/>
                                </a:rPr>
                                <m:t>𝑎</m:t>
                              </m:r>
                              <m:d>
                                <m:dPr>
                                  <m:ctrlPr>
                                    <a:rPr kumimoji="0" lang="en-US" sz="5000" b="0" i="1" u="none" strike="noStrike" cap="none" spc="0" normalizeH="0" baseline="0" smtClean="0">
                                      <a:ln>
                                        <a:noFill/>
                                      </a:ln>
                                      <a:solidFill>
                                        <a:srgbClr val="000000"/>
                                      </a:solidFill>
                                      <a:effectLst/>
                                      <a:uFillTx/>
                                      <a:latin typeface="Cambria Math" panose="02040503050406030204" pitchFamily="18" charset="0"/>
                                      <a:ea typeface="+mj-ea"/>
                                      <a:cs typeface="+mj-cs"/>
                                      <a:sym typeface="Helvetica Light"/>
                                    </a:rPr>
                                  </m:ctrlPr>
                                </m:dPr>
                                <m:e>
                                  <m:sSub>
                                    <m:sSubPr>
                                      <m:ctrlPr>
                                        <a:rPr kumimoji="0" lang="en-US" sz="5000" b="0" i="1" u="none" strike="noStrike" cap="none" spc="0" normalizeH="0" baseline="0" smtClean="0">
                                          <a:ln>
                                            <a:noFill/>
                                          </a:ln>
                                          <a:solidFill>
                                            <a:srgbClr val="000000"/>
                                          </a:solidFill>
                                          <a:effectLst/>
                                          <a:uFillTx/>
                                          <a:latin typeface="Cambria Math" panose="02040503050406030204" pitchFamily="18" charset="0"/>
                                          <a:ea typeface="+mj-ea"/>
                                          <a:cs typeface="+mj-cs"/>
                                          <a:sym typeface="Helvetica Light"/>
                                        </a:rPr>
                                      </m:ctrlPr>
                                    </m:sSubPr>
                                    <m:e>
                                      <m:r>
                                        <a:rPr kumimoji="0" lang="en-US" sz="5000" b="0" i="1" u="none" strike="noStrike" cap="none" spc="0" normalizeH="0" baseline="0" smtClean="0">
                                          <a:ln>
                                            <a:noFill/>
                                          </a:ln>
                                          <a:solidFill>
                                            <a:srgbClr val="000000"/>
                                          </a:solidFill>
                                          <a:effectLst/>
                                          <a:uFillTx/>
                                          <a:latin typeface="Cambria Math" panose="02040503050406030204" pitchFamily="18" charset="0"/>
                                          <a:ea typeface="+mj-ea"/>
                                          <a:cs typeface="+mj-cs"/>
                                          <a:sym typeface="Helvetica Light"/>
                                        </a:rPr>
                                        <m:t>𝑥</m:t>
                                      </m:r>
                                    </m:e>
                                    <m:sub>
                                      <m:r>
                                        <a:rPr kumimoji="0" lang="en-US" sz="5000" b="0" i="1" u="none" strike="noStrike" cap="none" spc="0" normalizeH="0" baseline="0" smtClean="0">
                                          <a:ln>
                                            <a:noFill/>
                                          </a:ln>
                                          <a:solidFill>
                                            <a:srgbClr val="000000"/>
                                          </a:solidFill>
                                          <a:effectLst/>
                                          <a:uFillTx/>
                                          <a:latin typeface="Cambria Math" panose="02040503050406030204" pitchFamily="18" charset="0"/>
                                          <a:ea typeface="+mj-ea"/>
                                          <a:cs typeface="+mj-cs"/>
                                          <a:sym typeface="Helvetica Light"/>
                                        </a:rPr>
                                        <m:t>𝑖</m:t>
                                      </m:r>
                                    </m:sub>
                                  </m:sSub>
                                </m:e>
                              </m:d>
                              <m:r>
                                <a:rPr kumimoji="0" lang="en-US" sz="5000" b="0" i="1" u="none" strike="noStrike" cap="none" spc="0" normalizeH="0" baseline="0" smtClean="0">
                                  <a:ln>
                                    <a:noFill/>
                                  </a:ln>
                                  <a:solidFill>
                                    <a:srgbClr val="000000"/>
                                  </a:solidFill>
                                  <a:effectLst/>
                                  <a:uFillTx/>
                                  <a:latin typeface="Cambria Math" panose="02040503050406030204" pitchFamily="18" charset="0"/>
                                  <a:ea typeface="+mj-ea"/>
                                  <a:cs typeface="+mj-cs"/>
                                  <a:sym typeface="Helvetica Light"/>
                                </a:rPr>
                                <m:t>=</m:t>
                              </m:r>
                              <m:sSub>
                                <m:sSubPr>
                                  <m:ctrlPr>
                                    <a:rPr kumimoji="0" lang="en-US" sz="5000" b="0" i="1" u="none" strike="noStrike" cap="none" spc="0" normalizeH="0" baseline="0" smtClean="0">
                                      <a:ln>
                                        <a:noFill/>
                                      </a:ln>
                                      <a:solidFill>
                                        <a:srgbClr val="000000"/>
                                      </a:solidFill>
                                      <a:effectLst/>
                                      <a:uFillTx/>
                                      <a:latin typeface="Cambria Math" panose="02040503050406030204" pitchFamily="18" charset="0"/>
                                      <a:ea typeface="+mj-ea"/>
                                      <a:cs typeface="+mj-cs"/>
                                      <a:sym typeface="Helvetica Light"/>
                                    </a:rPr>
                                  </m:ctrlPr>
                                </m:sSubPr>
                                <m:e>
                                  <m:r>
                                    <a:rPr kumimoji="0" lang="en-US" sz="5000" b="0" i="1" u="none" strike="noStrike" cap="none" spc="0" normalizeH="0" baseline="0" smtClean="0">
                                      <a:ln>
                                        <a:noFill/>
                                      </a:ln>
                                      <a:solidFill>
                                        <a:srgbClr val="000000"/>
                                      </a:solidFill>
                                      <a:effectLst/>
                                      <a:uFillTx/>
                                      <a:latin typeface="Cambria Math" panose="02040503050406030204" pitchFamily="18" charset="0"/>
                                      <a:ea typeface="+mj-ea"/>
                                      <a:cs typeface="+mj-cs"/>
                                      <a:sym typeface="Helvetica Light"/>
                                    </a:rPr>
                                    <m:t>𝑦</m:t>
                                  </m:r>
                                </m:e>
                                <m:sub>
                                  <m:r>
                                    <a:rPr kumimoji="0" lang="en-US" sz="5000" b="0" i="1" u="none" strike="noStrike" cap="none" spc="0" normalizeH="0" baseline="0" smtClean="0">
                                      <a:ln>
                                        <a:noFill/>
                                      </a:ln>
                                      <a:solidFill>
                                        <a:srgbClr val="000000"/>
                                      </a:solidFill>
                                      <a:effectLst/>
                                      <a:uFillTx/>
                                      <a:latin typeface="Cambria Math" panose="02040503050406030204" pitchFamily="18" charset="0"/>
                                      <a:ea typeface="+mj-ea"/>
                                      <a:cs typeface="+mj-cs"/>
                                      <a:sym typeface="Helvetica Light"/>
                                    </a:rPr>
                                    <m:t>𝑖</m:t>
                                  </m:r>
                                </m:sub>
                              </m:sSub>
                            </m:e>
                          </m:d>
                        </m:e>
                      </m:nary>
                    </m:oMath>
                  </m:oMathPara>
                </a14:m>
                <a:endParaRPr kumimoji="0" lang="ru-RU" sz="5000" b="0" i="0" u="none" strike="noStrike" cap="none" spc="0" normalizeH="0" baseline="0" dirty="0">
                  <a:ln>
                    <a:noFill/>
                  </a:ln>
                  <a:solidFill>
                    <a:srgbClr val="000000"/>
                  </a:solidFill>
                  <a:effectLst/>
                  <a:uFillTx/>
                  <a:latin typeface="+mj-lt"/>
                  <a:ea typeface="+mj-ea"/>
                  <a:cs typeface="+mj-cs"/>
                  <a:sym typeface="Helvetica Light"/>
                </a:endParaRPr>
              </a:p>
            </p:txBody>
          </p:sp>
        </mc:Choice>
        <mc:Fallback xmlns="">
          <p:sp>
            <p:nvSpPr>
              <p:cNvPr id="2" name="TextBox 1"/>
              <p:cNvSpPr txBox="1">
                <a:spLocks noRot="1" noChangeAspect="1" noMove="1" noResize="1" noEditPoints="1" noAdjustHandles="1" noChangeArrowheads="1" noChangeShapeType="1" noTextEdit="1"/>
              </p:cNvSpPr>
              <p:nvPr/>
            </p:nvSpPr>
            <p:spPr>
              <a:xfrm>
                <a:off x="1840332" y="5849568"/>
                <a:ext cx="8615628" cy="2074863"/>
              </a:xfrm>
              <a:prstGeom prst="rect">
                <a:avLst/>
              </a:prstGeom>
              <a:blipFill>
                <a:blip r:embed="rId3"/>
                <a:stretch>
                  <a:fillRect/>
                </a:stretch>
              </a:blipFill>
              <a:ln w="12700" cap="flat">
                <a:noFill/>
                <a:miter lim="400000"/>
              </a:ln>
              <a:effectLst/>
            </p:spPr>
            <p:txBody>
              <a:bodyPr/>
              <a:lstStyle/>
              <a:p>
                <a:r>
                  <a:rPr lang="ru-RU">
                    <a:noFill/>
                  </a:rPr>
                  <a:t> </a:t>
                </a:r>
              </a:p>
            </p:txBody>
          </p:sp>
        </mc:Fallback>
      </mc:AlternateContent>
      <p:sp>
        <p:nvSpPr>
          <p:cNvPr id="11" name="Прямоугольник 10"/>
          <p:cNvSpPr/>
          <p:nvPr/>
        </p:nvSpPr>
        <p:spPr>
          <a:xfrm>
            <a:off x="1294797" y="9090248"/>
            <a:ext cx="21506374" cy="1754326"/>
          </a:xfrm>
          <a:prstGeom prst="rect">
            <a:avLst/>
          </a:prstGeom>
        </p:spPr>
        <p:txBody>
          <a:bodyPr wrap="square">
            <a:spAutoFit/>
          </a:bodyPr>
          <a:lstStyle/>
          <a:p>
            <a:pPr marL="685800" indent="-685800" algn="l">
              <a:buFont typeface="Arial" panose="020B0604020202020204" pitchFamily="34" charset="0"/>
              <a:buChar char="•"/>
            </a:pPr>
            <a:r>
              <a:rPr lang="ru-RU" sz="5400" dirty="0">
                <a:solidFill>
                  <a:srgbClr val="253957"/>
                </a:solidFill>
                <a:latin typeface="+mn-lt"/>
              </a:rPr>
              <a:t>Соответствует интуитивным представлениям о качестве классификации</a:t>
            </a:r>
          </a:p>
          <a:p>
            <a:pPr marL="685800" indent="-685800" algn="l">
              <a:buFont typeface="Arial" panose="020B0604020202020204" pitchFamily="34" charset="0"/>
              <a:buChar char="•"/>
            </a:pPr>
            <a:r>
              <a:rPr lang="ru-RU" sz="5400" dirty="0">
                <a:solidFill>
                  <a:srgbClr val="253957"/>
                </a:solidFill>
                <a:latin typeface="+mn-lt"/>
              </a:rPr>
              <a:t>Имеет проблемы с интерпретацией на несбалансированных выборках.</a:t>
            </a:r>
          </a:p>
        </p:txBody>
      </p:sp>
    </p:spTree>
    <p:extLst>
      <p:ext uri="{BB962C8B-B14F-4D97-AF65-F5344CB8AC3E}">
        <p14:creationId xmlns:p14="http://schemas.microsoft.com/office/powerpoint/2010/main" val="1259966726"/>
      </p:ext>
    </p:extLst>
  </p:cSld>
  <p:clrMapOvr>
    <a:masterClrMapping/>
  </p:clrMapOvr>
  <p:transition spd="me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Линия"/>
          <p:cNvSpPr/>
          <p:nvPr/>
        </p:nvSpPr>
        <p:spPr>
          <a:xfrm>
            <a:off x="1201065" y="2214562"/>
            <a:ext cx="21506373" cy="1"/>
          </a:xfrm>
          <a:prstGeom prst="line">
            <a:avLst/>
          </a:prstGeom>
          <a:ln w="12700">
            <a:solidFill>
              <a:srgbClr val="253957"/>
            </a:solidFill>
            <a:miter lim="400000"/>
          </a:ln>
        </p:spPr>
        <p:txBody>
          <a:bodyPr lIns="71437" tIns="71437" rIns="71437" bIns="71437" anchor="ctr"/>
          <a:lstStyle/>
          <a:p>
            <a:pPr>
              <a:defRPr sz="3200"/>
            </a:pPr>
            <a:endParaRPr/>
          </a:p>
        </p:txBody>
      </p:sp>
      <p:sp>
        <p:nvSpPr>
          <p:cNvPr id="59" name="Очень крутой заголовок…"/>
          <p:cNvSpPr txBox="1"/>
          <p:nvPr/>
        </p:nvSpPr>
        <p:spPr>
          <a:xfrm>
            <a:off x="1205929" y="2376971"/>
            <a:ext cx="19283587" cy="231322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lgn="l">
              <a:defRPr sz="7000" b="1" cap="all">
                <a:solidFill>
                  <a:srgbClr val="253957"/>
                </a:solidFill>
                <a:latin typeface="+mn-lt"/>
                <a:ea typeface="+mn-ea"/>
                <a:cs typeface="+mn-cs"/>
                <a:sym typeface="Arial Narrow"/>
              </a:defRPr>
            </a:pPr>
            <a:r>
              <a:rPr lang="ru-RU" sz="7000" cap="all" dirty="0">
                <a:sym typeface="Arial Narrow"/>
              </a:rPr>
              <a:t>Матрица ошибок</a:t>
            </a:r>
            <a:endParaRPr lang="en-GB" sz="7200" b="1" cap="all" dirty="0">
              <a:solidFill>
                <a:srgbClr val="253957"/>
              </a:solidFill>
              <a:sym typeface="Arial Narrow"/>
            </a:endParaRPr>
          </a:p>
        </p:txBody>
      </p:sp>
      <p:sp>
        <p:nvSpPr>
          <p:cNvPr id="60"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1342810" y="5301023"/>
            <a:ext cx="21506374" cy="484268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lgn="l">
              <a:defRPr sz="2800">
                <a:solidFill>
                  <a:srgbClr val="253957"/>
                </a:solidFill>
                <a:latin typeface="+mn-lt"/>
                <a:ea typeface="+mn-ea"/>
                <a:cs typeface="+mn-cs"/>
                <a:sym typeface="Arial Narrow"/>
              </a:defRPr>
            </a:pPr>
            <a:endParaRPr sz="4400" dirty="0"/>
          </a:p>
        </p:txBody>
      </p:sp>
      <p:sp>
        <p:nvSpPr>
          <p:cNvPr id="62" name="Название подразделения, лаборатории, факультета и т.д."/>
          <p:cNvSpPr txBox="1"/>
          <p:nvPr/>
        </p:nvSpPr>
        <p:spPr>
          <a:xfrm>
            <a:off x="11338744" y="942364"/>
            <a:ext cx="11366416" cy="513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spAutoFit/>
          </a:bodyPr>
          <a:lstStyle>
            <a:lvl1pPr algn="r">
              <a:defRPr sz="2400">
                <a:solidFill>
                  <a:srgbClr val="253957"/>
                </a:solidFill>
                <a:latin typeface="+mn-lt"/>
                <a:ea typeface="+mn-ea"/>
                <a:cs typeface="+mn-cs"/>
                <a:sym typeface="Arial Narrow"/>
              </a:defRPr>
            </a:lvl1pPr>
          </a:lstStyle>
          <a:p>
            <a:r>
              <a:rPr lang="ru-RU" dirty="0"/>
              <a:t>Кафедра прикладной математики и информатики</a:t>
            </a:r>
          </a:p>
        </p:txBody>
      </p:sp>
      <p:pic>
        <p:nvPicPr>
          <p:cNvPr id="63" name="Изображение" descr="Изображение"/>
          <p:cNvPicPr>
            <a:picLocks noChangeAspect="1"/>
          </p:cNvPicPr>
          <p:nvPr/>
        </p:nvPicPr>
        <p:blipFill>
          <a:blip r:embed="rId3"/>
          <a:stretch>
            <a:fillRect/>
          </a:stretch>
        </p:blipFill>
        <p:spPr>
          <a:xfrm>
            <a:off x="1226606" y="586180"/>
            <a:ext cx="1199579" cy="1199579"/>
          </a:xfrm>
          <a:prstGeom prst="rect">
            <a:avLst/>
          </a:prstGeom>
          <a:ln w="12700">
            <a:miter lim="400000"/>
          </a:ln>
        </p:spPr>
      </p:pic>
      <p:graphicFrame>
        <p:nvGraphicFramePr>
          <p:cNvPr id="12" name="Group 4"/>
          <p:cNvGraphicFramePr>
            <a:graphicFrameLocks noGrp="1"/>
          </p:cNvGraphicFramePr>
          <p:nvPr>
            <p:extLst>
              <p:ext uri="{D42A27DB-BD31-4B8C-83A1-F6EECF244321}">
                <p14:modId xmlns:p14="http://schemas.microsoft.com/office/powerpoint/2010/main" val="528214396"/>
              </p:ext>
            </p:extLst>
          </p:nvPr>
        </p:nvGraphicFramePr>
        <p:xfrm>
          <a:off x="2182888" y="8124043"/>
          <a:ext cx="20882312" cy="4039323"/>
        </p:xfrm>
        <a:graphic>
          <a:graphicData uri="http://schemas.openxmlformats.org/drawingml/2006/table">
            <a:tbl>
              <a:tblPr/>
              <a:tblGrid>
                <a:gridCol w="5494755">
                  <a:extLst>
                    <a:ext uri="{9D8B030D-6E8A-4147-A177-3AD203B41FA5}">
                      <a16:colId xmlns:a16="http://schemas.microsoft.com/office/drawing/2014/main" val="20000"/>
                    </a:ext>
                  </a:extLst>
                </a:gridCol>
                <a:gridCol w="8026167">
                  <a:extLst>
                    <a:ext uri="{9D8B030D-6E8A-4147-A177-3AD203B41FA5}">
                      <a16:colId xmlns:a16="http://schemas.microsoft.com/office/drawing/2014/main" val="20001"/>
                    </a:ext>
                  </a:extLst>
                </a:gridCol>
                <a:gridCol w="7361390">
                  <a:extLst>
                    <a:ext uri="{9D8B030D-6E8A-4147-A177-3AD203B41FA5}">
                      <a16:colId xmlns:a16="http://schemas.microsoft.com/office/drawing/2014/main" val="20002"/>
                    </a:ext>
                  </a:extLst>
                </a:gridCol>
              </a:tblGrid>
              <a:tr h="1346441">
                <a:tc>
                  <a:txBody>
                    <a:bodyPr/>
                    <a:lstStyle/>
                    <a:p>
                      <a:pPr marL="0" marR="0" lvl="0" indent="0" algn="r" defTabSz="914400" rtl="0" eaLnBrk="1" fontAlgn="base" latinLnBrk="0" hangingPunct="1">
                        <a:lnSpc>
                          <a:spcPct val="100000"/>
                        </a:lnSpc>
                        <a:spcBef>
                          <a:spcPct val="0"/>
                        </a:spcBef>
                        <a:spcAft>
                          <a:spcPct val="0"/>
                        </a:spcAft>
                        <a:buClrTx/>
                        <a:buSzTx/>
                        <a:buFontTx/>
                        <a:buNone/>
                        <a:tabLst/>
                      </a:pPr>
                      <a:endParaRPr kumimoji="0" lang="en-US" sz="7400" b="0" i="0" u="none" strike="noStrike" cap="none" normalizeH="0" baseline="0" dirty="0">
                        <a:ln>
                          <a:noFill/>
                        </a:ln>
                        <a:solidFill>
                          <a:schemeClr val="tx1"/>
                        </a:solidFill>
                        <a:effectLst/>
                        <a:latin typeface="+mn-lt"/>
                        <a:ea typeface="ＭＳ Ｐゴシック" charset="0"/>
                        <a:cs typeface="ＭＳ Ｐゴシック" charset="0"/>
                      </a:endParaRPr>
                    </a:p>
                  </a:txBody>
                  <a:tcPr marL="283461" marR="283461" marT="106298" marB="106298"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7400" b="0" i="0" u="none" strike="noStrike" cap="none" normalizeH="0" baseline="0" dirty="0">
                          <a:ln>
                            <a:noFill/>
                          </a:ln>
                          <a:solidFill>
                            <a:schemeClr val="tx1"/>
                          </a:solidFill>
                          <a:effectLst/>
                          <a:latin typeface="+mn-lt"/>
                          <a:ea typeface="ＭＳ Ｐゴシック" charset="0"/>
                          <a:cs typeface="ＭＳ Ｐゴシック" charset="0"/>
                        </a:rPr>
                        <a:t>y=1</a:t>
                      </a:r>
                    </a:p>
                  </a:txBody>
                  <a:tcPr marL="283461" marR="283461" marT="106298" marB="106298"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7400" b="0" i="0" u="none" strike="noStrike" cap="none" normalizeH="0" baseline="0" dirty="0">
                          <a:ln>
                            <a:noFill/>
                          </a:ln>
                          <a:solidFill>
                            <a:schemeClr val="tx1"/>
                          </a:solidFill>
                          <a:effectLst/>
                          <a:latin typeface="+mn-lt"/>
                          <a:ea typeface="ＭＳ Ｐゴシック" charset="0"/>
                          <a:cs typeface="ＭＳ Ｐゴシック" charset="0"/>
                        </a:rPr>
                        <a:t>y=0</a:t>
                      </a:r>
                    </a:p>
                  </a:txBody>
                  <a:tcPr marL="283461" marR="283461" marT="106298" marB="106298"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1346441">
                <a:tc>
                  <a:txBody>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7400" b="0" i="0" u="none" strike="noStrike" cap="none" normalizeH="0" baseline="0" dirty="0">
                          <a:ln>
                            <a:noFill/>
                          </a:ln>
                          <a:solidFill>
                            <a:schemeClr val="tx1"/>
                          </a:solidFill>
                          <a:effectLst/>
                          <a:latin typeface="+mn-lt"/>
                          <a:ea typeface="ＭＳ Ｐゴシック" charset="0"/>
                          <a:cs typeface="ＭＳ Ｐゴシック" charset="0"/>
                        </a:rPr>
                        <a:t>a(x) = 1</a:t>
                      </a:r>
                    </a:p>
                  </a:txBody>
                  <a:tcPr marL="283461" marR="283461" marT="106298" marB="106298"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7400" b="0" i="0" u="none" strike="noStrike" cap="none" normalizeH="0" baseline="0" dirty="0">
                          <a:ln>
                            <a:noFill/>
                          </a:ln>
                          <a:solidFill>
                            <a:schemeClr val="tx1"/>
                          </a:solidFill>
                          <a:effectLst/>
                          <a:latin typeface="+mn-lt"/>
                          <a:ea typeface="ＭＳ Ｐゴシック" charset="0"/>
                          <a:cs typeface="ＭＳ Ｐゴシック" charset="0"/>
                        </a:rPr>
                        <a:t>True Positive (TP) </a:t>
                      </a:r>
                    </a:p>
                  </a:txBody>
                  <a:tcPr marL="283461" marR="283461" marT="106298" marB="106298"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7400" b="0" i="0" u="none" strike="noStrike" cap="none" normalizeH="0" baseline="0" dirty="0">
                          <a:ln>
                            <a:noFill/>
                          </a:ln>
                          <a:solidFill>
                            <a:schemeClr val="tx1"/>
                          </a:solidFill>
                          <a:effectLst/>
                          <a:latin typeface="+mn-lt"/>
                          <a:ea typeface="ＭＳ Ｐゴシック" charset="0"/>
                          <a:cs typeface="ＭＳ Ｐゴシック" charset="0"/>
                        </a:rPr>
                        <a:t>False Positive (FP) </a:t>
                      </a:r>
                    </a:p>
                  </a:txBody>
                  <a:tcPr marL="283461" marR="283461" marT="106298" marB="106298"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346441">
                <a:tc>
                  <a:txBody>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7400" b="0" i="0" u="none" strike="noStrike" cap="none" normalizeH="0" baseline="0" dirty="0">
                          <a:ln>
                            <a:noFill/>
                          </a:ln>
                          <a:solidFill>
                            <a:schemeClr val="tx1"/>
                          </a:solidFill>
                          <a:effectLst/>
                          <a:latin typeface="+mn-lt"/>
                          <a:ea typeface="ＭＳ Ｐゴシック" charset="0"/>
                          <a:cs typeface="ＭＳ Ｐゴシック" charset="0"/>
                        </a:rPr>
                        <a:t>a(x) = 0</a:t>
                      </a:r>
                    </a:p>
                  </a:txBody>
                  <a:tcPr marL="283461" marR="283461" marT="106298" marB="106298"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7400" b="0" i="0" u="none" strike="noStrike" cap="none" normalizeH="0" baseline="0" dirty="0">
                          <a:ln>
                            <a:noFill/>
                          </a:ln>
                          <a:solidFill>
                            <a:schemeClr val="tx1"/>
                          </a:solidFill>
                          <a:effectLst/>
                          <a:latin typeface="+mn-lt"/>
                          <a:ea typeface="ＭＳ Ｐゴシック" charset="0"/>
                          <a:cs typeface="ＭＳ Ｐゴシック" charset="0"/>
                        </a:rPr>
                        <a:t>False Negative (FN)</a:t>
                      </a:r>
                    </a:p>
                  </a:txBody>
                  <a:tcPr marL="283461" marR="283461" marT="106298" marB="106298"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7400" b="0" i="0" u="none" strike="noStrike" cap="none" normalizeH="0" baseline="0" dirty="0">
                          <a:ln>
                            <a:noFill/>
                          </a:ln>
                          <a:solidFill>
                            <a:schemeClr val="tx1"/>
                          </a:solidFill>
                          <a:effectLst/>
                          <a:latin typeface="+mn-lt"/>
                          <a:ea typeface="ＭＳ Ｐゴシック" charset="0"/>
                          <a:cs typeface="ＭＳ Ｐゴシック" charset="0"/>
                        </a:rPr>
                        <a:t>True Negative (TN)</a:t>
                      </a:r>
                    </a:p>
                  </a:txBody>
                  <a:tcPr marL="283461" marR="283461" marT="106298" marB="106298"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mc:AlternateContent xmlns:mc="http://schemas.openxmlformats.org/markup-compatibility/2006" xmlns:a14="http://schemas.microsoft.com/office/drawing/2010/main">
        <mc:Choice Requires="a14">
          <p:sp>
            <p:nvSpPr>
              <p:cNvPr id="5" name="Прямоугольник 4"/>
              <p:cNvSpPr/>
              <p:nvPr/>
            </p:nvSpPr>
            <p:spPr>
              <a:xfrm>
                <a:off x="2165322" y="4690198"/>
                <a:ext cx="12192000" cy="2492927"/>
              </a:xfrm>
              <a:prstGeom prst="rect">
                <a:avLst/>
              </a:prstGeom>
            </p:spPr>
            <p:txBody>
              <a:bodyPr>
                <a:spAutoFit/>
              </a:bodyPr>
              <a:lstStyle/>
              <a:p>
                <a:pPr algn="l" hangingPunct="1"/>
                <a14:m>
                  <m:oMathPara xmlns:m="http://schemas.openxmlformats.org/officeDocument/2006/math">
                    <m:oMathParaPr>
                      <m:jc m:val="centerGroup"/>
                    </m:oMathParaPr>
                    <m:oMath xmlns:m="http://schemas.openxmlformats.org/officeDocument/2006/math">
                      <m:r>
                        <a:rPr lang="en-US" sz="5400" b="0" i="1" dirty="0" smtClean="0">
                          <a:latin typeface="Cambria Math" panose="02040503050406030204" pitchFamily="18" charset="0"/>
                          <a:ea typeface="ＭＳ Ｐゴシック" charset="0"/>
                          <a:cs typeface="ＭＳ Ｐゴシック" charset="0"/>
                        </a:rPr>
                        <m:t>𝐴𝑐𝑐𝑢𝑟𝑎𝑐𝑦</m:t>
                      </m:r>
                      <m:r>
                        <a:rPr lang="en-US" sz="5400" i="1" dirty="0" smtClean="0">
                          <a:latin typeface="Cambria Math" panose="02040503050406030204" pitchFamily="18" charset="0"/>
                          <a:ea typeface="ＭＳ Ｐゴシック" charset="0"/>
                          <a:cs typeface="ＭＳ Ｐゴシック" charset="0"/>
                        </a:rPr>
                        <m:t>  </m:t>
                      </m:r>
                      <m:r>
                        <a:rPr lang="en-US" sz="5400" i="0" dirty="0" smtClean="0">
                          <a:latin typeface="Cambria Math" panose="02040503050406030204" pitchFamily="18" charset="0"/>
                          <a:ea typeface="ＭＳ Ｐゴシック" charset="0"/>
                          <a:cs typeface="ＭＳ Ｐゴシック" charset="0"/>
                        </a:rPr>
                        <m:t>=</m:t>
                      </m:r>
                      <m:f>
                        <m:fPr>
                          <m:ctrlPr>
                            <a:rPr lang="en-US" sz="5400" b="0" i="1" dirty="0" smtClean="0">
                              <a:latin typeface="Cambria Math" panose="02040503050406030204" pitchFamily="18" charset="0"/>
                              <a:ea typeface="ＭＳ Ｐゴシック" charset="0"/>
                              <a:cs typeface="ＭＳ Ｐゴシック" charset="0"/>
                            </a:rPr>
                          </m:ctrlPr>
                        </m:fPr>
                        <m:num>
                          <m:r>
                            <m:rPr>
                              <m:sty m:val="p"/>
                            </m:rPr>
                            <a:rPr lang="en-US" sz="5400" b="0" i="0" dirty="0" smtClean="0">
                              <a:latin typeface="Cambria Math" panose="02040503050406030204" pitchFamily="18" charset="0"/>
                              <a:ea typeface="ＭＳ Ｐゴシック" charset="0"/>
                              <a:cs typeface="ＭＳ Ｐゴシック" charset="0"/>
                            </a:rPr>
                            <m:t>TP</m:t>
                          </m:r>
                          <m:r>
                            <a:rPr lang="en-US" sz="5400" b="0" i="0" dirty="0" smtClean="0">
                              <a:latin typeface="Cambria Math" panose="02040503050406030204" pitchFamily="18" charset="0"/>
                              <a:ea typeface="ＭＳ Ｐゴシック" charset="0"/>
                              <a:cs typeface="ＭＳ Ｐゴシック" charset="0"/>
                            </a:rPr>
                            <m:t>+</m:t>
                          </m:r>
                          <m:r>
                            <m:rPr>
                              <m:sty m:val="p"/>
                            </m:rPr>
                            <a:rPr lang="en-US" sz="5400" b="0" i="0" dirty="0" smtClean="0">
                              <a:latin typeface="Cambria Math" panose="02040503050406030204" pitchFamily="18" charset="0"/>
                              <a:ea typeface="ＭＳ Ｐゴシック" charset="0"/>
                              <a:cs typeface="ＭＳ Ｐゴシック" charset="0"/>
                            </a:rPr>
                            <m:t>TN</m:t>
                          </m:r>
                        </m:num>
                        <m:den>
                          <m:r>
                            <m:rPr>
                              <m:sty m:val="p"/>
                            </m:rPr>
                            <a:rPr lang="en-US" sz="5400" b="0" i="0" dirty="0" smtClean="0">
                              <a:latin typeface="Cambria Math" panose="02040503050406030204" pitchFamily="18" charset="0"/>
                              <a:ea typeface="ＭＳ Ｐゴシック" charset="0"/>
                              <a:cs typeface="ＭＳ Ｐゴシック" charset="0"/>
                            </a:rPr>
                            <m:t>TP</m:t>
                          </m:r>
                          <m:r>
                            <a:rPr lang="en-US" sz="5400" b="0" i="0" dirty="0" smtClean="0">
                              <a:latin typeface="Cambria Math" panose="02040503050406030204" pitchFamily="18" charset="0"/>
                              <a:ea typeface="ＭＳ Ｐゴシック" charset="0"/>
                              <a:cs typeface="ＭＳ Ｐゴシック" charset="0"/>
                            </a:rPr>
                            <m:t>+</m:t>
                          </m:r>
                          <m:r>
                            <m:rPr>
                              <m:sty m:val="p"/>
                            </m:rPr>
                            <a:rPr lang="en-US" sz="5400" b="0" i="0" dirty="0" smtClean="0">
                              <a:latin typeface="Cambria Math" panose="02040503050406030204" pitchFamily="18" charset="0"/>
                              <a:ea typeface="ＭＳ Ｐゴシック" charset="0"/>
                              <a:cs typeface="ＭＳ Ｐゴシック" charset="0"/>
                            </a:rPr>
                            <m:t>FP</m:t>
                          </m:r>
                          <m:r>
                            <a:rPr lang="en-US" sz="5400" b="0" i="0" dirty="0" smtClean="0">
                              <a:latin typeface="Cambria Math" panose="02040503050406030204" pitchFamily="18" charset="0"/>
                              <a:ea typeface="ＭＳ Ｐゴシック" charset="0"/>
                              <a:cs typeface="ＭＳ Ｐゴシック" charset="0"/>
                            </a:rPr>
                            <m:t>+</m:t>
                          </m:r>
                          <m:r>
                            <m:rPr>
                              <m:sty m:val="p"/>
                            </m:rPr>
                            <a:rPr lang="en-US" sz="5400" b="0" i="0" dirty="0" smtClean="0">
                              <a:latin typeface="Cambria Math" panose="02040503050406030204" pitchFamily="18" charset="0"/>
                              <a:ea typeface="ＭＳ Ｐゴシック" charset="0"/>
                              <a:cs typeface="ＭＳ Ｐゴシック" charset="0"/>
                            </a:rPr>
                            <m:t>FN</m:t>
                          </m:r>
                          <m:r>
                            <a:rPr lang="en-US" sz="5400" b="0" i="0" dirty="0" smtClean="0">
                              <a:latin typeface="Cambria Math" panose="02040503050406030204" pitchFamily="18" charset="0"/>
                              <a:ea typeface="ＭＳ Ｐゴシック" charset="0"/>
                              <a:cs typeface="ＭＳ Ｐゴシック" charset="0"/>
                            </a:rPr>
                            <m:t>+</m:t>
                          </m:r>
                          <m:r>
                            <m:rPr>
                              <m:sty m:val="p"/>
                            </m:rPr>
                            <a:rPr lang="en-US" sz="5400" b="0" i="0" dirty="0" smtClean="0">
                              <a:latin typeface="Cambria Math" panose="02040503050406030204" pitchFamily="18" charset="0"/>
                              <a:ea typeface="ＭＳ Ｐゴシック" charset="0"/>
                              <a:cs typeface="ＭＳ Ｐゴシック" charset="0"/>
                            </a:rPr>
                            <m:t>TN</m:t>
                          </m:r>
                        </m:den>
                      </m:f>
                    </m:oMath>
                  </m:oMathPara>
                </a14:m>
                <a:endParaRPr lang="en-US" sz="5400" b="0" dirty="0">
                  <a:latin typeface="Lucida Sans" charset="0"/>
                  <a:ea typeface="ＭＳ Ｐゴシック" charset="0"/>
                  <a:cs typeface="ＭＳ Ｐゴシック" charset="0"/>
                </a:endParaRPr>
              </a:p>
              <a:p>
                <a:pPr algn="l" hangingPunct="1"/>
                <a:endParaRPr lang="en-US" sz="5400" dirty="0">
                  <a:latin typeface="Lucida Sans" charset="0"/>
                  <a:ea typeface="ＭＳ Ｐゴシック" charset="0"/>
                  <a:cs typeface="ＭＳ Ｐゴシック" charset="0"/>
                </a:endParaRPr>
              </a:p>
            </p:txBody>
          </p:sp>
        </mc:Choice>
        <mc:Fallback xmlns="">
          <p:sp>
            <p:nvSpPr>
              <p:cNvPr id="5" name="Прямоугольник 4"/>
              <p:cNvSpPr>
                <a:spLocks noRot="1" noChangeAspect="1" noMove="1" noResize="1" noEditPoints="1" noAdjustHandles="1" noChangeArrowheads="1" noChangeShapeType="1" noTextEdit="1"/>
              </p:cNvSpPr>
              <p:nvPr/>
            </p:nvSpPr>
            <p:spPr>
              <a:xfrm>
                <a:off x="2165322" y="4690198"/>
                <a:ext cx="12192000" cy="2492927"/>
              </a:xfrm>
              <a:prstGeom prst="rect">
                <a:avLst/>
              </a:prstGeom>
              <a:blipFill>
                <a:blip r:embed="rId4"/>
                <a:stretch>
                  <a:fillRect/>
                </a:stretch>
              </a:blipFill>
            </p:spPr>
            <p:txBody>
              <a:bodyPr/>
              <a:lstStyle/>
              <a:p>
                <a:r>
                  <a:rPr lang="ru-RU">
                    <a:noFill/>
                  </a:rPr>
                  <a:t> </a:t>
                </a:r>
              </a:p>
            </p:txBody>
          </p:sp>
        </mc:Fallback>
      </mc:AlternateContent>
    </p:spTree>
    <p:extLst>
      <p:ext uri="{BB962C8B-B14F-4D97-AF65-F5344CB8AC3E}">
        <p14:creationId xmlns:p14="http://schemas.microsoft.com/office/powerpoint/2010/main" val="2402764956"/>
      </p:ext>
    </p:extLst>
  </p:cSld>
  <p:clrMapOvr>
    <a:masterClrMapping/>
  </p:clrMapOvr>
  <p:transition spd="med"/>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Линия"/>
          <p:cNvSpPr/>
          <p:nvPr/>
        </p:nvSpPr>
        <p:spPr>
          <a:xfrm>
            <a:off x="1201065" y="2214562"/>
            <a:ext cx="21506373" cy="1"/>
          </a:xfrm>
          <a:prstGeom prst="line">
            <a:avLst/>
          </a:prstGeom>
          <a:ln w="12700">
            <a:solidFill>
              <a:srgbClr val="253957"/>
            </a:solidFill>
            <a:miter lim="400000"/>
          </a:ln>
        </p:spPr>
        <p:txBody>
          <a:bodyPr lIns="71437" tIns="71437" rIns="71437" bIns="71437" anchor="ctr"/>
          <a:lstStyle/>
          <a:p>
            <a:pPr>
              <a:defRPr sz="3200"/>
            </a:pPr>
            <a:endParaRPr/>
          </a:p>
        </p:txBody>
      </p:sp>
      <p:sp>
        <p:nvSpPr>
          <p:cNvPr id="59" name="Очень крутой заголовок…"/>
          <p:cNvSpPr txBox="1"/>
          <p:nvPr/>
        </p:nvSpPr>
        <p:spPr>
          <a:xfrm>
            <a:off x="1205929" y="2376971"/>
            <a:ext cx="19283587" cy="231322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lgn="l">
              <a:defRPr sz="7000" b="1" cap="all">
                <a:solidFill>
                  <a:srgbClr val="253957"/>
                </a:solidFill>
                <a:latin typeface="+mn-lt"/>
                <a:ea typeface="+mn-ea"/>
                <a:cs typeface="+mn-cs"/>
                <a:sym typeface="Arial Narrow"/>
              </a:defRPr>
            </a:pPr>
            <a:r>
              <a:rPr lang="ru-RU" sz="7000" cap="all">
                <a:sym typeface="Arial Narrow"/>
              </a:rPr>
              <a:t>Матрица ошибок</a:t>
            </a:r>
            <a:endParaRPr lang="en-GB" sz="7200" b="1" cap="all" dirty="0">
              <a:solidFill>
                <a:srgbClr val="253957"/>
              </a:solidFill>
              <a:sym typeface="Arial Narrow"/>
            </a:endParaRPr>
          </a:p>
        </p:txBody>
      </p:sp>
      <p:sp>
        <p:nvSpPr>
          <p:cNvPr id="60"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1342810" y="5301023"/>
            <a:ext cx="21506374" cy="484268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lgn="l">
              <a:defRPr sz="2800">
                <a:solidFill>
                  <a:srgbClr val="253957"/>
                </a:solidFill>
                <a:latin typeface="+mn-lt"/>
                <a:ea typeface="+mn-ea"/>
                <a:cs typeface="+mn-cs"/>
                <a:sym typeface="Arial Narrow"/>
              </a:defRPr>
            </a:pPr>
            <a:endParaRPr sz="4400" dirty="0"/>
          </a:p>
        </p:txBody>
      </p:sp>
      <p:sp>
        <p:nvSpPr>
          <p:cNvPr id="62" name="Название подразделения, лаборатории, факультета и т.д."/>
          <p:cNvSpPr txBox="1"/>
          <p:nvPr/>
        </p:nvSpPr>
        <p:spPr>
          <a:xfrm>
            <a:off x="11338744" y="942364"/>
            <a:ext cx="11366416" cy="513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spAutoFit/>
          </a:bodyPr>
          <a:lstStyle>
            <a:lvl1pPr algn="r">
              <a:defRPr sz="2400">
                <a:solidFill>
                  <a:srgbClr val="253957"/>
                </a:solidFill>
                <a:latin typeface="+mn-lt"/>
                <a:ea typeface="+mn-ea"/>
                <a:cs typeface="+mn-cs"/>
                <a:sym typeface="Arial Narrow"/>
              </a:defRPr>
            </a:lvl1pPr>
          </a:lstStyle>
          <a:p>
            <a:r>
              <a:rPr lang="ru-RU" dirty="0"/>
              <a:t>Кафедра прикладной математики и информатики</a:t>
            </a:r>
          </a:p>
        </p:txBody>
      </p:sp>
      <p:pic>
        <p:nvPicPr>
          <p:cNvPr id="63" name="Изображение" descr="Изображение"/>
          <p:cNvPicPr>
            <a:picLocks noChangeAspect="1"/>
          </p:cNvPicPr>
          <p:nvPr/>
        </p:nvPicPr>
        <p:blipFill>
          <a:blip r:embed="rId3"/>
          <a:stretch>
            <a:fillRect/>
          </a:stretch>
        </p:blipFill>
        <p:spPr>
          <a:xfrm>
            <a:off x="1226606" y="586180"/>
            <a:ext cx="1199579" cy="1199579"/>
          </a:xfrm>
          <a:prstGeom prst="rect">
            <a:avLst/>
          </a:prstGeom>
          <a:ln w="12700">
            <a:miter lim="400000"/>
          </a:ln>
        </p:spPr>
      </p:pic>
      <p:graphicFrame>
        <p:nvGraphicFramePr>
          <p:cNvPr id="9" name="Group 4"/>
          <p:cNvGraphicFramePr>
            <a:graphicFrameLocks noGrp="1"/>
          </p:cNvGraphicFramePr>
          <p:nvPr>
            <p:extLst>
              <p:ext uri="{D42A27DB-BD31-4B8C-83A1-F6EECF244321}">
                <p14:modId xmlns:p14="http://schemas.microsoft.com/office/powerpoint/2010/main" val="339911826"/>
              </p:ext>
            </p:extLst>
          </p:nvPr>
        </p:nvGraphicFramePr>
        <p:xfrm>
          <a:off x="10572110" y="5428358"/>
          <a:ext cx="10585176" cy="2649468"/>
        </p:xfrm>
        <a:graphic>
          <a:graphicData uri="http://schemas.openxmlformats.org/drawingml/2006/table">
            <a:tbl>
              <a:tblPr/>
              <a:tblGrid>
                <a:gridCol w="2785273">
                  <a:extLst>
                    <a:ext uri="{9D8B030D-6E8A-4147-A177-3AD203B41FA5}">
                      <a16:colId xmlns:a16="http://schemas.microsoft.com/office/drawing/2014/main" val="20000"/>
                    </a:ext>
                  </a:extLst>
                </a:gridCol>
                <a:gridCol w="4068438">
                  <a:extLst>
                    <a:ext uri="{9D8B030D-6E8A-4147-A177-3AD203B41FA5}">
                      <a16:colId xmlns:a16="http://schemas.microsoft.com/office/drawing/2014/main" val="20001"/>
                    </a:ext>
                  </a:extLst>
                </a:gridCol>
                <a:gridCol w="3731465">
                  <a:extLst>
                    <a:ext uri="{9D8B030D-6E8A-4147-A177-3AD203B41FA5}">
                      <a16:colId xmlns:a16="http://schemas.microsoft.com/office/drawing/2014/main" val="20002"/>
                    </a:ext>
                  </a:extLst>
                </a:gridCol>
              </a:tblGrid>
              <a:tr h="621435">
                <a:tc>
                  <a:txBody>
                    <a:bodyPr/>
                    <a:lstStyle/>
                    <a:p>
                      <a:pPr marL="0" marR="0" lvl="0" indent="0" algn="r" defTabSz="914400" rtl="0" eaLnBrk="1" fontAlgn="base" latinLnBrk="0" hangingPunct="1">
                        <a:lnSpc>
                          <a:spcPct val="100000"/>
                        </a:lnSpc>
                        <a:spcBef>
                          <a:spcPct val="0"/>
                        </a:spcBef>
                        <a:spcAft>
                          <a:spcPct val="0"/>
                        </a:spcAft>
                        <a:buClrTx/>
                        <a:buSzTx/>
                        <a:buFontTx/>
                        <a:buNone/>
                        <a:tabLst/>
                      </a:pPr>
                      <a:endParaRPr kumimoji="0" lang="en-US" sz="4400" b="0" i="0" u="none" strike="noStrike" cap="none" normalizeH="0" baseline="0" dirty="0">
                        <a:ln>
                          <a:noFill/>
                        </a:ln>
                        <a:solidFill>
                          <a:schemeClr val="tx1"/>
                        </a:solidFill>
                        <a:effectLst/>
                        <a:latin typeface="+mn-lt"/>
                        <a:ea typeface="ＭＳ Ｐゴシック" charset="0"/>
                        <a:cs typeface="ＭＳ Ｐゴシック" charset="0"/>
                      </a:endParaRPr>
                    </a:p>
                  </a:txBody>
                  <a:tcPr marL="283461" marR="283461" marT="106298" marB="106298"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4400" b="0" i="0" u="none" strike="noStrike" cap="none" normalizeH="0" baseline="0" dirty="0">
                          <a:ln>
                            <a:noFill/>
                          </a:ln>
                          <a:solidFill>
                            <a:schemeClr val="tx1"/>
                          </a:solidFill>
                          <a:effectLst/>
                          <a:latin typeface="+mn-lt"/>
                          <a:ea typeface="ＭＳ Ｐゴシック" charset="0"/>
                          <a:cs typeface="ＭＳ Ｐゴシック" charset="0"/>
                        </a:rPr>
                        <a:t>y=1</a:t>
                      </a:r>
                    </a:p>
                  </a:txBody>
                  <a:tcPr marL="283461" marR="283461" marT="106298" marB="106298"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4400" b="0" i="0" u="none" strike="noStrike" cap="none" normalizeH="0" baseline="0" dirty="0">
                          <a:ln>
                            <a:noFill/>
                          </a:ln>
                          <a:solidFill>
                            <a:schemeClr val="tx1"/>
                          </a:solidFill>
                          <a:effectLst/>
                          <a:latin typeface="+mn-lt"/>
                          <a:ea typeface="ＭＳ Ｐゴシック" charset="0"/>
                          <a:cs typeface="ＭＳ Ｐゴシック" charset="0"/>
                        </a:rPr>
                        <a:t>y=0</a:t>
                      </a:r>
                    </a:p>
                  </a:txBody>
                  <a:tcPr marL="283461" marR="283461" marT="106298" marB="106298"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621435">
                <a:tc>
                  <a:txBody>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4400" b="0" i="0" u="none" strike="noStrike" cap="none" normalizeH="0" baseline="0" dirty="0">
                          <a:ln>
                            <a:noFill/>
                          </a:ln>
                          <a:solidFill>
                            <a:schemeClr val="tx1"/>
                          </a:solidFill>
                          <a:effectLst/>
                          <a:latin typeface="+mn-lt"/>
                          <a:ea typeface="ＭＳ Ｐゴシック" charset="0"/>
                          <a:cs typeface="ＭＳ Ｐゴシック" charset="0"/>
                        </a:rPr>
                        <a:t>a(x) = 1</a:t>
                      </a:r>
                    </a:p>
                  </a:txBody>
                  <a:tcPr marL="283461" marR="283461" marT="106298" marB="106298"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4400" b="0" i="0" u="none" strike="noStrike" cap="none" normalizeH="0" baseline="0" dirty="0">
                          <a:ln>
                            <a:noFill/>
                          </a:ln>
                          <a:solidFill>
                            <a:schemeClr val="tx1"/>
                          </a:solidFill>
                          <a:effectLst/>
                          <a:latin typeface="+mn-lt"/>
                          <a:ea typeface="ＭＳ Ｐゴシック" charset="0"/>
                          <a:cs typeface="ＭＳ Ｐゴシック" charset="0"/>
                        </a:rPr>
                        <a:t>20</a:t>
                      </a:r>
                    </a:p>
                  </a:txBody>
                  <a:tcPr marL="283461" marR="283461" marT="106298" marB="106298"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4400" b="0" i="0" u="none" strike="noStrike" cap="none" normalizeH="0" baseline="0" dirty="0">
                          <a:ln>
                            <a:noFill/>
                          </a:ln>
                          <a:solidFill>
                            <a:schemeClr val="tx1"/>
                          </a:solidFill>
                          <a:effectLst/>
                          <a:latin typeface="+mn-lt"/>
                          <a:ea typeface="ＭＳ Ｐゴシック" charset="0"/>
                          <a:cs typeface="ＭＳ Ｐゴシック" charset="0"/>
                        </a:rPr>
                        <a:t>70</a:t>
                      </a:r>
                    </a:p>
                  </a:txBody>
                  <a:tcPr marL="283461" marR="283461" marT="106298" marB="106298"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621435">
                <a:tc>
                  <a:txBody>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4400" b="0" i="0" u="none" strike="noStrike" cap="none" normalizeH="0" baseline="0" dirty="0">
                          <a:ln>
                            <a:noFill/>
                          </a:ln>
                          <a:solidFill>
                            <a:schemeClr val="tx1"/>
                          </a:solidFill>
                          <a:effectLst/>
                          <a:latin typeface="+mn-lt"/>
                          <a:ea typeface="ＭＳ Ｐゴシック" charset="0"/>
                          <a:cs typeface="ＭＳ Ｐゴシック" charset="0"/>
                        </a:rPr>
                        <a:t>a(x) = 0</a:t>
                      </a:r>
                    </a:p>
                  </a:txBody>
                  <a:tcPr marL="283461" marR="283461" marT="106298" marB="106298"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4400" b="0" i="0" u="none" strike="noStrike" cap="none" normalizeH="0" baseline="0" dirty="0">
                          <a:ln>
                            <a:noFill/>
                          </a:ln>
                          <a:solidFill>
                            <a:schemeClr val="tx1"/>
                          </a:solidFill>
                          <a:effectLst/>
                          <a:latin typeface="+mn-lt"/>
                          <a:ea typeface="ＭＳ Ｐゴシック" charset="0"/>
                          <a:cs typeface="ＭＳ Ｐゴシック" charset="0"/>
                        </a:rPr>
                        <a:t>5</a:t>
                      </a:r>
                    </a:p>
                  </a:txBody>
                  <a:tcPr marL="283461" marR="283461" marT="106298" marB="106298"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4400" b="0" i="0" u="none" strike="noStrike" cap="none" normalizeH="0" baseline="0" dirty="0">
                          <a:ln>
                            <a:noFill/>
                          </a:ln>
                          <a:solidFill>
                            <a:schemeClr val="tx1"/>
                          </a:solidFill>
                          <a:effectLst/>
                          <a:latin typeface="+mn-lt"/>
                          <a:ea typeface="ＭＳ Ｐゴシック" charset="0"/>
                          <a:cs typeface="ＭＳ Ｐゴシック" charset="0"/>
                        </a:rPr>
                        <a:t>1000</a:t>
                      </a:r>
                    </a:p>
                  </a:txBody>
                  <a:tcPr marL="283461" marR="283461" marT="106298" marB="106298"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
        <p:nvSpPr>
          <p:cNvPr id="11" name="Прямоугольник 10"/>
          <p:cNvSpPr/>
          <p:nvPr/>
        </p:nvSpPr>
        <p:spPr>
          <a:xfrm>
            <a:off x="1201065" y="3922657"/>
            <a:ext cx="21602400" cy="1754326"/>
          </a:xfrm>
          <a:prstGeom prst="rect">
            <a:avLst/>
          </a:prstGeom>
        </p:spPr>
        <p:txBody>
          <a:bodyPr wrap="square">
            <a:spAutoFit/>
          </a:bodyPr>
          <a:lstStyle/>
          <a:p>
            <a:pPr algn="l"/>
            <a:r>
              <a:rPr lang="ru-RU" sz="5400" dirty="0">
                <a:solidFill>
                  <a:srgbClr val="253957"/>
                </a:solidFill>
                <a:latin typeface="+mn-lt"/>
              </a:rPr>
              <a:t>Пример: задача медицинской диагностики (y = 1 — больные,</a:t>
            </a:r>
            <a:r>
              <a:rPr lang="en-US" sz="5400" dirty="0">
                <a:solidFill>
                  <a:srgbClr val="253957"/>
                </a:solidFill>
                <a:latin typeface="+mn-lt"/>
              </a:rPr>
              <a:t> </a:t>
            </a:r>
          </a:p>
          <a:p>
            <a:pPr algn="l"/>
            <a:r>
              <a:rPr lang="ru-RU" sz="5400" dirty="0">
                <a:solidFill>
                  <a:srgbClr val="253957"/>
                </a:solidFill>
                <a:latin typeface="+mn-lt"/>
              </a:rPr>
              <a:t>y = 0 — здоровые).</a:t>
            </a:r>
            <a:endParaRPr lang="en-US" sz="5400" dirty="0">
              <a:solidFill>
                <a:srgbClr val="253957"/>
              </a:solidFill>
              <a:latin typeface="+mn-lt"/>
            </a:endParaRPr>
          </a:p>
        </p:txBody>
      </p:sp>
      <p:sp>
        <p:nvSpPr>
          <p:cNvPr id="13" name="Прямоугольник 12"/>
          <p:cNvSpPr/>
          <p:nvPr/>
        </p:nvSpPr>
        <p:spPr>
          <a:xfrm>
            <a:off x="1342810" y="8143675"/>
            <a:ext cx="21602400" cy="923330"/>
          </a:xfrm>
          <a:prstGeom prst="rect">
            <a:avLst/>
          </a:prstGeom>
        </p:spPr>
        <p:txBody>
          <a:bodyPr wrap="square">
            <a:spAutoFit/>
          </a:bodyPr>
          <a:lstStyle/>
          <a:p>
            <a:pPr algn="l"/>
            <a:r>
              <a:rPr lang="ru-RU" sz="5400" dirty="0">
                <a:solidFill>
                  <a:srgbClr val="253957"/>
                </a:solidFill>
                <a:latin typeface="+mn-lt"/>
              </a:rPr>
              <a:t>Доля правильных ответов: 94.9%</a:t>
            </a:r>
            <a:endParaRPr lang="ru-RU" dirty="0">
              <a:solidFill>
                <a:srgbClr val="253957"/>
              </a:solidFill>
              <a:latin typeface="+mn-lt"/>
            </a:endParaRPr>
          </a:p>
        </p:txBody>
      </p:sp>
      <p:graphicFrame>
        <p:nvGraphicFramePr>
          <p:cNvPr id="14" name="Group 4"/>
          <p:cNvGraphicFramePr>
            <a:graphicFrameLocks noGrp="1"/>
          </p:cNvGraphicFramePr>
          <p:nvPr>
            <p:extLst>
              <p:ext uri="{D42A27DB-BD31-4B8C-83A1-F6EECF244321}">
                <p14:modId xmlns:p14="http://schemas.microsoft.com/office/powerpoint/2010/main" val="974784731"/>
              </p:ext>
            </p:extLst>
          </p:nvPr>
        </p:nvGraphicFramePr>
        <p:xfrm>
          <a:off x="10587063" y="9132854"/>
          <a:ext cx="10585176" cy="2649468"/>
        </p:xfrm>
        <a:graphic>
          <a:graphicData uri="http://schemas.openxmlformats.org/drawingml/2006/table">
            <a:tbl>
              <a:tblPr/>
              <a:tblGrid>
                <a:gridCol w="2785273">
                  <a:extLst>
                    <a:ext uri="{9D8B030D-6E8A-4147-A177-3AD203B41FA5}">
                      <a16:colId xmlns:a16="http://schemas.microsoft.com/office/drawing/2014/main" val="20000"/>
                    </a:ext>
                  </a:extLst>
                </a:gridCol>
                <a:gridCol w="4068438">
                  <a:extLst>
                    <a:ext uri="{9D8B030D-6E8A-4147-A177-3AD203B41FA5}">
                      <a16:colId xmlns:a16="http://schemas.microsoft.com/office/drawing/2014/main" val="20001"/>
                    </a:ext>
                  </a:extLst>
                </a:gridCol>
                <a:gridCol w="3731465">
                  <a:extLst>
                    <a:ext uri="{9D8B030D-6E8A-4147-A177-3AD203B41FA5}">
                      <a16:colId xmlns:a16="http://schemas.microsoft.com/office/drawing/2014/main" val="20002"/>
                    </a:ext>
                  </a:extLst>
                </a:gridCol>
              </a:tblGrid>
              <a:tr h="621435">
                <a:tc>
                  <a:txBody>
                    <a:bodyPr/>
                    <a:lstStyle/>
                    <a:p>
                      <a:pPr marL="0" marR="0" lvl="0" indent="0" algn="r" defTabSz="914400" rtl="0" eaLnBrk="1" fontAlgn="base" latinLnBrk="0" hangingPunct="1">
                        <a:lnSpc>
                          <a:spcPct val="100000"/>
                        </a:lnSpc>
                        <a:spcBef>
                          <a:spcPct val="0"/>
                        </a:spcBef>
                        <a:spcAft>
                          <a:spcPct val="0"/>
                        </a:spcAft>
                        <a:buClrTx/>
                        <a:buSzTx/>
                        <a:buFontTx/>
                        <a:buNone/>
                        <a:tabLst/>
                      </a:pPr>
                      <a:endParaRPr kumimoji="0" lang="en-US" sz="4400" b="0" i="0" u="none" strike="noStrike" cap="none" normalizeH="0" baseline="0" dirty="0">
                        <a:ln>
                          <a:noFill/>
                        </a:ln>
                        <a:solidFill>
                          <a:schemeClr val="tx1"/>
                        </a:solidFill>
                        <a:effectLst/>
                        <a:latin typeface="+mn-lt"/>
                        <a:ea typeface="ＭＳ Ｐゴシック" charset="0"/>
                        <a:cs typeface="ＭＳ Ｐゴシック" charset="0"/>
                      </a:endParaRPr>
                    </a:p>
                  </a:txBody>
                  <a:tcPr marL="283461" marR="283461" marT="106298" marB="106298"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4400" b="0" i="0" u="none" strike="noStrike" cap="none" normalizeH="0" baseline="0" dirty="0">
                          <a:ln>
                            <a:noFill/>
                          </a:ln>
                          <a:solidFill>
                            <a:schemeClr val="tx1"/>
                          </a:solidFill>
                          <a:effectLst/>
                          <a:latin typeface="+mn-lt"/>
                          <a:ea typeface="ＭＳ Ｐゴシック" charset="0"/>
                          <a:cs typeface="ＭＳ Ｐゴシック" charset="0"/>
                        </a:rPr>
                        <a:t>y=1</a:t>
                      </a:r>
                    </a:p>
                  </a:txBody>
                  <a:tcPr marL="283461" marR="283461" marT="106298" marB="106298"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4400" b="0" i="0" u="none" strike="noStrike" cap="none" normalizeH="0" baseline="0" dirty="0">
                          <a:ln>
                            <a:noFill/>
                          </a:ln>
                          <a:solidFill>
                            <a:schemeClr val="tx1"/>
                          </a:solidFill>
                          <a:effectLst/>
                          <a:latin typeface="+mn-lt"/>
                          <a:ea typeface="ＭＳ Ｐゴシック" charset="0"/>
                          <a:cs typeface="ＭＳ Ｐゴシック" charset="0"/>
                        </a:rPr>
                        <a:t>y=0</a:t>
                      </a:r>
                    </a:p>
                  </a:txBody>
                  <a:tcPr marL="283461" marR="283461" marT="106298" marB="106298"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621435">
                <a:tc>
                  <a:txBody>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4400" b="0" i="0" u="none" strike="noStrike" cap="none" normalizeH="0" baseline="0" dirty="0">
                          <a:ln>
                            <a:noFill/>
                          </a:ln>
                          <a:solidFill>
                            <a:schemeClr val="tx1"/>
                          </a:solidFill>
                          <a:effectLst/>
                          <a:latin typeface="+mn-lt"/>
                          <a:ea typeface="ＭＳ Ｐゴシック" charset="0"/>
                          <a:cs typeface="ＭＳ Ｐゴシック" charset="0"/>
                        </a:rPr>
                        <a:t>a(x) = 1</a:t>
                      </a:r>
                    </a:p>
                  </a:txBody>
                  <a:tcPr marL="283461" marR="283461" marT="106298" marB="106298"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4400" b="0" i="0" u="none" strike="noStrike" cap="none" normalizeH="0" baseline="0" dirty="0">
                          <a:ln>
                            <a:noFill/>
                          </a:ln>
                          <a:solidFill>
                            <a:schemeClr val="tx1"/>
                          </a:solidFill>
                          <a:effectLst/>
                          <a:latin typeface="+mn-lt"/>
                          <a:ea typeface="ＭＳ Ｐゴシック" charset="0"/>
                          <a:cs typeface="ＭＳ Ｐゴシック" charset="0"/>
                        </a:rPr>
                        <a:t>0</a:t>
                      </a:r>
                    </a:p>
                  </a:txBody>
                  <a:tcPr marL="283461" marR="283461" marT="106298" marB="106298"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4400" b="0" i="0" u="none" strike="noStrike" cap="none" normalizeH="0" baseline="0" dirty="0">
                          <a:ln>
                            <a:noFill/>
                          </a:ln>
                          <a:solidFill>
                            <a:schemeClr val="tx1"/>
                          </a:solidFill>
                          <a:effectLst/>
                          <a:latin typeface="+mn-lt"/>
                          <a:ea typeface="ＭＳ Ｐゴシック" charset="0"/>
                          <a:cs typeface="ＭＳ Ｐゴシック" charset="0"/>
                        </a:rPr>
                        <a:t>0</a:t>
                      </a:r>
                    </a:p>
                  </a:txBody>
                  <a:tcPr marL="283461" marR="283461" marT="106298" marB="106298"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621435">
                <a:tc>
                  <a:txBody>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4400" b="0" i="0" u="none" strike="noStrike" cap="none" normalizeH="0" baseline="0" dirty="0">
                          <a:ln>
                            <a:noFill/>
                          </a:ln>
                          <a:solidFill>
                            <a:schemeClr val="tx1"/>
                          </a:solidFill>
                          <a:effectLst/>
                          <a:latin typeface="+mn-lt"/>
                          <a:ea typeface="ＭＳ Ｐゴシック" charset="0"/>
                          <a:cs typeface="ＭＳ Ｐゴシック" charset="0"/>
                        </a:rPr>
                        <a:t>a(x) = 0</a:t>
                      </a:r>
                    </a:p>
                  </a:txBody>
                  <a:tcPr marL="283461" marR="283461" marT="106298" marB="106298"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4400" b="0" i="0" u="none" strike="noStrike" cap="none" normalizeH="0" baseline="0" dirty="0">
                          <a:ln>
                            <a:noFill/>
                          </a:ln>
                          <a:solidFill>
                            <a:schemeClr val="tx1"/>
                          </a:solidFill>
                          <a:effectLst/>
                          <a:latin typeface="+mn-lt"/>
                          <a:ea typeface="ＭＳ Ｐゴシック" charset="0"/>
                          <a:cs typeface="ＭＳ Ｐゴシック" charset="0"/>
                        </a:rPr>
                        <a:t>25</a:t>
                      </a:r>
                    </a:p>
                  </a:txBody>
                  <a:tcPr marL="283461" marR="283461" marT="106298" marB="106298"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4400" b="0" i="0" u="none" strike="noStrike" cap="none" normalizeH="0" baseline="0" dirty="0">
                          <a:ln>
                            <a:noFill/>
                          </a:ln>
                          <a:solidFill>
                            <a:schemeClr val="tx1"/>
                          </a:solidFill>
                          <a:effectLst/>
                          <a:latin typeface="+mn-lt"/>
                          <a:ea typeface="ＭＳ Ｐゴシック" charset="0"/>
                          <a:cs typeface="ＭＳ Ｐゴシック" charset="0"/>
                        </a:rPr>
                        <a:t>1050</a:t>
                      </a:r>
                    </a:p>
                  </a:txBody>
                  <a:tcPr marL="283461" marR="283461" marT="106298" marB="106298"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
        <p:nvSpPr>
          <p:cNvPr id="15" name="Прямоугольник 14"/>
          <p:cNvSpPr/>
          <p:nvPr/>
        </p:nvSpPr>
        <p:spPr>
          <a:xfrm>
            <a:off x="1606824" y="12063027"/>
            <a:ext cx="21602400" cy="923330"/>
          </a:xfrm>
          <a:prstGeom prst="rect">
            <a:avLst/>
          </a:prstGeom>
        </p:spPr>
        <p:txBody>
          <a:bodyPr wrap="square">
            <a:spAutoFit/>
          </a:bodyPr>
          <a:lstStyle/>
          <a:p>
            <a:pPr algn="l"/>
            <a:r>
              <a:rPr lang="ru-RU" sz="5400" dirty="0">
                <a:solidFill>
                  <a:srgbClr val="253957"/>
                </a:solidFill>
                <a:latin typeface="+mn-lt"/>
              </a:rPr>
              <a:t>Доля правильных ответов</a:t>
            </a:r>
            <a:r>
              <a:rPr lang="en-US" sz="5400" dirty="0">
                <a:solidFill>
                  <a:srgbClr val="253957"/>
                </a:solidFill>
                <a:latin typeface="+mn-lt"/>
              </a:rPr>
              <a:t> </a:t>
            </a:r>
            <a:r>
              <a:rPr lang="ru-RU" sz="5400" dirty="0">
                <a:solidFill>
                  <a:srgbClr val="253957"/>
                </a:solidFill>
                <a:latin typeface="+mn-lt"/>
              </a:rPr>
              <a:t>у константного классификатора: 97.6%</a:t>
            </a:r>
            <a:endParaRPr lang="ru-RU" dirty="0">
              <a:solidFill>
                <a:srgbClr val="253957"/>
              </a:solidFill>
              <a:latin typeface="+mn-lt"/>
            </a:endParaRPr>
          </a:p>
        </p:txBody>
      </p:sp>
    </p:spTree>
    <p:extLst>
      <p:ext uri="{BB962C8B-B14F-4D97-AF65-F5344CB8AC3E}">
        <p14:creationId xmlns:p14="http://schemas.microsoft.com/office/powerpoint/2010/main" val="3601890355"/>
      </p:ext>
    </p:extLst>
  </p:cSld>
  <p:clrMapOvr>
    <a:masterClrMapping/>
  </p:clrMapOvr>
  <p:transition spd="med"/>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Линия"/>
          <p:cNvSpPr/>
          <p:nvPr/>
        </p:nvSpPr>
        <p:spPr>
          <a:xfrm>
            <a:off x="1201065" y="2214562"/>
            <a:ext cx="21506373" cy="1"/>
          </a:xfrm>
          <a:prstGeom prst="line">
            <a:avLst/>
          </a:prstGeom>
          <a:ln w="12700">
            <a:solidFill>
              <a:srgbClr val="253957"/>
            </a:solidFill>
            <a:miter lim="400000"/>
          </a:ln>
        </p:spPr>
        <p:txBody>
          <a:bodyPr lIns="71437" tIns="71437" rIns="71437" bIns="71437" anchor="ctr"/>
          <a:lstStyle/>
          <a:p>
            <a:pPr>
              <a:defRPr sz="3200"/>
            </a:pPr>
            <a:endParaRPr/>
          </a:p>
        </p:txBody>
      </p:sp>
      <p:sp>
        <p:nvSpPr>
          <p:cNvPr id="60"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1342810" y="5301023"/>
            <a:ext cx="21506374" cy="484268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lgn="l">
              <a:defRPr sz="2800">
                <a:solidFill>
                  <a:srgbClr val="253957"/>
                </a:solidFill>
                <a:latin typeface="+mn-lt"/>
                <a:ea typeface="+mn-ea"/>
                <a:cs typeface="+mn-cs"/>
                <a:sym typeface="Arial Narrow"/>
              </a:defRPr>
            </a:pPr>
            <a:endParaRPr sz="4400" dirty="0"/>
          </a:p>
        </p:txBody>
      </p:sp>
      <p:sp>
        <p:nvSpPr>
          <p:cNvPr id="62" name="Название подразделения, лаборатории, факультета и т.д."/>
          <p:cNvSpPr txBox="1"/>
          <p:nvPr/>
        </p:nvSpPr>
        <p:spPr>
          <a:xfrm>
            <a:off x="11338744" y="942364"/>
            <a:ext cx="11366416" cy="513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spAutoFit/>
          </a:bodyPr>
          <a:lstStyle>
            <a:lvl1pPr algn="r">
              <a:defRPr sz="2400">
                <a:solidFill>
                  <a:srgbClr val="253957"/>
                </a:solidFill>
                <a:latin typeface="+mn-lt"/>
                <a:ea typeface="+mn-ea"/>
                <a:cs typeface="+mn-cs"/>
                <a:sym typeface="Arial Narrow"/>
              </a:defRPr>
            </a:lvl1pPr>
          </a:lstStyle>
          <a:p>
            <a:r>
              <a:rPr lang="ru-RU" dirty="0"/>
              <a:t>Кафедра прикладной математики и информатики</a:t>
            </a:r>
          </a:p>
        </p:txBody>
      </p:sp>
      <p:pic>
        <p:nvPicPr>
          <p:cNvPr id="63" name="Изображение" descr="Изображение"/>
          <p:cNvPicPr>
            <a:picLocks noChangeAspect="1"/>
          </p:cNvPicPr>
          <p:nvPr/>
        </p:nvPicPr>
        <p:blipFill>
          <a:blip r:embed="rId3"/>
          <a:stretch>
            <a:fillRect/>
          </a:stretch>
        </p:blipFill>
        <p:spPr>
          <a:xfrm>
            <a:off x="1226606" y="586180"/>
            <a:ext cx="1199579" cy="1199579"/>
          </a:xfrm>
          <a:prstGeom prst="rect">
            <a:avLst/>
          </a:prstGeom>
          <a:ln w="12700">
            <a:miter lim="400000"/>
          </a:ln>
        </p:spPr>
      </p:pic>
      <mc:AlternateContent xmlns:mc="http://schemas.openxmlformats.org/markup-compatibility/2006" xmlns:a14="http://schemas.microsoft.com/office/drawing/2010/main">
        <mc:Choice Requires="a14">
          <p:sp>
            <p:nvSpPr>
              <p:cNvPr id="5" name="Прямоугольник 4"/>
              <p:cNvSpPr/>
              <p:nvPr/>
            </p:nvSpPr>
            <p:spPr>
              <a:xfrm>
                <a:off x="-109395" y="6704104"/>
                <a:ext cx="12192000" cy="2492927"/>
              </a:xfrm>
              <a:prstGeom prst="rect">
                <a:avLst/>
              </a:prstGeom>
            </p:spPr>
            <p:txBody>
              <a:bodyPr>
                <a:spAutoFit/>
              </a:bodyPr>
              <a:lstStyle/>
              <a:p>
                <a:pPr algn="l" hangingPunct="1"/>
                <a14:m>
                  <m:oMathPara xmlns:m="http://schemas.openxmlformats.org/officeDocument/2006/math">
                    <m:oMathParaPr>
                      <m:jc m:val="centerGroup"/>
                    </m:oMathParaPr>
                    <m:oMath xmlns:m="http://schemas.openxmlformats.org/officeDocument/2006/math">
                      <m:r>
                        <a:rPr lang="en-US" sz="5400" i="1" dirty="0" smtClean="0">
                          <a:latin typeface="Cambria Math" panose="02040503050406030204" pitchFamily="18" charset="0"/>
                          <a:ea typeface="ＭＳ Ｐゴシック" charset="0"/>
                          <a:cs typeface="ＭＳ Ｐゴシック" charset="0"/>
                        </a:rPr>
                        <m:t>𝑃𝑟𝑒𝑐𝑖𝑠𝑖𝑜𝑛</m:t>
                      </m:r>
                      <m:r>
                        <a:rPr lang="en-US" sz="5400" i="1" dirty="0" smtClean="0">
                          <a:latin typeface="Cambria Math" panose="02040503050406030204" pitchFamily="18" charset="0"/>
                          <a:ea typeface="ＭＳ Ｐゴシック" charset="0"/>
                          <a:cs typeface="ＭＳ Ｐゴシック" charset="0"/>
                        </a:rPr>
                        <m:t>  </m:t>
                      </m:r>
                      <m:r>
                        <a:rPr lang="en-US" sz="5400" i="0" dirty="0" smtClean="0">
                          <a:latin typeface="Cambria Math" panose="02040503050406030204" pitchFamily="18" charset="0"/>
                          <a:ea typeface="ＭＳ Ｐゴシック" charset="0"/>
                          <a:cs typeface="ＭＳ Ｐゴシック" charset="0"/>
                        </a:rPr>
                        <m:t>=</m:t>
                      </m:r>
                      <m:f>
                        <m:fPr>
                          <m:ctrlPr>
                            <a:rPr lang="en-US" sz="5400" b="0" i="1" dirty="0" smtClean="0">
                              <a:latin typeface="Cambria Math" panose="02040503050406030204" pitchFamily="18" charset="0"/>
                              <a:ea typeface="ＭＳ Ｐゴシック" charset="0"/>
                              <a:cs typeface="ＭＳ Ｐゴシック" charset="0"/>
                            </a:rPr>
                          </m:ctrlPr>
                        </m:fPr>
                        <m:num>
                          <m:r>
                            <m:rPr>
                              <m:sty m:val="p"/>
                            </m:rPr>
                            <a:rPr lang="en-US" sz="5400" b="0" i="0" dirty="0" smtClean="0">
                              <a:latin typeface="Cambria Math" panose="02040503050406030204" pitchFamily="18" charset="0"/>
                              <a:ea typeface="ＭＳ Ｐゴシック" charset="0"/>
                              <a:cs typeface="ＭＳ Ｐゴシック" charset="0"/>
                            </a:rPr>
                            <m:t>TP</m:t>
                          </m:r>
                        </m:num>
                        <m:den>
                          <m:r>
                            <m:rPr>
                              <m:sty m:val="p"/>
                            </m:rPr>
                            <a:rPr lang="en-US" sz="5400" b="0" i="0" dirty="0" smtClean="0">
                              <a:latin typeface="Cambria Math" panose="02040503050406030204" pitchFamily="18" charset="0"/>
                              <a:ea typeface="ＭＳ Ｐゴシック" charset="0"/>
                              <a:cs typeface="ＭＳ Ｐゴシック" charset="0"/>
                            </a:rPr>
                            <m:t>TP</m:t>
                          </m:r>
                          <m:r>
                            <a:rPr lang="en-US" sz="5400" b="0" i="0" dirty="0" smtClean="0">
                              <a:latin typeface="Cambria Math" panose="02040503050406030204" pitchFamily="18" charset="0"/>
                              <a:ea typeface="ＭＳ Ｐゴシック" charset="0"/>
                              <a:cs typeface="ＭＳ Ｐゴシック" charset="0"/>
                            </a:rPr>
                            <m:t>+</m:t>
                          </m:r>
                          <m:r>
                            <m:rPr>
                              <m:sty m:val="p"/>
                            </m:rPr>
                            <a:rPr lang="en-US" sz="5400" b="0" i="0" dirty="0" smtClean="0">
                              <a:latin typeface="Cambria Math" panose="02040503050406030204" pitchFamily="18" charset="0"/>
                              <a:ea typeface="ＭＳ Ｐゴシック" charset="0"/>
                              <a:cs typeface="ＭＳ Ｐゴシック" charset="0"/>
                            </a:rPr>
                            <m:t>FP</m:t>
                          </m:r>
                        </m:den>
                      </m:f>
                    </m:oMath>
                  </m:oMathPara>
                </a14:m>
                <a:endParaRPr lang="en-US" sz="5400" b="0" dirty="0">
                  <a:latin typeface="Lucida Sans" charset="0"/>
                  <a:ea typeface="ＭＳ Ｐゴシック" charset="0"/>
                  <a:cs typeface="ＭＳ Ｐゴシック" charset="0"/>
                </a:endParaRPr>
              </a:p>
              <a:p>
                <a:pPr algn="l" hangingPunct="1"/>
                <a:endParaRPr lang="en-US" sz="5400" dirty="0">
                  <a:latin typeface="Lucida Sans" charset="0"/>
                  <a:ea typeface="ＭＳ Ｐゴシック" charset="0"/>
                  <a:cs typeface="ＭＳ Ｐゴシック" charset="0"/>
                </a:endParaRPr>
              </a:p>
            </p:txBody>
          </p:sp>
        </mc:Choice>
        <mc:Fallback xmlns="">
          <p:sp>
            <p:nvSpPr>
              <p:cNvPr id="5" name="Прямоугольник 4"/>
              <p:cNvSpPr>
                <a:spLocks noRot="1" noChangeAspect="1" noMove="1" noResize="1" noEditPoints="1" noAdjustHandles="1" noChangeArrowheads="1" noChangeShapeType="1" noTextEdit="1"/>
              </p:cNvSpPr>
              <p:nvPr/>
            </p:nvSpPr>
            <p:spPr>
              <a:xfrm>
                <a:off x="-109395" y="6704104"/>
                <a:ext cx="12192000" cy="2492927"/>
              </a:xfrm>
              <a:prstGeom prst="rect">
                <a:avLst/>
              </a:prstGeom>
              <a:blipFill>
                <a:blip r:embed="rId4"/>
                <a:stretch>
                  <a:fillRect/>
                </a:stretch>
              </a:blipFill>
            </p:spPr>
            <p:txBody>
              <a:bodyPr/>
              <a:lstStyle/>
              <a:p>
                <a:r>
                  <a:rPr lang="ru-RU">
                    <a:noFill/>
                  </a:rPr>
                  <a:t> </a:t>
                </a:r>
              </a:p>
            </p:txBody>
          </p:sp>
        </mc:Fallback>
      </mc:AlternateContent>
      <p:graphicFrame>
        <p:nvGraphicFramePr>
          <p:cNvPr id="10" name="Group 4"/>
          <p:cNvGraphicFramePr>
            <a:graphicFrameLocks noGrp="1"/>
          </p:cNvGraphicFramePr>
          <p:nvPr>
            <p:extLst>
              <p:ext uri="{D42A27DB-BD31-4B8C-83A1-F6EECF244321}">
                <p14:modId xmlns:p14="http://schemas.microsoft.com/office/powerpoint/2010/main" val="2086437838"/>
              </p:ext>
            </p:extLst>
          </p:nvPr>
        </p:nvGraphicFramePr>
        <p:xfrm>
          <a:off x="11729364" y="6493883"/>
          <a:ext cx="10585176" cy="2649468"/>
        </p:xfrm>
        <a:graphic>
          <a:graphicData uri="http://schemas.openxmlformats.org/drawingml/2006/table">
            <a:tbl>
              <a:tblPr/>
              <a:tblGrid>
                <a:gridCol w="2785273">
                  <a:extLst>
                    <a:ext uri="{9D8B030D-6E8A-4147-A177-3AD203B41FA5}">
                      <a16:colId xmlns:a16="http://schemas.microsoft.com/office/drawing/2014/main" val="20000"/>
                    </a:ext>
                  </a:extLst>
                </a:gridCol>
                <a:gridCol w="4068438">
                  <a:extLst>
                    <a:ext uri="{9D8B030D-6E8A-4147-A177-3AD203B41FA5}">
                      <a16:colId xmlns:a16="http://schemas.microsoft.com/office/drawing/2014/main" val="20001"/>
                    </a:ext>
                  </a:extLst>
                </a:gridCol>
                <a:gridCol w="3731465">
                  <a:extLst>
                    <a:ext uri="{9D8B030D-6E8A-4147-A177-3AD203B41FA5}">
                      <a16:colId xmlns:a16="http://schemas.microsoft.com/office/drawing/2014/main" val="20002"/>
                    </a:ext>
                  </a:extLst>
                </a:gridCol>
              </a:tblGrid>
              <a:tr h="621435">
                <a:tc>
                  <a:txBody>
                    <a:bodyPr/>
                    <a:lstStyle/>
                    <a:p>
                      <a:pPr marL="0" marR="0" lvl="0" indent="0" algn="r" defTabSz="914400" rtl="0" eaLnBrk="1" fontAlgn="base" latinLnBrk="0" hangingPunct="1">
                        <a:lnSpc>
                          <a:spcPct val="100000"/>
                        </a:lnSpc>
                        <a:spcBef>
                          <a:spcPct val="0"/>
                        </a:spcBef>
                        <a:spcAft>
                          <a:spcPct val="0"/>
                        </a:spcAft>
                        <a:buClrTx/>
                        <a:buSzTx/>
                        <a:buFontTx/>
                        <a:buNone/>
                        <a:tabLst/>
                      </a:pPr>
                      <a:endParaRPr kumimoji="0" lang="en-US" sz="4400" b="0" i="0" u="none" strike="noStrike" cap="none" normalizeH="0" baseline="0" dirty="0">
                        <a:ln>
                          <a:noFill/>
                        </a:ln>
                        <a:solidFill>
                          <a:schemeClr val="tx1"/>
                        </a:solidFill>
                        <a:effectLst/>
                        <a:latin typeface="+mn-lt"/>
                        <a:ea typeface="ＭＳ Ｐゴシック" charset="0"/>
                        <a:cs typeface="ＭＳ Ｐゴシック" charset="0"/>
                      </a:endParaRPr>
                    </a:p>
                  </a:txBody>
                  <a:tcPr marL="283461" marR="283461" marT="106298" marB="106298"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4400" b="0" i="0" u="none" strike="noStrike" cap="none" normalizeH="0" baseline="0" dirty="0">
                          <a:ln>
                            <a:noFill/>
                          </a:ln>
                          <a:solidFill>
                            <a:schemeClr val="tx1"/>
                          </a:solidFill>
                          <a:effectLst/>
                          <a:latin typeface="+mn-lt"/>
                          <a:ea typeface="ＭＳ Ｐゴシック" charset="0"/>
                          <a:cs typeface="ＭＳ Ｐゴシック" charset="0"/>
                        </a:rPr>
                        <a:t>y=1</a:t>
                      </a:r>
                    </a:p>
                  </a:txBody>
                  <a:tcPr marL="283461" marR="283461" marT="106298" marB="106298"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4400" b="0" i="0" u="none" strike="noStrike" cap="none" normalizeH="0" baseline="0" dirty="0">
                          <a:ln>
                            <a:noFill/>
                          </a:ln>
                          <a:solidFill>
                            <a:schemeClr val="tx1"/>
                          </a:solidFill>
                          <a:effectLst/>
                          <a:latin typeface="+mn-lt"/>
                          <a:ea typeface="ＭＳ Ｐゴシック" charset="0"/>
                          <a:cs typeface="ＭＳ Ｐゴシック" charset="0"/>
                        </a:rPr>
                        <a:t>y=0</a:t>
                      </a:r>
                    </a:p>
                  </a:txBody>
                  <a:tcPr marL="283461" marR="283461" marT="106298" marB="106298"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621435">
                <a:tc>
                  <a:txBody>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4400" b="0" i="0" u="none" strike="noStrike" cap="none" normalizeH="0" baseline="0" dirty="0">
                          <a:ln>
                            <a:noFill/>
                          </a:ln>
                          <a:solidFill>
                            <a:schemeClr val="tx1"/>
                          </a:solidFill>
                          <a:effectLst/>
                          <a:latin typeface="+mn-lt"/>
                          <a:ea typeface="ＭＳ Ｐゴシック" charset="0"/>
                          <a:cs typeface="ＭＳ Ｐゴシック" charset="0"/>
                        </a:rPr>
                        <a:t>a(x) = 1</a:t>
                      </a:r>
                    </a:p>
                  </a:txBody>
                  <a:tcPr marL="283461" marR="283461" marT="106298" marB="106298"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4400" b="0" i="0" u="none" strike="noStrike" cap="none" normalizeH="0" baseline="0" dirty="0">
                          <a:ln>
                            <a:noFill/>
                          </a:ln>
                          <a:solidFill>
                            <a:schemeClr val="tx1"/>
                          </a:solidFill>
                          <a:effectLst/>
                          <a:latin typeface="+mn-lt"/>
                          <a:ea typeface="ＭＳ Ｐゴシック" charset="0"/>
                          <a:cs typeface="ＭＳ Ｐゴシック" charset="0"/>
                        </a:rPr>
                        <a:t>20</a:t>
                      </a:r>
                    </a:p>
                  </a:txBody>
                  <a:tcPr marL="283461" marR="283461" marT="106298" marB="106298"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4400" b="0" i="0" u="none" strike="noStrike" cap="none" normalizeH="0" baseline="0" dirty="0">
                          <a:ln>
                            <a:noFill/>
                          </a:ln>
                          <a:solidFill>
                            <a:schemeClr val="tx1"/>
                          </a:solidFill>
                          <a:effectLst/>
                          <a:latin typeface="+mn-lt"/>
                          <a:ea typeface="ＭＳ Ｐゴシック" charset="0"/>
                          <a:cs typeface="ＭＳ Ｐゴシック" charset="0"/>
                        </a:rPr>
                        <a:t>70</a:t>
                      </a:r>
                    </a:p>
                  </a:txBody>
                  <a:tcPr marL="283461" marR="283461" marT="106298" marB="106298"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621435">
                <a:tc>
                  <a:txBody>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4400" b="0" i="0" u="none" strike="noStrike" cap="none" normalizeH="0" baseline="0" dirty="0">
                          <a:ln>
                            <a:noFill/>
                          </a:ln>
                          <a:solidFill>
                            <a:schemeClr val="tx1"/>
                          </a:solidFill>
                          <a:effectLst/>
                          <a:latin typeface="+mn-lt"/>
                          <a:ea typeface="ＭＳ Ｐゴシック" charset="0"/>
                          <a:cs typeface="ＭＳ Ｐゴシック" charset="0"/>
                        </a:rPr>
                        <a:t>a(x) = 0</a:t>
                      </a:r>
                    </a:p>
                  </a:txBody>
                  <a:tcPr marL="283461" marR="283461" marT="106298" marB="106298"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4400" b="0" i="0" u="none" strike="noStrike" cap="none" normalizeH="0" baseline="0" dirty="0">
                          <a:ln>
                            <a:noFill/>
                          </a:ln>
                          <a:solidFill>
                            <a:schemeClr val="tx1"/>
                          </a:solidFill>
                          <a:effectLst/>
                          <a:latin typeface="+mn-lt"/>
                          <a:ea typeface="ＭＳ Ｐゴシック" charset="0"/>
                          <a:cs typeface="ＭＳ Ｐゴシック" charset="0"/>
                        </a:rPr>
                        <a:t>5</a:t>
                      </a:r>
                    </a:p>
                  </a:txBody>
                  <a:tcPr marL="283461" marR="283461" marT="106298" marB="106298"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4400" b="0" i="0" u="none" strike="noStrike" cap="none" normalizeH="0" baseline="0" dirty="0">
                          <a:ln>
                            <a:noFill/>
                          </a:ln>
                          <a:solidFill>
                            <a:schemeClr val="tx1"/>
                          </a:solidFill>
                          <a:effectLst/>
                          <a:latin typeface="+mn-lt"/>
                          <a:ea typeface="ＭＳ Ｐゴシック" charset="0"/>
                          <a:cs typeface="ＭＳ Ｐゴシック" charset="0"/>
                        </a:rPr>
                        <a:t>1000</a:t>
                      </a:r>
                    </a:p>
                  </a:txBody>
                  <a:tcPr marL="283461" marR="283461" marT="106298" marB="106298"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
        <p:nvSpPr>
          <p:cNvPr id="13" name="Прямоугольник 12"/>
          <p:cNvSpPr/>
          <p:nvPr/>
        </p:nvSpPr>
        <p:spPr>
          <a:xfrm>
            <a:off x="2426330" y="4310280"/>
            <a:ext cx="21602400" cy="1754326"/>
          </a:xfrm>
          <a:prstGeom prst="rect">
            <a:avLst/>
          </a:prstGeom>
        </p:spPr>
        <p:txBody>
          <a:bodyPr wrap="square">
            <a:spAutoFit/>
          </a:bodyPr>
          <a:lstStyle/>
          <a:p>
            <a:pPr algn="l"/>
            <a:r>
              <a:rPr lang="ru-RU" sz="5400" dirty="0">
                <a:solidFill>
                  <a:srgbClr val="253957"/>
                </a:solidFill>
                <a:latin typeface="+mn-lt"/>
              </a:rPr>
              <a:t>Точность (</a:t>
            </a:r>
            <a:r>
              <a:rPr lang="ru-RU" sz="5400" dirty="0" err="1">
                <a:solidFill>
                  <a:srgbClr val="253957"/>
                </a:solidFill>
                <a:latin typeface="+mn-lt"/>
              </a:rPr>
              <a:t>precision</a:t>
            </a:r>
            <a:r>
              <a:rPr lang="ru-RU" sz="5400" dirty="0">
                <a:solidFill>
                  <a:srgbClr val="253957"/>
                </a:solidFill>
                <a:latin typeface="+mn-lt"/>
              </a:rPr>
              <a:t>) — насколько можно доверять</a:t>
            </a:r>
          </a:p>
          <a:p>
            <a:pPr algn="l"/>
            <a:r>
              <a:rPr lang="ru-RU" sz="5400" dirty="0">
                <a:solidFill>
                  <a:srgbClr val="253957"/>
                </a:solidFill>
                <a:latin typeface="+mn-lt"/>
              </a:rPr>
              <a:t>классификатору:</a:t>
            </a:r>
            <a:endParaRPr lang="ru-RU" dirty="0">
              <a:solidFill>
                <a:srgbClr val="253957"/>
              </a:solidFill>
              <a:latin typeface="+mn-lt"/>
            </a:endParaRPr>
          </a:p>
        </p:txBody>
      </p:sp>
      <p:sp>
        <p:nvSpPr>
          <p:cNvPr id="11" name="Прямоугольник 10"/>
          <p:cNvSpPr/>
          <p:nvPr/>
        </p:nvSpPr>
        <p:spPr>
          <a:xfrm>
            <a:off x="2460338" y="10238212"/>
            <a:ext cx="21602400" cy="923330"/>
          </a:xfrm>
          <a:prstGeom prst="rect">
            <a:avLst/>
          </a:prstGeom>
        </p:spPr>
        <p:txBody>
          <a:bodyPr wrap="square">
            <a:spAutoFit/>
          </a:bodyPr>
          <a:lstStyle/>
          <a:p>
            <a:pPr marL="685800" indent="-685800" algn="l">
              <a:buFont typeface="Arial" panose="020B0604020202020204" pitchFamily="34" charset="0"/>
              <a:buChar char="•"/>
            </a:pPr>
            <a:r>
              <a:rPr lang="ru-RU" sz="5400" dirty="0">
                <a:solidFill>
                  <a:srgbClr val="253957"/>
                </a:solidFill>
                <a:latin typeface="+mn-lt"/>
              </a:rPr>
              <a:t>Точность классификатора: 28.6%</a:t>
            </a:r>
            <a:endParaRPr lang="ru-RU" dirty="0">
              <a:solidFill>
                <a:srgbClr val="253957"/>
              </a:solidFill>
              <a:latin typeface="+mn-lt"/>
            </a:endParaRPr>
          </a:p>
        </p:txBody>
      </p:sp>
      <p:sp>
        <p:nvSpPr>
          <p:cNvPr id="12" name="Очень крутой заголовок…"/>
          <p:cNvSpPr txBox="1"/>
          <p:nvPr/>
        </p:nvSpPr>
        <p:spPr>
          <a:xfrm>
            <a:off x="1205929" y="2376971"/>
            <a:ext cx="19283587" cy="231322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lgn="l">
              <a:defRPr sz="7000" b="1" cap="all">
                <a:solidFill>
                  <a:srgbClr val="253957"/>
                </a:solidFill>
                <a:latin typeface="+mn-lt"/>
                <a:ea typeface="+mn-ea"/>
                <a:cs typeface="+mn-cs"/>
                <a:sym typeface="Arial Narrow"/>
              </a:defRPr>
            </a:pPr>
            <a:r>
              <a:rPr lang="ru-RU" sz="7000" b="1" cap="all" dirty="0">
                <a:solidFill>
                  <a:srgbClr val="253957"/>
                </a:solidFill>
                <a:sym typeface="Arial Narrow"/>
              </a:rPr>
              <a:t>Точность и полнота</a:t>
            </a:r>
            <a:endParaRPr lang="en-GB" sz="7200" b="1" cap="all" dirty="0">
              <a:solidFill>
                <a:srgbClr val="253957"/>
              </a:solidFill>
              <a:sym typeface="Arial Narrow"/>
            </a:endParaRPr>
          </a:p>
        </p:txBody>
      </p:sp>
    </p:spTree>
    <p:extLst>
      <p:ext uri="{BB962C8B-B14F-4D97-AF65-F5344CB8AC3E}">
        <p14:creationId xmlns:p14="http://schemas.microsoft.com/office/powerpoint/2010/main" val="3308095968"/>
      </p:ext>
    </p:extLst>
  </p:cSld>
  <p:clrMapOvr>
    <a:masterClrMapping/>
  </p:clrMapOvr>
  <p:transition spd="med"/>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Линия"/>
          <p:cNvSpPr/>
          <p:nvPr/>
        </p:nvSpPr>
        <p:spPr>
          <a:xfrm>
            <a:off x="1201065" y="2214562"/>
            <a:ext cx="21506373" cy="1"/>
          </a:xfrm>
          <a:prstGeom prst="line">
            <a:avLst/>
          </a:prstGeom>
          <a:ln w="12700">
            <a:solidFill>
              <a:srgbClr val="253957"/>
            </a:solidFill>
            <a:miter lim="400000"/>
          </a:ln>
        </p:spPr>
        <p:txBody>
          <a:bodyPr lIns="71437" tIns="71437" rIns="71437" bIns="71437" anchor="ctr"/>
          <a:lstStyle/>
          <a:p>
            <a:pPr>
              <a:defRPr sz="3200"/>
            </a:pPr>
            <a:endParaRPr/>
          </a:p>
        </p:txBody>
      </p:sp>
      <p:sp>
        <p:nvSpPr>
          <p:cNvPr id="60"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1342810" y="5301023"/>
            <a:ext cx="21506374" cy="484268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lgn="l">
              <a:defRPr sz="2800">
                <a:solidFill>
                  <a:srgbClr val="253957"/>
                </a:solidFill>
                <a:latin typeface="+mn-lt"/>
                <a:ea typeface="+mn-ea"/>
                <a:cs typeface="+mn-cs"/>
                <a:sym typeface="Arial Narrow"/>
              </a:defRPr>
            </a:pPr>
            <a:endParaRPr sz="4400" dirty="0"/>
          </a:p>
        </p:txBody>
      </p:sp>
      <p:sp>
        <p:nvSpPr>
          <p:cNvPr id="62" name="Название подразделения, лаборатории, факультета и т.д."/>
          <p:cNvSpPr txBox="1"/>
          <p:nvPr/>
        </p:nvSpPr>
        <p:spPr>
          <a:xfrm>
            <a:off x="11338744" y="942364"/>
            <a:ext cx="11366416" cy="513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spAutoFit/>
          </a:bodyPr>
          <a:lstStyle>
            <a:lvl1pPr algn="r">
              <a:defRPr sz="2400">
                <a:solidFill>
                  <a:srgbClr val="253957"/>
                </a:solidFill>
                <a:latin typeface="+mn-lt"/>
                <a:ea typeface="+mn-ea"/>
                <a:cs typeface="+mn-cs"/>
                <a:sym typeface="Arial Narrow"/>
              </a:defRPr>
            </a:lvl1pPr>
          </a:lstStyle>
          <a:p>
            <a:r>
              <a:rPr lang="ru-RU" dirty="0"/>
              <a:t>Кафедра прикладной математики и информатики</a:t>
            </a:r>
          </a:p>
        </p:txBody>
      </p:sp>
      <p:pic>
        <p:nvPicPr>
          <p:cNvPr id="63" name="Изображение" descr="Изображение"/>
          <p:cNvPicPr>
            <a:picLocks noChangeAspect="1"/>
          </p:cNvPicPr>
          <p:nvPr/>
        </p:nvPicPr>
        <p:blipFill>
          <a:blip r:embed="rId3"/>
          <a:stretch>
            <a:fillRect/>
          </a:stretch>
        </p:blipFill>
        <p:spPr>
          <a:xfrm>
            <a:off x="1226606" y="586180"/>
            <a:ext cx="1199579" cy="1199579"/>
          </a:xfrm>
          <a:prstGeom prst="rect">
            <a:avLst/>
          </a:prstGeom>
          <a:ln w="12700">
            <a:miter lim="400000"/>
          </a:ln>
        </p:spPr>
      </p:pic>
      <mc:AlternateContent xmlns:mc="http://schemas.openxmlformats.org/markup-compatibility/2006" xmlns:a14="http://schemas.microsoft.com/office/drawing/2010/main">
        <mc:Choice Requires="a14">
          <p:sp>
            <p:nvSpPr>
              <p:cNvPr id="5" name="Прямоугольник 4"/>
              <p:cNvSpPr/>
              <p:nvPr/>
            </p:nvSpPr>
            <p:spPr>
              <a:xfrm>
                <a:off x="-204285" y="6978963"/>
                <a:ext cx="12192000" cy="2492927"/>
              </a:xfrm>
              <a:prstGeom prst="rect">
                <a:avLst/>
              </a:prstGeom>
            </p:spPr>
            <p:txBody>
              <a:bodyPr>
                <a:spAutoFit/>
              </a:bodyPr>
              <a:lstStyle/>
              <a:p>
                <a:pPr algn="l" hangingPunct="1"/>
                <a14:m>
                  <m:oMathPara xmlns:m="http://schemas.openxmlformats.org/officeDocument/2006/math">
                    <m:oMathParaPr>
                      <m:jc m:val="centerGroup"/>
                    </m:oMathParaPr>
                    <m:oMath xmlns:m="http://schemas.openxmlformats.org/officeDocument/2006/math">
                      <m:r>
                        <a:rPr lang="en-US" sz="5400" b="0" i="1" dirty="0" smtClean="0">
                          <a:latin typeface="Cambria Math" panose="02040503050406030204" pitchFamily="18" charset="0"/>
                          <a:ea typeface="ＭＳ Ｐゴシック" charset="0"/>
                          <a:cs typeface="ＭＳ Ｐゴシック" charset="0"/>
                        </a:rPr>
                        <m:t>𝑅𝑒𝑐𝑎𝑙𝑙</m:t>
                      </m:r>
                      <m:r>
                        <a:rPr lang="en-US" sz="5400" i="1" dirty="0" smtClean="0">
                          <a:latin typeface="Cambria Math" panose="02040503050406030204" pitchFamily="18" charset="0"/>
                          <a:ea typeface="ＭＳ Ｐゴシック" charset="0"/>
                          <a:cs typeface="ＭＳ Ｐゴシック" charset="0"/>
                        </a:rPr>
                        <m:t>  </m:t>
                      </m:r>
                      <m:r>
                        <a:rPr lang="en-US" sz="5400" i="0" dirty="0" smtClean="0">
                          <a:latin typeface="Cambria Math" panose="02040503050406030204" pitchFamily="18" charset="0"/>
                          <a:ea typeface="ＭＳ Ｐゴシック" charset="0"/>
                          <a:cs typeface="ＭＳ Ｐゴシック" charset="0"/>
                        </a:rPr>
                        <m:t>=</m:t>
                      </m:r>
                      <m:f>
                        <m:fPr>
                          <m:ctrlPr>
                            <a:rPr lang="en-US" sz="5400" b="0" i="1" dirty="0" smtClean="0">
                              <a:latin typeface="Cambria Math" panose="02040503050406030204" pitchFamily="18" charset="0"/>
                              <a:ea typeface="ＭＳ Ｐゴシック" charset="0"/>
                              <a:cs typeface="ＭＳ Ｐゴシック" charset="0"/>
                            </a:rPr>
                          </m:ctrlPr>
                        </m:fPr>
                        <m:num>
                          <m:r>
                            <m:rPr>
                              <m:sty m:val="p"/>
                            </m:rPr>
                            <a:rPr lang="en-US" sz="5400" b="0" i="0" dirty="0" smtClean="0">
                              <a:latin typeface="Cambria Math" panose="02040503050406030204" pitchFamily="18" charset="0"/>
                              <a:ea typeface="ＭＳ Ｐゴシック" charset="0"/>
                              <a:cs typeface="ＭＳ Ｐゴシック" charset="0"/>
                            </a:rPr>
                            <m:t>TP</m:t>
                          </m:r>
                        </m:num>
                        <m:den>
                          <m:r>
                            <m:rPr>
                              <m:sty m:val="p"/>
                            </m:rPr>
                            <a:rPr lang="en-US" sz="5400" b="0" i="0" dirty="0" smtClean="0">
                              <a:latin typeface="Cambria Math" panose="02040503050406030204" pitchFamily="18" charset="0"/>
                              <a:ea typeface="ＭＳ Ｐゴシック" charset="0"/>
                              <a:cs typeface="ＭＳ Ｐゴシック" charset="0"/>
                            </a:rPr>
                            <m:t>TP</m:t>
                          </m:r>
                          <m:r>
                            <a:rPr lang="en-US" sz="5400" b="0" i="0" dirty="0" smtClean="0">
                              <a:latin typeface="Cambria Math" panose="02040503050406030204" pitchFamily="18" charset="0"/>
                              <a:ea typeface="ＭＳ Ｐゴシック" charset="0"/>
                              <a:cs typeface="ＭＳ Ｐゴシック" charset="0"/>
                            </a:rPr>
                            <m:t>+</m:t>
                          </m:r>
                          <m:r>
                            <m:rPr>
                              <m:sty m:val="p"/>
                            </m:rPr>
                            <a:rPr lang="en-US" sz="5400" b="0" i="0" dirty="0" smtClean="0">
                              <a:latin typeface="Cambria Math" panose="02040503050406030204" pitchFamily="18" charset="0"/>
                              <a:ea typeface="ＭＳ Ｐゴシック" charset="0"/>
                              <a:cs typeface="ＭＳ Ｐゴシック" charset="0"/>
                            </a:rPr>
                            <m:t>FN</m:t>
                          </m:r>
                        </m:den>
                      </m:f>
                    </m:oMath>
                  </m:oMathPara>
                </a14:m>
                <a:endParaRPr lang="en-US" sz="5400" b="0" dirty="0">
                  <a:latin typeface="Lucida Sans" charset="0"/>
                  <a:ea typeface="ＭＳ Ｐゴシック" charset="0"/>
                  <a:cs typeface="ＭＳ Ｐゴシック" charset="0"/>
                </a:endParaRPr>
              </a:p>
              <a:p>
                <a:pPr algn="l" hangingPunct="1"/>
                <a:endParaRPr lang="en-US" sz="5400" dirty="0">
                  <a:latin typeface="Lucida Sans" charset="0"/>
                  <a:ea typeface="ＭＳ Ｐゴシック" charset="0"/>
                  <a:cs typeface="ＭＳ Ｐゴシック" charset="0"/>
                </a:endParaRPr>
              </a:p>
            </p:txBody>
          </p:sp>
        </mc:Choice>
        <mc:Fallback xmlns="">
          <p:sp>
            <p:nvSpPr>
              <p:cNvPr id="5" name="Прямоугольник 4"/>
              <p:cNvSpPr>
                <a:spLocks noRot="1" noChangeAspect="1" noMove="1" noResize="1" noEditPoints="1" noAdjustHandles="1" noChangeArrowheads="1" noChangeShapeType="1" noTextEdit="1"/>
              </p:cNvSpPr>
              <p:nvPr/>
            </p:nvSpPr>
            <p:spPr>
              <a:xfrm>
                <a:off x="-204285" y="6978963"/>
                <a:ext cx="12192000" cy="2492927"/>
              </a:xfrm>
              <a:prstGeom prst="rect">
                <a:avLst/>
              </a:prstGeom>
              <a:blipFill>
                <a:blip r:embed="rId4"/>
                <a:stretch>
                  <a:fillRect/>
                </a:stretch>
              </a:blipFill>
            </p:spPr>
            <p:txBody>
              <a:bodyPr/>
              <a:lstStyle/>
              <a:p>
                <a:r>
                  <a:rPr lang="ru-RU">
                    <a:noFill/>
                  </a:rPr>
                  <a:t> </a:t>
                </a:r>
              </a:p>
            </p:txBody>
          </p:sp>
        </mc:Fallback>
      </mc:AlternateContent>
      <p:graphicFrame>
        <p:nvGraphicFramePr>
          <p:cNvPr id="10" name="Group 4"/>
          <p:cNvGraphicFramePr>
            <a:graphicFrameLocks noGrp="1"/>
          </p:cNvGraphicFramePr>
          <p:nvPr>
            <p:extLst>
              <p:ext uri="{D42A27DB-BD31-4B8C-83A1-F6EECF244321}">
                <p14:modId xmlns:p14="http://schemas.microsoft.com/office/powerpoint/2010/main" val="4192404401"/>
              </p:ext>
            </p:extLst>
          </p:nvPr>
        </p:nvGraphicFramePr>
        <p:xfrm>
          <a:off x="11954251" y="6505411"/>
          <a:ext cx="10585176" cy="2649468"/>
        </p:xfrm>
        <a:graphic>
          <a:graphicData uri="http://schemas.openxmlformats.org/drawingml/2006/table">
            <a:tbl>
              <a:tblPr/>
              <a:tblGrid>
                <a:gridCol w="2785273">
                  <a:extLst>
                    <a:ext uri="{9D8B030D-6E8A-4147-A177-3AD203B41FA5}">
                      <a16:colId xmlns:a16="http://schemas.microsoft.com/office/drawing/2014/main" val="20000"/>
                    </a:ext>
                  </a:extLst>
                </a:gridCol>
                <a:gridCol w="4068438">
                  <a:extLst>
                    <a:ext uri="{9D8B030D-6E8A-4147-A177-3AD203B41FA5}">
                      <a16:colId xmlns:a16="http://schemas.microsoft.com/office/drawing/2014/main" val="20001"/>
                    </a:ext>
                  </a:extLst>
                </a:gridCol>
                <a:gridCol w="3731465">
                  <a:extLst>
                    <a:ext uri="{9D8B030D-6E8A-4147-A177-3AD203B41FA5}">
                      <a16:colId xmlns:a16="http://schemas.microsoft.com/office/drawing/2014/main" val="20002"/>
                    </a:ext>
                  </a:extLst>
                </a:gridCol>
              </a:tblGrid>
              <a:tr h="621435">
                <a:tc>
                  <a:txBody>
                    <a:bodyPr/>
                    <a:lstStyle/>
                    <a:p>
                      <a:pPr marL="0" marR="0" lvl="0" indent="0" algn="r" defTabSz="914400" rtl="0" eaLnBrk="1" fontAlgn="base" latinLnBrk="0" hangingPunct="1">
                        <a:lnSpc>
                          <a:spcPct val="100000"/>
                        </a:lnSpc>
                        <a:spcBef>
                          <a:spcPct val="0"/>
                        </a:spcBef>
                        <a:spcAft>
                          <a:spcPct val="0"/>
                        </a:spcAft>
                        <a:buClrTx/>
                        <a:buSzTx/>
                        <a:buFontTx/>
                        <a:buNone/>
                        <a:tabLst/>
                      </a:pPr>
                      <a:endParaRPr kumimoji="0" lang="en-US" sz="4400" b="0" i="0" u="none" strike="noStrike" cap="none" normalizeH="0" baseline="0" dirty="0">
                        <a:ln>
                          <a:noFill/>
                        </a:ln>
                        <a:solidFill>
                          <a:schemeClr val="tx1"/>
                        </a:solidFill>
                        <a:effectLst/>
                        <a:latin typeface="+mn-lt"/>
                        <a:ea typeface="ＭＳ Ｐゴシック" charset="0"/>
                        <a:cs typeface="ＭＳ Ｐゴシック" charset="0"/>
                      </a:endParaRPr>
                    </a:p>
                  </a:txBody>
                  <a:tcPr marL="283461" marR="283461" marT="106298" marB="106298"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4400" b="0" i="0" u="none" strike="noStrike" cap="none" normalizeH="0" baseline="0" dirty="0">
                          <a:ln>
                            <a:noFill/>
                          </a:ln>
                          <a:solidFill>
                            <a:schemeClr val="tx1"/>
                          </a:solidFill>
                          <a:effectLst/>
                          <a:latin typeface="+mn-lt"/>
                          <a:ea typeface="ＭＳ Ｐゴシック" charset="0"/>
                          <a:cs typeface="ＭＳ Ｐゴシック" charset="0"/>
                        </a:rPr>
                        <a:t>y=1</a:t>
                      </a:r>
                    </a:p>
                  </a:txBody>
                  <a:tcPr marL="283461" marR="283461" marT="106298" marB="106298"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4400" b="0" i="0" u="none" strike="noStrike" cap="none" normalizeH="0" baseline="0" dirty="0">
                          <a:ln>
                            <a:noFill/>
                          </a:ln>
                          <a:solidFill>
                            <a:schemeClr val="tx1"/>
                          </a:solidFill>
                          <a:effectLst/>
                          <a:latin typeface="+mn-lt"/>
                          <a:ea typeface="ＭＳ Ｐゴシック" charset="0"/>
                          <a:cs typeface="ＭＳ Ｐゴシック" charset="0"/>
                        </a:rPr>
                        <a:t>y=0</a:t>
                      </a:r>
                    </a:p>
                  </a:txBody>
                  <a:tcPr marL="283461" marR="283461" marT="106298" marB="106298"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621435">
                <a:tc>
                  <a:txBody>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4400" b="0" i="0" u="none" strike="noStrike" cap="none" normalizeH="0" baseline="0" dirty="0">
                          <a:ln>
                            <a:noFill/>
                          </a:ln>
                          <a:solidFill>
                            <a:schemeClr val="tx1"/>
                          </a:solidFill>
                          <a:effectLst/>
                          <a:latin typeface="+mn-lt"/>
                          <a:ea typeface="ＭＳ Ｐゴシック" charset="0"/>
                          <a:cs typeface="ＭＳ Ｐゴシック" charset="0"/>
                        </a:rPr>
                        <a:t>a(x) = 1</a:t>
                      </a:r>
                    </a:p>
                  </a:txBody>
                  <a:tcPr marL="283461" marR="283461" marT="106298" marB="106298"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4400" b="0" i="0" u="none" strike="noStrike" cap="none" normalizeH="0" baseline="0" dirty="0">
                          <a:ln>
                            <a:noFill/>
                          </a:ln>
                          <a:solidFill>
                            <a:schemeClr val="tx1"/>
                          </a:solidFill>
                          <a:effectLst/>
                          <a:latin typeface="+mn-lt"/>
                          <a:ea typeface="ＭＳ Ｐゴシック" charset="0"/>
                          <a:cs typeface="ＭＳ Ｐゴシック" charset="0"/>
                        </a:rPr>
                        <a:t>20</a:t>
                      </a:r>
                    </a:p>
                  </a:txBody>
                  <a:tcPr marL="283461" marR="283461" marT="106298" marB="106298"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4400" b="0" i="0" u="none" strike="noStrike" cap="none" normalizeH="0" baseline="0" dirty="0">
                          <a:ln>
                            <a:noFill/>
                          </a:ln>
                          <a:solidFill>
                            <a:schemeClr val="tx1"/>
                          </a:solidFill>
                          <a:effectLst/>
                          <a:latin typeface="+mn-lt"/>
                          <a:ea typeface="ＭＳ Ｐゴシック" charset="0"/>
                          <a:cs typeface="ＭＳ Ｐゴシック" charset="0"/>
                        </a:rPr>
                        <a:t>70</a:t>
                      </a:r>
                    </a:p>
                  </a:txBody>
                  <a:tcPr marL="283461" marR="283461" marT="106298" marB="106298"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621435">
                <a:tc>
                  <a:txBody>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4400" b="0" i="0" u="none" strike="noStrike" cap="none" normalizeH="0" baseline="0" dirty="0">
                          <a:ln>
                            <a:noFill/>
                          </a:ln>
                          <a:solidFill>
                            <a:schemeClr val="tx1"/>
                          </a:solidFill>
                          <a:effectLst/>
                          <a:latin typeface="+mn-lt"/>
                          <a:ea typeface="ＭＳ Ｐゴシック" charset="0"/>
                          <a:cs typeface="ＭＳ Ｐゴシック" charset="0"/>
                        </a:rPr>
                        <a:t>a(x) = 0</a:t>
                      </a:r>
                    </a:p>
                  </a:txBody>
                  <a:tcPr marL="283461" marR="283461" marT="106298" marB="106298"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4400" b="0" i="0" u="none" strike="noStrike" cap="none" normalizeH="0" baseline="0" dirty="0">
                          <a:ln>
                            <a:noFill/>
                          </a:ln>
                          <a:solidFill>
                            <a:schemeClr val="tx1"/>
                          </a:solidFill>
                          <a:effectLst/>
                          <a:latin typeface="+mn-lt"/>
                          <a:ea typeface="ＭＳ Ｐゴシック" charset="0"/>
                          <a:cs typeface="ＭＳ Ｐゴシック" charset="0"/>
                        </a:rPr>
                        <a:t>5</a:t>
                      </a:r>
                    </a:p>
                  </a:txBody>
                  <a:tcPr marL="283461" marR="283461" marT="106298" marB="106298"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4400" b="0" i="0" u="none" strike="noStrike" cap="none" normalizeH="0" baseline="0" dirty="0">
                          <a:ln>
                            <a:noFill/>
                          </a:ln>
                          <a:solidFill>
                            <a:schemeClr val="tx1"/>
                          </a:solidFill>
                          <a:effectLst/>
                          <a:latin typeface="+mn-lt"/>
                          <a:ea typeface="ＭＳ Ｐゴシック" charset="0"/>
                          <a:cs typeface="ＭＳ Ｐゴシック" charset="0"/>
                        </a:rPr>
                        <a:t>1000</a:t>
                      </a:r>
                    </a:p>
                  </a:txBody>
                  <a:tcPr marL="283461" marR="283461" marT="106298" marB="106298"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
        <p:nvSpPr>
          <p:cNvPr id="13" name="Прямоугольник 12"/>
          <p:cNvSpPr/>
          <p:nvPr/>
        </p:nvSpPr>
        <p:spPr>
          <a:xfrm>
            <a:off x="2426185" y="4276137"/>
            <a:ext cx="21602400" cy="1754326"/>
          </a:xfrm>
          <a:prstGeom prst="rect">
            <a:avLst/>
          </a:prstGeom>
        </p:spPr>
        <p:txBody>
          <a:bodyPr wrap="square">
            <a:spAutoFit/>
          </a:bodyPr>
          <a:lstStyle/>
          <a:p>
            <a:pPr algn="l"/>
            <a:r>
              <a:rPr lang="ru-RU" sz="5400" dirty="0">
                <a:solidFill>
                  <a:srgbClr val="253957"/>
                </a:solidFill>
                <a:latin typeface="+mn-lt"/>
              </a:rPr>
              <a:t>Полнота (</a:t>
            </a:r>
            <a:r>
              <a:rPr lang="ru-RU" sz="5400" dirty="0" err="1">
                <a:solidFill>
                  <a:srgbClr val="253957"/>
                </a:solidFill>
                <a:latin typeface="+mn-lt"/>
              </a:rPr>
              <a:t>recall</a:t>
            </a:r>
            <a:r>
              <a:rPr lang="ru-RU" sz="5400" dirty="0">
                <a:solidFill>
                  <a:srgbClr val="253957"/>
                </a:solidFill>
                <a:latin typeface="+mn-lt"/>
              </a:rPr>
              <a:t>) — как много объектов класса 1 находит</a:t>
            </a:r>
          </a:p>
          <a:p>
            <a:pPr algn="l"/>
            <a:r>
              <a:rPr lang="ru-RU" sz="5400" dirty="0">
                <a:solidFill>
                  <a:srgbClr val="253957"/>
                </a:solidFill>
                <a:latin typeface="+mn-lt"/>
              </a:rPr>
              <a:t>классификатор:</a:t>
            </a:r>
            <a:endParaRPr lang="ru-RU" dirty="0">
              <a:solidFill>
                <a:srgbClr val="253957"/>
              </a:solidFill>
              <a:latin typeface="+mn-lt"/>
            </a:endParaRPr>
          </a:p>
        </p:txBody>
      </p:sp>
      <p:sp>
        <p:nvSpPr>
          <p:cNvPr id="11" name="Прямоугольник 10"/>
          <p:cNvSpPr/>
          <p:nvPr/>
        </p:nvSpPr>
        <p:spPr>
          <a:xfrm>
            <a:off x="2426185" y="9897602"/>
            <a:ext cx="21602400" cy="923330"/>
          </a:xfrm>
          <a:prstGeom prst="rect">
            <a:avLst/>
          </a:prstGeom>
        </p:spPr>
        <p:txBody>
          <a:bodyPr wrap="square">
            <a:spAutoFit/>
          </a:bodyPr>
          <a:lstStyle/>
          <a:p>
            <a:pPr marL="685800" indent="-685800" algn="l">
              <a:buFont typeface="Arial" panose="020B0604020202020204" pitchFamily="34" charset="0"/>
              <a:buChar char="•"/>
            </a:pPr>
            <a:r>
              <a:rPr lang="ru-RU" sz="5400" dirty="0">
                <a:solidFill>
                  <a:srgbClr val="253957"/>
                </a:solidFill>
                <a:latin typeface="+mn-lt"/>
              </a:rPr>
              <a:t>Полнота классификатора: 80%</a:t>
            </a:r>
            <a:endParaRPr lang="ru-RU" dirty="0">
              <a:solidFill>
                <a:srgbClr val="253957"/>
              </a:solidFill>
              <a:latin typeface="+mn-lt"/>
            </a:endParaRPr>
          </a:p>
        </p:txBody>
      </p:sp>
      <p:sp>
        <p:nvSpPr>
          <p:cNvPr id="12" name="Очень крутой заголовок…"/>
          <p:cNvSpPr txBox="1"/>
          <p:nvPr/>
        </p:nvSpPr>
        <p:spPr>
          <a:xfrm>
            <a:off x="1205929" y="2376971"/>
            <a:ext cx="19283587" cy="231322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lgn="l">
              <a:defRPr sz="7000" b="1" cap="all">
                <a:solidFill>
                  <a:srgbClr val="253957"/>
                </a:solidFill>
                <a:latin typeface="+mn-lt"/>
                <a:ea typeface="+mn-ea"/>
                <a:cs typeface="+mn-cs"/>
                <a:sym typeface="Arial Narrow"/>
              </a:defRPr>
            </a:pPr>
            <a:r>
              <a:rPr lang="ru-RU" sz="7000" b="1" cap="all" dirty="0">
                <a:solidFill>
                  <a:srgbClr val="253957"/>
                </a:solidFill>
                <a:sym typeface="Arial Narrow"/>
              </a:rPr>
              <a:t>Точность и полнота</a:t>
            </a:r>
            <a:endParaRPr lang="en-GB" sz="7200" b="1" cap="all" dirty="0">
              <a:solidFill>
                <a:srgbClr val="253957"/>
              </a:solidFill>
              <a:sym typeface="Arial Narrow"/>
            </a:endParaRPr>
          </a:p>
        </p:txBody>
      </p:sp>
    </p:spTree>
    <p:extLst>
      <p:ext uri="{BB962C8B-B14F-4D97-AF65-F5344CB8AC3E}">
        <p14:creationId xmlns:p14="http://schemas.microsoft.com/office/powerpoint/2010/main" val="1868458295"/>
      </p:ext>
    </p:extLst>
  </p:cSld>
  <p:clrMapOvr>
    <a:masterClrMapping/>
  </p:clrMapOvr>
  <p:transition spd="med"/>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Линия"/>
          <p:cNvSpPr/>
          <p:nvPr/>
        </p:nvSpPr>
        <p:spPr>
          <a:xfrm>
            <a:off x="1201065" y="2214562"/>
            <a:ext cx="21506373" cy="1"/>
          </a:xfrm>
          <a:prstGeom prst="line">
            <a:avLst/>
          </a:prstGeom>
          <a:ln w="12700">
            <a:solidFill>
              <a:srgbClr val="253957"/>
            </a:solidFill>
            <a:miter lim="400000"/>
          </a:ln>
        </p:spPr>
        <p:txBody>
          <a:bodyPr lIns="71437" tIns="71437" rIns="71437" bIns="71437" anchor="ctr"/>
          <a:lstStyle/>
          <a:p>
            <a:pPr>
              <a:defRPr sz="3200"/>
            </a:pPr>
            <a:endParaRPr/>
          </a:p>
        </p:txBody>
      </p:sp>
      <p:sp>
        <p:nvSpPr>
          <p:cNvPr id="60"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1342810" y="5301023"/>
            <a:ext cx="21506374" cy="484268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lgn="l">
              <a:defRPr sz="2800">
                <a:solidFill>
                  <a:srgbClr val="253957"/>
                </a:solidFill>
                <a:latin typeface="+mn-lt"/>
                <a:ea typeface="+mn-ea"/>
                <a:cs typeface="+mn-cs"/>
                <a:sym typeface="Arial Narrow"/>
              </a:defRPr>
            </a:pPr>
            <a:endParaRPr sz="4400" dirty="0"/>
          </a:p>
        </p:txBody>
      </p:sp>
      <p:sp>
        <p:nvSpPr>
          <p:cNvPr id="62" name="Название подразделения, лаборатории, факультета и т.д."/>
          <p:cNvSpPr txBox="1"/>
          <p:nvPr/>
        </p:nvSpPr>
        <p:spPr>
          <a:xfrm>
            <a:off x="11338744" y="942364"/>
            <a:ext cx="11366416" cy="513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spAutoFit/>
          </a:bodyPr>
          <a:lstStyle>
            <a:lvl1pPr algn="r">
              <a:defRPr sz="2400">
                <a:solidFill>
                  <a:srgbClr val="253957"/>
                </a:solidFill>
                <a:latin typeface="+mn-lt"/>
                <a:ea typeface="+mn-ea"/>
                <a:cs typeface="+mn-cs"/>
                <a:sym typeface="Arial Narrow"/>
              </a:defRPr>
            </a:lvl1pPr>
          </a:lstStyle>
          <a:p>
            <a:r>
              <a:rPr lang="ru-RU" dirty="0"/>
              <a:t>Кафедра прикладной математики и информатики</a:t>
            </a:r>
          </a:p>
        </p:txBody>
      </p:sp>
      <p:pic>
        <p:nvPicPr>
          <p:cNvPr id="63" name="Изображение" descr="Изображение"/>
          <p:cNvPicPr>
            <a:picLocks noChangeAspect="1"/>
          </p:cNvPicPr>
          <p:nvPr/>
        </p:nvPicPr>
        <p:blipFill>
          <a:blip r:embed="rId3"/>
          <a:stretch>
            <a:fillRect/>
          </a:stretch>
        </p:blipFill>
        <p:spPr>
          <a:xfrm>
            <a:off x="1226606" y="586180"/>
            <a:ext cx="1199579" cy="1199579"/>
          </a:xfrm>
          <a:prstGeom prst="rect">
            <a:avLst/>
          </a:prstGeom>
          <a:ln w="12700">
            <a:miter lim="400000"/>
          </a:ln>
        </p:spPr>
      </p:pic>
      <p:sp>
        <p:nvSpPr>
          <p:cNvPr id="14" name="Очень крутой заголовок…"/>
          <p:cNvSpPr txBox="1"/>
          <p:nvPr/>
        </p:nvSpPr>
        <p:spPr>
          <a:xfrm>
            <a:off x="1205929" y="2376971"/>
            <a:ext cx="19283587" cy="231322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lgn="l">
              <a:defRPr sz="7000" b="1" cap="all">
                <a:solidFill>
                  <a:srgbClr val="253957"/>
                </a:solidFill>
                <a:latin typeface="+mn-lt"/>
                <a:ea typeface="+mn-ea"/>
                <a:cs typeface="+mn-cs"/>
                <a:sym typeface="Arial Narrow"/>
              </a:defRPr>
            </a:pPr>
            <a:r>
              <a:rPr lang="ru-RU" sz="7000" b="1" cap="all" dirty="0">
                <a:solidFill>
                  <a:srgbClr val="253957"/>
                </a:solidFill>
                <a:sym typeface="Arial Narrow"/>
              </a:rPr>
              <a:t>Точность и полнота</a:t>
            </a:r>
            <a:endParaRPr lang="en-GB" sz="7200" b="1" cap="all" dirty="0">
              <a:solidFill>
                <a:srgbClr val="253957"/>
              </a:solidFill>
              <a:sym typeface="Arial Narrow"/>
            </a:endParaRPr>
          </a:p>
        </p:txBody>
      </p:sp>
      <p:pic>
        <p:nvPicPr>
          <p:cNvPr id="16394" name="Picture 10" descr="https://lh5.googleusercontent.com/2AgxT5BEGNxD7m3yPkR2rEtp_KOo6rWvU5BoZSTy2ntmuOuTu7eukk-EtoDJd_St8XiKjuSNBNV9C6nNAi1SLKFhooqGxcAqOpnu3D7nt8boig64zBrnkY6wMebYtYNjXWHu7QxJrRI"/>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689005" y="2753544"/>
            <a:ext cx="9073008" cy="16502240"/>
          </a:xfrm>
          <a:prstGeom prst="rect">
            <a:avLst/>
          </a:prstGeom>
          <a:noFill/>
          <a:extLst>
            <a:ext uri="{909E8E84-426E-40DD-AFC4-6F175D3DCCD1}">
              <a14:hiddenFill xmlns:a14="http://schemas.microsoft.com/office/drawing/2010/main">
                <a:solidFill>
                  <a:srgbClr val="FFFFFF"/>
                </a:solidFill>
              </a14:hiddenFill>
            </a:ext>
          </a:extLst>
        </p:spPr>
      </p:pic>
      <p:sp>
        <p:nvSpPr>
          <p:cNvPr id="19" name="Прямоугольник 18"/>
          <p:cNvSpPr/>
          <p:nvPr/>
        </p:nvSpPr>
        <p:spPr>
          <a:xfrm>
            <a:off x="1226606" y="5198379"/>
            <a:ext cx="13439207" cy="6740307"/>
          </a:xfrm>
          <a:prstGeom prst="rect">
            <a:avLst/>
          </a:prstGeom>
        </p:spPr>
        <p:txBody>
          <a:bodyPr wrap="square">
            <a:spAutoFit/>
          </a:bodyPr>
          <a:lstStyle/>
          <a:p>
            <a:pPr marL="685800" indent="-685800" algn="l">
              <a:buFont typeface="Arial" panose="020B0604020202020204" pitchFamily="34" charset="0"/>
              <a:buChar char="•"/>
            </a:pPr>
            <a:r>
              <a:rPr lang="ru-RU" sz="5400" dirty="0">
                <a:solidFill>
                  <a:srgbClr val="253957"/>
                </a:solidFill>
                <a:latin typeface="+mn-lt"/>
              </a:rPr>
              <a:t>Точность и полнота характеризуют разные стороны качества классификатора</a:t>
            </a:r>
          </a:p>
          <a:p>
            <a:pPr marL="685800" indent="-685800" algn="l">
              <a:buFont typeface="Arial" panose="020B0604020202020204" pitchFamily="34" charset="0"/>
              <a:buChar char="•"/>
            </a:pPr>
            <a:r>
              <a:rPr lang="ru-RU" sz="5400" dirty="0">
                <a:solidFill>
                  <a:srgbClr val="253957"/>
                </a:solidFill>
                <a:latin typeface="+mn-lt"/>
              </a:rPr>
              <a:t>Чем выше точность, тем меньше ложных срабатываний</a:t>
            </a:r>
          </a:p>
          <a:p>
            <a:pPr marL="685800" indent="-685800" algn="l">
              <a:buFont typeface="Arial" panose="020B0604020202020204" pitchFamily="34" charset="0"/>
              <a:buChar char="•"/>
            </a:pPr>
            <a:r>
              <a:rPr lang="ru-RU" sz="5400" dirty="0">
                <a:solidFill>
                  <a:srgbClr val="253957"/>
                </a:solidFill>
                <a:latin typeface="+mn-lt"/>
              </a:rPr>
              <a:t>Чем выше полнота, тем меньше ложных пропусков</a:t>
            </a:r>
          </a:p>
          <a:p>
            <a:pPr marL="685800" indent="-685800" algn="l">
              <a:buFont typeface="Arial" panose="020B0604020202020204" pitchFamily="34" charset="0"/>
              <a:buChar char="•"/>
            </a:pPr>
            <a:r>
              <a:rPr lang="ru-RU" sz="5400" dirty="0">
                <a:solidFill>
                  <a:srgbClr val="253957"/>
                </a:solidFill>
                <a:latin typeface="+mn-lt"/>
              </a:rPr>
              <a:t>Приоритет в сторону точности или полноты выбирается в зависимости от задачи </a:t>
            </a:r>
            <a:endParaRPr lang="ru-RU" dirty="0">
              <a:solidFill>
                <a:srgbClr val="253957"/>
              </a:solidFill>
              <a:latin typeface="+mn-lt"/>
            </a:endParaRPr>
          </a:p>
        </p:txBody>
      </p:sp>
    </p:spTree>
    <p:extLst>
      <p:ext uri="{BB962C8B-B14F-4D97-AF65-F5344CB8AC3E}">
        <p14:creationId xmlns:p14="http://schemas.microsoft.com/office/powerpoint/2010/main" val="1238516754"/>
      </p:ext>
    </p:extLst>
  </p:cSld>
  <p:clrMapOvr>
    <a:masterClrMapping/>
  </p:clrMapOvr>
  <p:transition spd="med"/>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Линия"/>
          <p:cNvSpPr/>
          <p:nvPr/>
        </p:nvSpPr>
        <p:spPr>
          <a:xfrm>
            <a:off x="1201065" y="2214562"/>
            <a:ext cx="21506373" cy="1"/>
          </a:xfrm>
          <a:prstGeom prst="line">
            <a:avLst/>
          </a:prstGeom>
          <a:ln w="12700">
            <a:solidFill>
              <a:srgbClr val="253957"/>
            </a:solidFill>
            <a:miter lim="400000"/>
          </a:ln>
        </p:spPr>
        <p:txBody>
          <a:bodyPr lIns="71437" tIns="71437" rIns="71437" bIns="71437" anchor="ctr"/>
          <a:lstStyle/>
          <a:p>
            <a:pPr>
              <a:defRPr sz="3200"/>
            </a:pPr>
            <a:endParaRPr/>
          </a:p>
        </p:txBody>
      </p:sp>
      <p:sp>
        <p:nvSpPr>
          <p:cNvPr id="60"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1342810" y="5301023"/>
            <a:ext cx="21506374" cy="484268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lgn="l">
              <a:defRPr sz="2800">
                <a:solidFill>
                  <a:srgbClr val="253957"/>
                </a:solidFill>
                <a:latin typeface="+mn-lt"/>
                <a:ea typeface="+mn-ea"/>
                <a:cs typeface="+mn-cs"/>
                <a:sym typeface="Arial Narrow"/>
              </a:defRPr>
            </a:pPr>
            <a:endParaRPr sz="4400" dirty="0"/>
          </a:p>
        </p:txBody>
      </p:sp>
      <p:sp>
        <p:nvSpPr>
          <p:cNvPr id="62" name="Название подразделения, лаборатории, факультета и т.д."/>
          <p:cNvSpPr txBox="1"/>
          <p:nvPr/>
        </p:nvSpPr>
        <p:spPr>
          <a:xfrm>
            <a:off x="11338744" y="942364"/>
            <a:ext cx="11366416" cy="513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spAutoFit/>
          </a:bodyPr>
          <a:lstStyle>
            <a:lvl1pPr algn="r">
              <a:defRPr sz="2400">
                <a:solidFill>
                  <a:srgbClr val="253957"/>
                </a:solidFill>
                <a:latin typeface="+mn-lt"/>
                <a:ea typeface="+mn-ea"/>
                <a:cs typeface="+mn-cs"/>
                <a:sym typeface="Arial Narrow"/>
              </a:defRPr>
            </a:lvl1pPr>
          </a:lstStyle>
          <a:p>
            <a:r>
              <a:rPr lang="ru-RU" dirty="0"/>
              <a:t>Кафедра прикладной математики и информатики</a:t>
            </a:r>
          </a:p>
        </p:txBody>
      </p:sp>
      <p:pic>
        <p:nvPicPr>
          <p:cNvPr id="63" name="Изображение" descr="Изображение"/>
          <p:cNvPicPr>
            <a:picLocks noChangeAspect="1"/>
          </p:cNvPicPr>
          <p:nvPr/>
        </p:nvPicPr>
        <p:blipFill>
          <a:blip r:embed="rId3"/>
          <a:stretch>
            <a:fillRect/>
          </a:stretch>
        </p:blipFill>
        <p:spPr>
          <a:xfrm>
            <a:off x="1226606" y="586180"/>
            <a:ext cx="1199579" cy="1199579"/>
          </a:xfrm>
          <a:prstGeom prst="rect">
            <a:avLst/>
          </a:prstGeom>
          <a:ln w="12700">
            <a:miter lim="400000"/>
          </a:ln>
        </p:spPr>
      </p:pic>
      <p:sp>
        <p:nvSpPr>
          <p:cNvPr id="14" name="Очень крутой заголовок…"/>
          <p:cNvSpPr txBox="1"/>
          <p:nvPr/>
        </p:nvSpPr>
        <p:spPr>
          <a:xfrm>
            <a:off x="1205929" y="2376971"/>
            <a:ext cx="19283587" cy="231322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lgn="l">
              <a:defRPr sz="7000" b="1" cap="all">
                <a:solidFill>
                  <a:srgbClr val="253957"/>
                </a:solidFill>
                <a:latin typeface="+mn-lt"/>
                <a:ea typeface="+mn-ea"/>
                <a:cs typeface="+mn-cs"/>
                <a:sym typeface="Arial Narrow"/>
              </a:defRPr>
            </a:pPr>
            <a:r>
              <a:rPr lang="ru-RU" sz="7000" b="1" cap="all" dirty="0">
                <a:solidFill>
                  <a:srgbClr val="253957"/>
                </a:solidFill>
                <a:sym typeface="Arial Narrow"/>
              </a:rPr>
              <a:t>Точность и полнота</a:t>
            </a:r>
            <a:endParaRPr lang="en-GB" sz="7200" b="1" cap="all" dirty="0">
              <a:solidFill>
                <a:srgbClr val="253957"/>
              </a:solidFill>
              <a:sym typeface="Arial Narrow"/>
            </a:endParaRPr>
          </a:p>
        </p:txBody>
      </p:sp>
      <p:sp>
        <p:nvSpPr>
          <p:cNvPr id="19" name="Прямоугольник 18"/>
          <p:cNvSpPr/>
          <p:nvPr/>
        </p:nvSpPr>
        <p:spPr>
          <a:xfrm>
            <a:off x="1466998" y="4955987"/>
            <a:ext cx="20974506" cy="5909310"/>
          </a:xfrm>
          <a:prstGeom prst="rect">
            <a:avLst/>
          </a:prstGeom>
        </p:spPr>
        <p:txBody>
          <a:bodyPr wrap="square">
            <a:spAutoFit/>
          </a:bodyPr>
          <a:lstStyle/>
          <a:p>
            <a:pPr algn="l"/>
            <a:r>
              <a:rPr lang="ru-RU" sz="5400" dirty="0">
                <a:solidFill>
                  <a:srgbClr val="253957"/>
                </a:solidFill>
                <a:latin typeface="+mn-lt"/>
              </a:rPr>
              <a:t>Пример 1: определение мошеннических действий на банковских счетах.</a:t>
            </a:r>
          </a:p>
          <a:p>
            <a:pPr algn="l"/>
            <a:r>
              <a:rPr lang="ru-RU" sz="5400" dirty="0">
                <a:solidFill>
                  <a:srgbClr val="253957"/>
                </a:solidFill>
                <a:latin typeface="+mn-lt"/>
              </a:rPr>
              <a:t>Важнее </a:t>
            </a:r>
            <a:r>
              <a:rPr lang="ru-RU" sz="5400" b="1" dirty="0">
                <a:solidFill>
                  <a:srgbClr val="253957"/>
                </a:solidFill>
                <a:latin typeface="+mn-lt"/>
              </a:rPr>
              <a:t>полнота</a:t>
            </a:r>
            <a:r>
              <a:rPr lang="ru-RU" sz="5400" dirty="0">
                <a:solidFill>
                  <a:srgbClr val="253957"/>
                </a:solidFill>
                <a:latin typeface="+mn-lt"/>
              </a:rPr>
              <a:t>: лучше проверить лишний раз, чем пропустить вредоносные действия.</a:t>
            </a:r>
          </a:p>
          <a:p>
            <a:pPr algn="l"/>
            <a:endParaRPr lang="ru-RU" sz="5400" dirty="0">
              <a:solidFill>
                <a:srgbClr val="253957"/>
              </a:solidFill>
              <a:latin typeface="+mn-lt"/>
            </a:endParaRPr>
          </a:p>
          <a:p>
            <a:pPr algn="l"/>
            <a:r>
              <a:rPr lang="ru-RU" sz="5400" dirty="0">
                <a:solidFill>
                  <a:srgbClr val="253957"/>
                </a:solidFill>
                <a:latin typeface="+mn-lt"/>
              </a:rPr>
              <a:t>Пример 2: поиск вражеских самолетов для автоматического уничтожения ракетой</a:t>
            </a:r>
          </a:p>
          <a:p>
            <a:pPr algn="l"/>
            <a:r>
              <a:rPr lang="ru-RU" sz="5400" dirty="0">
                <a:solidFill>
                  <a:srgbClr val="253957"/>
                </a:solidFill>
                <a:latin typeface="+mn-lt"/>
              </a:rPr>
              <a:t>Важнее </a:t>
            </a:r>
            <a:r>
              <a:rPr lang="ru-RU" sz="5400" b="1" dirty="0">
                <a:solidFill>
                  <a:srgbClr val="253957"/>
                </a:solidFill>
                <a:latin typeface="+mn-lt"/>
              </a:rPr>
              <a:t>точность</a:t>
            </a:r>
            <a:r>
              <a:rPr lang="ru-RU" sz="5400" dirty="0">
                <a:solidFill>
                  <a:srgbClr val="253957"/>
                </a:solidFill>
                <a:latin typeface="+mn-lt"/>
              </a:rPr>
              <a:t>: нельзя допустить стрельбы по своему самолету.</a:t>
            </a:r>
            <a:endParaRPr lang="ru-RU" dirty="0">
              <a:solidFill>
                <a:srgbClr val="253957"/>
              </a:solidFill>
              <a:latin typeface="+mn-lt"/>
            </a:endParaRPr>
          </a:p>
        </p:txBody>
      </p:sp>
    </p:spTree>
    <p:extLst>
      <p:ext uri="{BB962C8B-B14F-4D97-AF65-F5344CB8AC3E}">
        <p14:creationId xmlns:p14="http://schemas.microsoft.com/office/powerpoint/2010/main" val="1150064069"/>
      </p:ext>
    </p:extLst>
  </p:cSld>
  <p:clrMapOvr>
    <a:masterClrMapping/>
  </p:clrMapOvr>
  <p:transition spd="med"/>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Линия"/>
          <p:cNvSpPr/>
          <p:nvPr/>
        </p:nvSpPr>
        <p:spPr>
          <a:xfrm>
            <a:off x="1201065" y="2214562"/>
            <a:ext cx="21506373" cy="1"/>
          </a:xfrm>
          <a:prstGeom prst="line">
            <a:avLst/>
          </a:prstGeom>
          <a:ln w="12700">
            <a:solidFill>
              <a:srgbClr val="253957"/>
            </a:solidFill>
            <a:miter lim="400000"/>
          </a:ln>
        </p:spPr>
        <p:txBody>
          <a:bodyPr lIns="71437" tIns="71437" rIns="71437" bIns="71437" anchor="ctr"/>
          <a:lstStyle/>
          <a:p>
            <a:pPr>
              <a:defRPr sz="3200"/>
            </a:pPr>
            <a:endParaRPr/>
          </a:p>
        </p:txBody>
      </p:sp>
      <p:sp>
        <p:nvSpPr>
          <p:cNvPr id="60"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1342810" y="5301023"/>
            <a:ext cx="21506374" cy="484268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lgn="l">
              <a:defRPr sz="2800">
                <a:solidFill>
                  <a:srgbClr val="253957"/>
                </a:solidFill>
                <a:latin typeface="+mn-lt"/>
                <a:ea typeface="+mn-ea"/>
                <a:cs typeface="+mn-cs"/>
                <a:sym typeface="Arial Narrow"/>
              </a:defRPr>
            </a:pPr>
            <a:endParaRPr sz="4400" dirty="0"/>
          </a:p>
        </p:txBody>
      </p:sp>
      <p:sp>
        <p:nvSpPr>
          <p:cNvPr id="62" name="Название подразделения, лаборатории, факультета и т.д."/>
          <p:cNvSpPr txBox="1"/>
          <p:nvPr/>
        </p:nvSpPr>
        <p:spPr>
          <a:xfrm>
            <a:off x="11338744" y="942364"/>
            <a:ext cx="11366416" cy="513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spAutoFit/>
          </a:bodyPr>
          <a:lstStyle>
            <a:lvl1pPr algn="r">
              <a:defRPr sz="2400">
                <a:solidFill>
                  <a:srgbClr val="253957"/>
                </a:solidFill>
                <a:latin typeface="+mn-lt"/>
                <a:ea typeface="+mn-ea"/>
                <a:cs typeface="+mn-cs"/>
                <a:sym typeface="Arial Narrow"/>
              </a:defRPr>
            </a:lvl1pPr>
          </a:lstStyle>
          <a:p>
            <a:r>
              <a:rPr lang="ru-RU" dirty="0"/>
              <a:t>Кафедра прикладной математики и информатики</a:t>
            </a:r>
          </a:p>
        </p:txBody>
      </p:sp>
      <p:pic>
        <p:nvPicPr>
          <p:cNvPr id="63" name="Изображение" descr="Изображение"/>
          <p:cNvPicPr>
            <a:picLocks noChangeAspect="1"/>
          </p:cNvPicPr>
          <p:nvPr/>
        </p:nvPicPr>
        <p:blipFill>
          <a:blip r:embed="rId3"/>
          <a:stretch>
            <a:fillRect/>
          </a:stretch>
        </p:blipFill>
        <p:spPr>
          <a:xfrm>
            <a:off x="1226606" y="586180"/>
            <a:ext cx="1199579" cy="1199579"/>
          </a:xfrm>
          <a:prstGeom prst="rect">
            <a:avLst/>
          </a:prstGeom>
          <a:ln w="12700">
            <a:miter lim="400000"/>
          </a:ln>
        </p:spPr>
      </p:pic>
      <p:sp>
        <p:nvSpPr>
          <p:cNvPr id="13" name="Прямоугольник 12"/>
          <p:cNvSpPr/>
          <p:nvPr/>
        </p:nvSpPr>
        <p:spPr>
          <a:xfrm>
            <a:off x="1226606" y="4472985"/>
            <a:ext cx="21602400" cy="923330"/>
          </a:xfrm>
          <a:prstGeom prst="rect">
            <a:avLst/>
          </a:prstGeom>
        </p:spPr>
        <p:txBody>
          <a:bodyPr wrap="square">
            <a:spAutoFit/>
          </a:bodyPr>
          <a:lstStyle/>
          <a:p>
            <a:pPr algn="l"/>
            <a:r>
              <a:rPr lang="ru-RU" sz="5400" dirty="0">
                <a:solidFill>
                  <a:srgbClr val="253957"/>
                </a:solidFill>
                <a:latin typeface="+mn-lt"/>
              </a:rPr>
              <a:t>F-мера — способ усреднения точности и полноты</a:t>
            </a:r>
            <a:endParaRPr lang="ru-RU" dirty="0">
              <a:solidFill>
                <a:srgbClr val="253957"/>
              </a:solidFill>
              <a:latin typeface="+mn-lt"/>
            </a:endParaRPr>
          </a:p>
        </p:txBody>
      </p:sp>
      <p:sp>
        <p:nvSpPr>
          <p:cNvPr id="12" name="Очень крутой заголовок…"/>
          <p:cNvSpPr txBox="1"/>
          <p:nvPr/>
        </p:nvSpPr>
        <p:spPr>
          <a:xfrm>
            <a:off x="1205929" y="2376971"/>
            <a:ext cx="19283587" cy="231322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lgn="l">
              <a:defRPr sz="7000" b="1" cap="all">
                <a:solidFill>
                  <a:srgbClr val="253957"/>
                </a:solidFill>
                <a:latin typeface="+mn-lt"/>
                <a:ea typeface="+mn-ea"/>
                <a:cs typeface="+mn-cs"/>
                <a:sym typeface="Arial Narrow"/>
              </a:defRPr>
            </a:pPr>
            <a:r>
              <a:rPr lang="ru-RU" sz="7200" b="1" cap="all" dirty="0">
                <a:solidFill>
                  <a:srgbClr val="253957"/>
                </a:solidFill>
                <a:sym typeface="Arial Narrow"/>
              </a:rPr>
              <a:t>F-мера</a:t>
            </a:r>
            <a:endParaRPr lang="en-GB" sz="7200" b="1" cap="all" dirty="0">
              <a:solidFill>
                <a:srgbClr val="253957"/>
              </a:solidFill>
              <a:sym typeface="Arial Narrow"/>
            </a:endParaRPr>
          </a:p>
        </p:txBody>
      </p:sp>
      <mc:AlternateContent xmlns:mc="http://schemas.openxmlformats.org/markup-compatibility/2006" xmlns:a14="http://schemas.microsoft.com/office/drawing/2010/main">
        <mc:Choice Requires="a14">
          <p:sp>
            <p:nvSpPr>
              <p:cNvPr id="10" name="Прямоугольник 9"/>
              <p:cNvSpPr/>
              <p:nvPr/>
            </p:nvSpPr>
            <p:spPr>
              <a:xfrm>
                <a:off x="310680" y="6474568"/>
                <a:ext cx="12192000" cy="2641108"/>
              </a:xfrm>
              <a:prstGeom prst="rect">
                <a:avLst/>
              </a:prstGeom>
            </p:spPr>
            <p:txBody>
              <a:bodyPr>
                <a:spAutoFit/>
              </a:bodyPr>
              <a:lstStyle/>
              <a:p>
                <a:pPr algn="l" hangingPunct="1"/>
                <a14:m>
                  <m:oMathPara xmlns:m="http://schemas.openxmlformats.org/officeDocument/2006/math">
                    <m:oMathParaPr>
                      <m:jc m:val="centerGroup"/>
                    </m:oMathParaPr>
                    <m:oMath xmlns:m="http://schemas.openxmlformats.org/officeDocument/2006/math">
                      <m:sSub>
                        <m:sSubPr>
                          <m:ctrlPr>
                            <a:rPr lang="en-US" sz="5400" i="1" dirty="0" smtClean="0">
                              <a:latin typeface="Cambria Math" panose="02040503050406030204" pitchFamily="18" charset="0"/>
                              <a:ea typeface="ＭＳ Ｐゴシック" charset="0"/>
                            </a:rPr>
                          </m:ctrlPr>
                        </m:sSubPr>
                        <m:e>
                          <m:r>
                            <a:rPr lang="en-US" sz="5400" i="1" dirty="0">
                              <a:latin typeface="Cambria Math" panose="02040503050406030204" pitchFamily="18" charset="0"/>
                              <a:ea typeface="ＭＳ Ｐゴシック" charset="0"/>
                              <a:cs typeface="ＭＳ Ｐゴシック" charset="0"/>
                            </a:rPr>
                            <m:t>𝐹</m:t>
                          </m:r>
                        </m:e>
                        <m:sub>
                          <m:r>
                            <a:rPr lang="en-US" sz="5400" b="0" i="1" dirty="0" smtClean="0">
                              <a:latin typeface="Cambria Math" panose="02040503050406030204" pitchFamily="18" charset="0"/>
                              <a:ea typeface="ＭＳ Ｐゴシック" charset="0"/>
                            </a:rPr>
                            <m:t>1</m:t>
                          </m:r>
                        </m:sub>
                      </m:sSub>
                      <m:r>
                        <a:rPr lang="en-US" sz="5400" i="0" dirty="0" smtClean="0">
                          <a:latin typeface="Cambria Math" panose="02040503050406030204" pitchFamily="18" charset="0"/>
                          <a:ea typeface="ＭＳ Ｐゴシック" charset="0"/>
                          <a:cs typeface="ＭＳ Ｐゴシック" charset="0"/>
                        </a:rPr>
                        <m:t>=</m:t>
                      </m:r>
                      <m:f>
                        <m:fPr>
                          <m:ctrlPr>
                            <a:rPr lang="en-US" sz="5400" b="0" i="1" dirty="0" smtClean="0">
                              <a:latin typeface="Cambria Math" panose="02040503050406030204" pitchFamily="18" charset="0"/>
                              <a:ea typeface="ＭＳ Ｐゴシック" charset="0"/>
                              <a:cs typeface="ＭＳ Ｐゴシック" charset="0"/>
                            </a:rPr>
                          </m:ctrlPr>
                        </m:fPr>
                        <m:num>
                          <m:r>
                            <a:rPr lang="en-US" sz="5400" b="0" i="0" dirty="0" smtClean="0">
                              <a:latin typeface="Cambria Math" panose="02040503050406030204" pitchFamily="18" charset="0"/>
                              <a:ea typeface="ＭＳ Ｐゴシック" charset="0"/>
                              <a:cs typeface="ＭＳ Ｐゴシック" charset="0"/>
                            </a:rPr>
                            <m:t>2∗</m:t>
                          </m:r>
                          <m:r>
                            <a:rPr lang="en-US" sz="5400" b="0" i="1" dirty="0" smtClean="0">
                              <a:latin typeface="Cambria Math" panose="02040503050406030204" pitchFamily="18" charset="0"/>
                              <a:ea typeface="ＭＳ Ｐゴシック" charset="0"/>
                              <a:cs typeface="ＭＳ Ｐゴシック" charset="0"/>
                            </a:rPr>
                            <m:t>𝑝𝑟</m:t>
                          </m:r>
                          <m:r>
                            <a:rPr lang="en-US" sz="5400" i="1" dirty="0">
                              <a:latin typeface="Cambria Math" panose="02040503050406030204" pitchFamily="18" charset="0"/>
                              <a:ea typeface="ＭＳ Ｐゴシック" charset="0"/>
                              <a:cs typeface="ＭＳ Ｐゴシック" charset="0"/>
                            </a:rPr>
                            <m:t>𝑒𝑐𝑖𝑠𝑖𝑜𝑛</m:t>
                          </m:r>
                          <m:r>
                            <a:rPr lang="en-US" sz="5400" b="0" i="1" dirty="0" smtClean="0">
                              <a:latin typeface="Cambria Math" panose="02040503050406030204" pitchFamily="18" charset="0"/>
                              <a:ea typeface="ＭＳ Ｐゴシック" charset="0"/>
                              <a:cs typeface="ＭＳ Ｐゴシック" charset="0"/>
                            </a:rPr>
                            <m:t>∗</m:t>
                          </m:r>
                          <m:r>
                            <a:rPr lang="en-US" sz="5400" b="0" i="1" dirty="0" smtClean="0">
                              <a:latin typeface="Cambria Math" panose="02040503050406030204" pitchFamily="18" charset="0"/>
                              <a:ea typeface="ＭＳ Ｐゴシック" charset="0"/>
                              <a:cs typeface="ＭＳ Ｐゴシック" charset="0"/>
                            </a:rPr>
                            <m:t>𝑟𝑒𝑐𝑎𝑙𝑙</m:t>
                          </m:r>
                        </m:num>
                        <m:den>
                          <m:r>
                            <a:rPr lang="en-US" sz="5400" i="1" dirty="0">
                              <a:latin typeface="Cambria Math" panose="02040503050406030204" pitchFamily="18" charset="0"/>
                              <a:ea typeface="ＭＳ Ｐゴシック" charset="0"/>
                              <a:cs typeface="ＭＳ Ｐゴシック" charset="0"/>
                            </a:rPr>
                            <m:t>𝑝𝑟𝑒𝑐𝑖𝑠𝑖𝑜𝑛</m:t>
                          </m:r>
                          <m:r>
                            <a:rPr lang="en-US" sz="5400" b="0" i="1" dirty="0" smtClean="0">
                              <a:latin typeface="Cambria Math" panose="02040503050406030204" pitchFamily="18" charset="0"/>
                              <a:ea typeface="ＭＳ Ｐゴシック" charset="0"/>
                              <a:cs typeface="ＭＳ Ｐゴシック" charset="0"/>
                            </a:rPr>
                            <m:t>+</m:t>
                          </m:r>
                          <m:r>
                            <a:rPr lang="en-US" sz="5400" b="0" i="1" dirty="0" smtClean="0">
                              <a:latin typeface="Cambria Math" panose="02040503050406030204" pitchFamily="18" charset="0"/>
                              <a:ea typeface="ＭＳ Ｐゴシック" charset="0"/>
                              <a:cs typeface="ＭＳ Ｐゴシック" charset="0"/>
                            </a:rPr>
                            <m:t>𝑟𝑒𝑐𝑎𝑙𝑙</m:t>
                          </m:r>
                        </m:den>
                      </m:f>
                    </m:oMath>
                  </m:oMathPara>
                </a14:m>
                <a:endParaRPr lang="en-US" sz="5400" b="0" dirty="0">
                  <a:latin typeface="Lucida Sans" charset="0"/>
                  <a:ea typeface="ＭＳ Ｐゴシック" charset="0"/>
                  <a:cs typeface="ＭＳ Ｐゴシック" charset="0"/>
                </a:endParaRPr>
              </a:p>
              <a:p>
                <a:pPr algn="l" hangingPunct="1"/>
                <a:endParaRPr lang="en-US" sz="5400" dirty="0">
                  <a:latin typeface="Lucida Sans" charset="0"/>
                  <a:ea typeface="ＭＳ Ｐゴシック" charset="0"/>
                  <a:cs typeface="ＭＳ Ｐゴシック" charset="0"/>
                </a:endParaRPr>
              </a:p>
            </p:txBody>
          </p:sp>
        </mc:Choice>
        <mc:Fallback xmlns="">
          <p:sp>
            <p:nvSpPr>
              <p:cNvPr id="10" name="Прямоугольник 9"/>
              <p:cNvSpPr>
                <a:spLocks noRot="1" noChangeAspect="1" noMove="1" noResize="1" noEditPoints="1" noAdjustHandles="1" noChangeArrowheads="1" noChangeShapeType="1" noTextEdit="1"/>
              </p:cNvSpPr>
              <p:nvPr/>
            </p:nvSpPr>
            <p:spPr>
              <a:xfrm>
                <a:off x="310680" y="6474568"/>
                <a:ext cx="12192000" cy="2641108"/>
              </a:xfrm>
              <a:prstGeom prst="rect">
                <a:avLst/>
              </a:prstGeom>
              <a:blipFill>
                <a:blip r:embed="rId4"/>
                <a:stretch>
                  <a:fillRect/>
                </a:stretch>
              </a:blipFill>
            </p:spPr>
            <p:txBody>
              <a:bodyPr/>
              <a:lstStyle/>
              <a:p>
                <a:r>
                  <a:rPr lang="ru-RU">
                    <a:noFill/>
                  </a:rPr>
                  <a:t> </a:t>
                </a:r>
              </a:p>
            </p:txBody>
          </p:sp>
        </mc:Fallback>
      </mc:AlternateContent>
    </p:spTree>
    <p:extLst>
      <p:ext uri="{BB962C8B-B14F-4D97-AF65-F5344CB8AC3E}">
        <p14:creationId xmlns:p14="http://schemas.microsoft.com/office/powerpoint/2010/main" val="3875983464"/>
      </p:ext>
    </p:extLst>
  </p:cSld>
  <p:clrMapOvr>
    <a:masterClrMapping/>
  </p:clrMapOvr>
  <p:transition spd="med"/>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Линия"/>
          <p:cNvSpPr/>
          <p:nvPr/>
        </p:nvSpPr>
        <p:spPr>
          <a:xfrm>
            <a:off x="1201065" y="2214562"/>
            <a:ext cx="21506373" cy="1"/>
          </a:xfrm>
          <a:prstGeom prst="line">
            <a:avLst/>
          </a:prstGeom>
          <a:ln w="12700">
            <a:solidFill>
              <a:srgbClr val="253957"/>
            </a:solidFill>
            <a:miter lim="400000"/>
          </a:ln>
        </p:spPr>
        <p:txBody>
          <a:bodyPr lIns="71437" tIns="71437" rIns="71437" bIns="71437" anchor="ctr"/>
          <a:lstStyle/>
          <a:p>
            <a:pPr>
              <a:defRPr sz="3200"/>
            </a:pPr>
            <a:endParaRPr/>
          </a:p>
        </p:txBody>
      </p:sp>
      <p:sp>
        <p:nvSpPr>
          <p:cNvPr id="60"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1342810" y="5301023"/>
            <a:ext cx="21506374" cy="484268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lgn="l">
              <a:defRPr sz="2800">
                <a:solidFill>
                  <a:srgbClr val="253957"/>
                </a:solidFill>
                <a:latin typeface="+mn-lt"/>
                <a:ea typeface="+mn-ea"/>
                <a:cs typeface="+mn-cs"/>
                <a:sym typeface="Arial Narrow"/>
              </a:defRPr>
            </a:pPr>
            <a:endParaRPr sz="4400" dirty="0"/>
          </a:p>
        </p:txBody>
      </p:sp>
      <p:sp>
        <p:nvSpPr>
          <p:cNvPr id="62" name="Название подразделения, лаборатории, факультета и т.д."/>
          <p:cNvSpPr txBox="1"/>
          <p:nvPr/>
        </p:nvSpPr>
        <p:spPr>
          <a:xfrm>
            <a:off x="11338744" y="942364"/>
            <a:ext cx="11366416" cy="513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spAutoFit/>
          </a:bodyPr>
          <a:lstStyle>
            <a:lvl1pPr algn="r">
              <a:defRPr sz="2400">
                <a:solidFill>
                  <a:srgbClr val="253957"/>
                </a:solidFill>
                <a:latin typeface="+mn-lt"/>
                <a:ea typeface="+mn-ea"/>
                <a:cs typeface="+mn-cs"/>
                <a:sym typeface="Arial Narrow"/>
              </a:defRPr>
            </a:lvl1pPr>
          </a:lstStyle>
          <a:p>
            <a:r>
              <a:rPr lang="ru-RU" dirty="0"/>
              <a:t>Кафедра прикладной математики и информатики</a:t>
            </a:r>
          </a:p>
        </p:txBody>
      </p:sp>
      <p:pic>
        <p:nvPicPr>
          <p:cNvPr id="63" name="Изображение" descr="Изображение"/>
          <p:cNvPicPr>
            <a:picLocks noChangeAspect="1"/>
          </p:cNvPicPr>
          <p:nvPr/>
        </p:nvPicPr>
        <p:blipFill>
          <a:blip r:embed="rId3"/>
          <a:stretch>
            <a:fillRect/>
          </a:stretch>
        </p:blipFill>
        <p:spPr>
          <a:xfrm>
            <a:off x="1226606" y="586180"/>
            <a:ext cx="1199579" cy="1199579"/>
          </a:xfrm>
          <a:prstGeom prst="rect">
            <a:avLst/>
          </a:prstGeom>
          <a:ln w="12700">
            <a:miter lim="400000"/>
          </a:ln>
        </p:spPr>
      </p:pic>
      <p:sp>
        <p:nvSpPr>
          <p:cNvPr id="13" name="Прямоугольник 12"/>
          <p:cNvSpPr/>
          <p:nvPr/>
        </p:nvSpPr>
        <p:spPr>
          <a:xfrm>
            <a:off x="1226606" y="4472985"/>
            <a:ext cx="21602400" cy="923330"/>
          </a:xfrm>
          <a:prstGeom prst="rect">
            <a:avLst/>
          </a:prstGeom>
        </p:spPr>
        <p:txBody>
          <a:bodyPr wrap="square">
            <a:spAutoFit/>
          </a:bodyPr>
          <a:lstStyle/>
          <a:p>
            <a:pPr algn="l"/>
            <a:r>
              <a:rPr lang="ru-RU" sz="5400" dirty="0">
                <a:solidFill>
                  <a:srgbClr val="253957"/>
                </a:solidFill>
                <a:latin typeface="+mn-lt"/>
              </a:rPr>
              <a:t>F-мера — способ усреднения точности и полноты</a:t>
            </a:r>
            <a:endParaRPr lang="ru-RU" dirty="0">
              <a:solidFill>
                <a:srgbClr val="253957"/>
              </a:solidFill>
              <a:latin typeface="+mn-lt"/>
            </a:endParaRPr>
          </a:p>
        </p:txBody>
      </p:sp>
      <p:sp>
        <p:nvSpPr>
          <p:cNvPr id="12" name="Очень крутой заголовок…"/>
          <p:cNvSpPr txBox="1"/>
          <p:nvPr/>
        </p:nvSpPr>
        <p:spPr>
          <a:xfrm>
            <a:off x="1205929" y="2376971"/>
            <a:ext cx="19283587" cy="231322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lgn="l">
              <a:defRPr sz="7000" b="1" cap="all">
                <a:solidFill>
                  <a:srgbClr val="253957"/>
                </a:solidFill>
                <a:latin typeface="+mn-lt"/>
                <a:ea typeface="+mn-ea"/>
                <a:cs typeface="+mn-cs"/>
                <a:sym typeface="Arial Narrow"/>
              </a:defRPr>
            </a:pPr>
            <a:r>
              <a:rPr lang="ru-RU" sz="7200" b="1" cap="all" dirty="0">
                <a:solidFill>
                  <a:srgbClr val="253957"/>
                </a:solidFill>
                <a:sym typeface="Arial Narrow"/>
              </a:rPr>
              <a:t>F-мера</a:t>
            </a:r>
            <a:endParaRPr lang="en-GB" sz="7200" b="1" cap="all" dirty="0">
              <a:solidFill>
                <a:srgbClr val="253957"/>
              </a:solidFill>
              <a:sym typeface="Arial Narrow"/>
            </a:endParaRPr>
          </a:p>
        </p:txBody>
      </p:sp>
      <mc:AlternateContent xmlns:mc="http://schemas.openxmlformats.org/markup-compatibility/2006" xmlns:a14="http://schemas.microsoft.com/office/drawing/2010/main">
        <mc:Choice Requires="a14">
          <p:sp>
            <p:nvSpPr>
              <p:cNvPr id="10" name="Прямоугольник 9"/>
              <p:cNvSpPr/>
              <p:nvPr/>
            </p:nvSpPr>
            <p:spPr>
              <a:xfrm>
                <a:off x="310680" y="6474568"/>
                <a:ext cx="12192000" cy="2641108"/>
              </a:xfrm>
              <a:prstGeom prst="rect">
                <a:avLst/>
              </a:prstGeom>
            </p:spPr>
            <p:txBody>
              <a:bodyPr>
                <a:spAutoFit/>
              </a:bodyPr>
              <a:lstStyle/>
              <a:p>
                <a:pPr algn="l" hangingPunct="1"/>
                <a14:m>
                  <m:oMathPara xmlns:m="http://schemas.openxmlformats.org/officeDocument/2006/math">
                    <m:oMathParaPr>
                      <m:jc m:val="centerGroup"/>
                    </m:oMathParaPr>
                    <m:oMath xmlns:m="http://schemas.openxmlformats.org/officeDocument/2006/math">
                      <m:sSub>
                        <m:sSubPr>
                          <m:ctrlPr>
                            <a:rPr lang="en-US" sz="5400" i="1" dirty="0" smtClean="0">
                              <a:latin typeface="Cambria Math" panose="02040503050406030204" pitchFamily="18" charset="0"/>
                              <a:ea typeface="ＭＳ Ｐゴシック" charset="0"/>
                            </a:rPr>
                          </m:ctrlPr>
                        </m:sSubPr>
                        <m:e>
                          <m:r>
                            <a:rPr lang="en-US" sz="5400" i="1" dirty="0">
                              <a:latin typeface="Cambria Math" panose="02040503050406030204" pitchFamily="18" charset="0"/>
                              <a:ea typeface="ＭＳ Ｐゴシック" charset="0"/>
                              <a:cs typeface="ＭＳ Ｐゴシック" charset="0"/>
                            </a:rPr>
                            <m:t>𝐹</m:t>
                          </m:r>
                        </m:e>
                        <m:sub>
                          <m:r>
                            <a:rPr lang="en-US" sz="5400" b="0" i="1" dirty="0" smtClean="0">
                              <a:latin typeface="Cambria Math" panose="02040503050406030204" pitchFamily="18" charset="0"/>
                              <a:ea typeface="ＭＳ Ｐゴシック" charset="0"/>
                            </a:rPr>
                            <m:t>1</m:t>
                          </m:r>
                        </m:sub>
                      </m:sSub>
                      <m:r>
                        <a:rPr lang="en-US" sz="5400" i="0" dirty="0" smtClean="0">
                          <a:latin typeface="Cambria Math" panose="02040503050406030204" pitchFamily="18" charset="0"/>
                          <a:ea typeface="ＭＳ Ｐゴシック" charset="0"/>
                          <a:cs typeface="ＭＳ Ｐゴシック" charset="0"/>
                        </a:rPr>
                        <m:t>=</m:t>
                      </m:r>
                      <m:f>
                        <m:fPr>
                          <m:ctrlPr>
                            <a:rPr lang="en-US" sz="5400" b="0" i="1" dirty="0" smtClean="0">
                              <a:latin typeface="Cambria Math" panose="02040503050406030204" pitchFamily="18" charset="0"/>
                              <a:ea typeface="ＭＳ Ｐゴシック" charset="0"/>
                              <a:cs typeface="ＭＳ Ｐゴシック" charset="0"/>
                            </a:rPr>
                          </m:ctrlPr>
                        </m:fPr>
                        <m:num>
                          <m:r>
                            <a:rPr lang="en-US" sz="5400" b="0" i="0" dirty="0" smtClean="0">
                              <a:latin typeface="Cambria Math" panose="02040503050406030204" pitchFamily="18" charset="0"/>
                              <a:ea typeface="ＭＳ Ｐゴシック" charset="0"/>
                              <a:cs typeface="ＭＳ Ｐゴシック" charset="0"/>
                            </a:rPr>
                            <m:t>2∗</m:t>
                          </m:r>
                          <m:r>
                            <a:rPr lang="en-US" sz="5400" b="0" i="1" dirty="0" smtClean="0">
                              <a:latin typeface="Cambria Math" panose="02040503050406030204" pitchFamily="18" charset="0"/>
                              <a:ea typeface="ＭＳ Ｐゴシック" charset="0"/>
                              <a:cs typeface="ＭＳ Ｐゴシック" charset="0"/>
                            </a:rPr>
                            <m:t>𝑝𝑟</m:t>
                          </m:r>
                          <m:r>
                            <a:rPr lang="en-US" sz="5400" i="1" dirty="0">
                              <a:latin typeface="Cambria Math" panose="02040503050406030204" pitchFamily="18" charset="0"/>
                              <a:ea typeface="ＭＳ Ｐゴシック" charset="0"/>
                              <a:cs typeface="ＭＳ Ｐゴシック" charset="0"/>
                            </a:rPr>
                            <m:t>𝑒𝑐𝑖𝑠𝑖𝑜𝑛</m:t>
                          </m:r>
                          <m:r>
                            <a:rPr lang="en-US" sz="5400" b="0" i="1" dirty="0" smtClean="0">
                              <a:latin typeface="Cambria Math" panose="02040503050406030204" pitchFamily="18" charset="0"/>
                              <a:ea typeface="ＭＳ Ｐゴシック" charset="0"/>
                              <a:cs typeface="ＭＳ Ｐゴシック" charset="0"/>
                            </a:rPr>
                            <m:t>∗</m:t>
                          </m:r>
                          <m:r>
                            <a:rPr lang="en-US" sz="5400" b="0" i="1" dirty="0" smtClean="0">
                              <a:latin typeface="Cambria Math" panose="02040503050406030204" pitchFamily="18" charset="0"/>
                              <a:ea typeface="ＭＳ Ｐゴシック" charset="0"/>
                              <a:cs typeface="ＭＳ Ｐゴシック" charset="0"/>
                            </a:rPr>
                            <m:t>𝑟𝑒𝑐𝑎𝑙𝑙</m:t>
                          </m:r>
                        </m:num>
                        <m:den>
                          <m:r>
                            <a:rPr lang="en-US" sz="5400" i="1" dirty="0">
                              <a:latin typeface="Cambria Math" panose="02040503050406030204" pitchFamily="18" charset="0"/>
                              <a:ea typeface="ＭＳ Ｐゴシック" charset="0"/>
                              <a:cs typeface="ＭＳ Ｐゴシック" charset="0"/>
                            </a:rPr>
                            <m:t>𝑝𝑟𝑒𝑐𝑖𝑠𝑖𝑜𝑛</m:t>
                          </m:r>
                          <m:r>
                            <a:rPr lang="en-US" sz="5400" b="0" i="1" dirty="0" smtClean="0">
                              <a:latin typeface="Cambria Math" panose="02040503050406030204" pitchFamily="18" charset="0"/>
                              <a:ea typeface="ＭＳ Ｐゴシック" charset="0"/>
                              <a:cs typeface="ＭＳ Ｐゴシック" charset="0"/>
                            </a:rPr>
                            <m:t>+</m:t>
                          </m:r>
                          <m:r>
                            <a:rPr lang="en-US" sz="5400" b="0" i="1" dirty="0" smtClean="0">
                              <a:latin typeface="Cambria Math" panose="02040503050406030204" pitchFamily="18" charset="0"/>
                              <a:ea typeface="ＭＳ Ｐゴシック" charset="0"/>
                              <a:cs typeface="ＭＳ Ｐゴシック" charset="0"/>
                            </a:rPr>
                            <m:t>𝑟𝑒𝑐𝑎𝑙𝑙</m:t>
                          </m:r>
                        </m:den>
                      </m:f>
                    </m:oMath>
                  </m:oMathPara>
                </a14:m>
                <a:endParaRPr lang="en-US" sz="5400" b="0" dirty="0">
                  <a:latin typeface="Lucida Sans" charset="0"/>
                  <a:ea typeface="ＭＳ Ｐゴシック" charset="0"/>
                  <a:cs typeface="ＭＳ Ｐゴシック" charset="0"/>
                </a:endParaRPr>
              </a:p>
              <a:p>
                <a:pPr algn="l" hangingPunct="1"/>
                <a:endParaRPr lang="en-US" sz="5400" dirty="0">
                  <a:latin typeface="Lucida Sans" charset="0"/>
                  <a:ea typeface="ＭＳ Ｐゴシック" charset="0"/>
                  <a:cs typeface="ＭＳ Ｐゴシック" charset="0"/>
                </a:endParaRPr>
              </a:p>
            </p:txBody>
          </p:sp>
        </mc:Choice>
        <mc:Fallback xmlns="">
          <p:sp>
            <p:nvSpPr>
              <p:cNvPr id="10" name="Прямоугольник 9"/>
              <p:cNvSpPr>
                <a:spLocks noRot="1" noChangeAspect="1" noMove="1" noResize="1" noEditPoints="1" noAdjustHandles="1" noChangeArrowheads="1" noChangeShapeType="1" noTextEdit="1"/>
              </p:cNvSpPr>
              <p:nvPr/>
            </p:nvSpPr>
            <p:spPr>
              <a:xfrm>
                <a:off x="310680" y="6474568"/>
                <a:ext cx="12192000" cy="2641108"/>
              </a:xfrm>
              <a:prstGeom prst="rect">
                <a:avLst/>
              </a:prstGeom>
              <a:blipFill>
                <a:blip r:embed="rId4"/>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9" name="Прямоугольник 8"/>
              <p:cNvSpPr/>
              <p:nvPr/>
            </p:nvSpPr>
            <p:spPr>
              <a:xfrm>
                <a:off x="1826395" y="9286967"/>
                <a:ext cx="12192000" cy="2691571"/>
              </a:xfrm>
              <a:prstGeom prst="rect">
                <a:avLst/>
              </a:prstGeom>
            </p:spPr>
            <p:txBody>
              <a:bodyPr>
                <a:spAutoFit/>
              </a:bodyPr>
              <a:lstStyle/>
              <a:p>
                <a:pPr algn="l" hangingPunct="1"/>
                <a14:m>
                  <m:oMathPara xmlns:m="http://schemas.openxmlformats.org/officeDocument/2006/math">
                    <m:oMathParaPr>
                      <m:jc m:val="centerGroup"/>
                    </m:oMathParaPr>
                    <m:oMath xmlns:m="http://schemas.openxmlformats.org/officeDocument/2006/math">
                      <m:sSub>
                        <m:sSubPr>
                          <m:ctrlPr>
                            <a:rPr lang="en-US" sz="5400" b="0" i="1" dirty="0" smtClean="0">
                              <a:latin typeface="Cambria Math" panose="02040503050406030204" pitchFamily="18" charset="0"/>
                              <a:ea typeface="ＭＳ Ｐゴシック" charset="0"/>
                            </a:rPr>
                          </m:ctrlPr>
                        </m:sSubPr>
                        <m:e>
                          <m:r>
                            <a:rPr lang="en-US" sz="5400" i="1" dirty="0">
                              <a:latin typeface="Cambria Math" panose="02040503050406030204" pitchFamily="18" charset="0"/>
                              <a:ea typeface="ＭＳ Ｐゴシック" charset="0"/>
                              <a:cs typeface="ＭＳ Ｐゴシック" charset="0"/>
                            </a:rPr>
                            <m:t>𝐹</m:t>
                          </m:r>
                        </m:e>
                        <m:sub>
                          <m:r>
                            <a:rPr lang="en-US" sz="5400" b="0" i="1" dirty="0" smtClean="0">
                              <a:latin typeface="Cambria Math" panose="02040503050406030204" pitchFamily="18" charset="0"/>
                              <a:ea typeface="ＭＳ Ｐゴシック" charset="0"/>
                            </a:rPr>
                            <m:t>𝛽</m:t>
                          </m:r>
                        </m:sub>
                      </m:sSub>
                      <m:r>
                        <a:rPr lang="en-US" sz="5400" i="1" dirty="0" smtClean="0">
                          <a:latin typeface="Cambria Math" panose="02040503050406030204" pitchFamily="18" charset="0"/>
                          <a:ea typeface="ＭＳ Ｐゴシック" charset="0"/>
                          <a:cs typeface="ＭＳ Ｐゴシック" charset="0"/>
                        </a:rPr>
                        <m:t>  </m:t>
                      </m:r>
                      <m:r>
                        <a:rPr lang="en-US" sz="5400" i="0" dirty="0" smtClean="0">
                          <a:latin typeface="Cambria Math" panose="02040503050406030204" pitchFamily="18" charset="0"/>
                          <a:ea typeface="ＭＳ Ｐゴシック" charset="0"/>
                          <a:cs typeface="ＭＳ Ｐゴシック" charset="0"/>
                        </a:rPr>
                        <m:t>=</m:t>
                      </m:r>
                      <m:r>
                        <a:rPr lang="en-US" sz="5400" b="0" i="1" dirty="0" smtClean="0">
                          <a:latin typeface="Cambria Math" panose="02040503050406030204" pitchFamily="18" charset="0"/>
                          <a:ea typeface="ＭＳ Ｐゴシック" charset="0"/>
                          <a:cs typeface="ＭＳ Ｐゴシック" charset="0"/>
                        </a:rPr>
                        <m:t>(1+</m:t>
                      </m:r>
                      <m:sSup>
                        <m:sSupPr>
                          <m:ctrlPr>
                            <a:rPr lang="en-US" sz="5400" b="0" i="1" dirty="0" smtClean="0">
                              <a:latin typeface="Cambria Math" panose="02040503050406030204" pitchFamily="18" charset="0"/>
                              <a:ea typeface="ＭＳ Ｐゴシック" charset="0"/>
                            </a:rPr>
                          </m:ctrlPr>
                        </m:sSupPr>
                        <m:e>
                          <m:r>
                            <a:rPr lang="en-US" sz="5400" i="1" dirty="0">
                              <a:latin typeface="Cambria Math" panose="02040503050406030204" pitchFamily="18" charset="0"/>
                              <a:ea typeface="ＭＳ Ｐゴシック" charset="0"/>
                              <a:cs typeface="ＭＳ Ｐゴシック" charset="0"/>
                            </a:rPr>
                            <m:t>𝛽</m:t>
                          </m:r>
                        </m:e>
                        <m:sup>
                          <m:r>
                            <a:rPr lang="en-US" sz="5400" b="0" i="1" dirty="0" smtClean="0">
                              <a:latin typeface="Cambria Math" panose="02040503050406030204" pitchFamily="18" charset="0"/>
                              <a:ea typeface="ＭＳ Ｐゴシック" charset="0"/>
                            </a:rPr>
                            <m:t>2</m:t>
                          </m:r>
                        </m:sup>
                      </m:sSup>
                      <m:r>
                        <a:rPr lang="en-US" sz="5400" b="0" i="1" dirty="0" smtClean="0">
                          <a:latin typeface="Cambria Math" panose="02040503050406030204" pitchFamily="18" charset="0"/>
                          <a:ea typeface="ＭＳ Ｐゴシック" charset="0"/>
                        </a:rPr>
                        <m:t>)</m:t>
                      </m:r>
                      <m:f>
                        <m:fPr>
                          <m:ctrlPr>
                            <a:rPr lang="en-US" sz="5400" b="0" i="1" dirty="0" smtClean="0">
                              <a:latin typeface="Cambria Math" panose="02040503050406030204" pitchFamily="18" charset="0"/>
                              <a:ea typeface="ＭＳ Ｐゴシック" charset="0"/>
                              <a:cs typeface="ＭＳ Ｐゴシック" charset="0"/>
                            </a:rPr>
                          </m:ctrlPr>
                        </m:fPr>
                        <m:num>
                          <m:r>
                            <a:rPr lang="en-US" sz="5400" b="0" i="0" dirty="0" smtClean="0">
                              <a:latin typeface="Cambria Math" panose="02040503050406030204" pitchFamily="18" charset="0"/>
                              <a:ea typeface="ＭＳ Ｐゴシック" charset="0"/>
                              <a:cs typeface="ＭＳ Ｐゴシック" charset="0"/>
                            </a:rPr>
                            <m:t>2∗</m:t>
                          </m:r>
                          <m:r>
                            <a:rPr lang="en-US" sz="5400" b="0" i="1" dirty="0" smtClean="0">
                              <a:latin typeface="Cambria Math" panose="02040503050406030204" pitchFamily="18" charset="0"/>
                              <a:ea typeface="ＭＳ Ｐゴシック" charset="0"/>
                              <a:cs typeface="ＭＳ Ｐゴシック" charset="0"/>
                            </a:rPr>
                            <m:t>𝑝𝑟</m:t>
                          </m:r>
                          <m:r>
                            <a:rPr lang="en-US" sz="5400" i="1" dirty="0">
                              <a:latin typeface="Cambria Math" panose="02040503050406030204" pitchFamily="18" charset="0"/>
                              <a:ea typeface="ＭＳ Ｐゴシック" charset="0"/>
                              <a:cs typeface="ＭＳ Ｐゴシック" charset="0"/>
                            </a:rPr>
                            <m:t>𝑒𝑐𝑖𝑠𝑖𝑜𝑛</m:t>
                          </m:r>
                          <m:r>
                            <a:rPr lang="en-US" sz="5400" b="0" i="1" dirty="0" smtClean="0">
                              <a:latin typeface="Cambria Math" panose="02040503050406030204" pitchFamily="18" charset="0"/>
                              <a:ea typeface="ＭＳ Ｐゴシック" charset="0"/>
                              <a:cs typeface="ＭＳ Ｐゴシック" charset="0"/>
                            </a:rPr>
                            <m:t>∗</m:t>
                          </m:r>
                          <m:r>
                            <a:rPr lang="en-US" sz="5400" b="0" i="1" dirty="0" smtClean="0">
                              <a:latin typeface="Cambria Math" panose="02040503050406030204" pitchFamily="18" charset="0"/>
                              <a:ea typeface="ＭＳ Ｐゴシック" charset="0"/>
                              <a:cs typeface="ＭＳ Ｐゴシック" charset="0"/>
                            </a:rPr>
                            <m:t>𝑟𝑒𝑐𝑎𝑙𝑙</m:t>
                          </m:r>
                        </m:num>
                        <m:den>
                          <m:sSup>
                            <m:sSupPr>
                              <m:ctrlPr>
                                <a:rPr lang="en-US" sz="5400" b="0" i="1" dirty="0" smtClean="0">
                                  <a:latin typeface="Cambria Math" panose="02040503050406030204" pitchFamily="18" charset="0"/>
                                  <a:ea typeface="ＭＳ Ｐゴシック" charset="0"/>
                                </a:rPr>
                              </m:ctrlPr>
                            </m:sSupPr>
                            <m:e>
                              <m:r>
                                <a:rPr lang="en-US" sz="5400" b="0" i="1" dirty="0" smtClean="0">
                                  <a:latin typeface="Cambria Math" panose="02040503050406030204" pitchFamily="18" charset="0"/>
                                  <a:ea typeface="ＭＳ Ｐゴシック" charset="0"/>
                                </a:rPr>
                                <m:t>𝛽</m:t>
                              </m:r>
                            </m:e>
                            <m:sup>
                              <m:r>
                                <a:rPr lang="en-US" sz="5400" b="0" i="1" dirty="0" smtClean="0">
                                  <a:latin typeface="Cambria Math" panose="02040503050406030204" pitchFamily="18" charset="0"/>
                                  <a:ea typeface="ＭＳ Ｐゴシック" charset="0"/>
                                </a:rPr>
                                <m:t>2</m:t>
                              </m:r>
                            </m:sup>
                          </m:sSup>
                          <m:r>
                            <a:rPr lang="en-US" sz="5400" i="1" dirty="0">
                              <a:latin typeface="Cambria Math" panose="02040503050406030204" pitchFamily="18" charset="0"/>
                              <a:ea typeface="ＭＳ Ｐゴシック" charset="0"/>
                              <a:cs typeface="ＭＳ Ｐゴシック" charset="0"/>
                            </a:rPr>
                            <m:t>𝑝𝑟𝑒𝑐𝑖𝑠𝑖𝑜𝑛</m:t>
                          </m:r>
                          <m:r>
                            <a:rPr lang="en-US" sz="5400" b="0" i="1" dirty="0" smtClean="0">
                              <a:latin typeface="Cambria Math" panose="02040503050406030204" pitchFamily="18" charset="0"/>
                              <a:ea typeface="ＭＳ Ｐゴシック" charset="0"/>
                              <a:cs typeface="ＭＳ Ｐゴシック" charset="0"/>
                            </a:rPr>
                            <m:t>+</m:t>
                          </m:r>
                          <m:r>
                            <a:rPr lang="en-US" sz="5400" b="0" i="1" dirty="0" smtClean="0">
                              <a:latin typeface="Cambria Math" panose="02040503050406030204" pitchFamily="18" charset="0"/>
                              <a:ea typeface="ＭＳ Ｐゴシック" charset="0"/>
                              <a:cs typeface="ＭＳ Ｐゴシック" charset="0"/>
                            </a:rPr>
                            <m:t>𝑟𝑒𝑐𝑎𝑙𝑙</m:t>
                          </m:r>
                        </m:den>
                      </m:f>
                    </m:oMath>
                  </m:oMathPara>
                </a14:m>
                <a:endParaRPr lang="en-US" sz="5400" b="0" dirty="0">
                  <a:latin typeface="Lucida Sans" charset="0"/>
                  <a:ea typeface="ＭＳ Ｐゴシック" charset="0"/>
                  <a:cs typeface="ＭＳ Ｐゴシック" charset="0"/>
                </a:endParaRPr>
              </a:p>
              <a:p>
                <a:pPr algn="l" hangingPunct="1"/>
                <a:endParaRPr lang="en-US" sz="5400" dirty="0">
                  <a:latin typeface="Lucida Sans" charset="0"/>
                  <a:ea typeface="ＭＳ Ｐゴシック" charset="0"/>
                  <a:cs typeface="ＭＳ Ｐゴシック" charset="0"/>
                </a:endParaRPr>
              </a:p>
            </p:txBody>
          </p:sp>
        </mc:Choice>
        <mc:Fallback xmlns="">
          <p:sp>
            <p:nvSpPr>
              <p:cNvPr id="9" name="Прямоугольник 8"/>
              <p:cNvSpPr>
                <a:spLocks noRot="1" noChangeAspect="1" noMove="1" noResize="1" noEditPoints="1" noAdjustHandles="1" noChangeArrowheads="1" noChangeShapeType="1" noTextEdit="1"/>
              </p:cNvSpPr>
              <p:nvPr/>
            </p:nvSpPr>
            <p:spPr>
              <a:xfrm>
                <a:off x="1826395" y="9286967"/>
                <a:ext cx="12192000" cy="2691571"/>
              </a:xfrm>
              <a:prstGeom prst="rect">
                <a:avLst/>
              </a:prstGeom>
              <a:blipFill>
                <a:blip r:embed="rId5"/>
                <a:stretch>
                  <a:fillRect/>
                </a:stretch>
              </a:blipFill>
            </p:spPr>
            <p:txBody>
              <a:bodyPr/>
              <a:lstStyle/>
              <a:p>
                <a:r>
                  <a:rPr lang="ru-RU">
                    <a:noFill/>
                  </a:rPr>
                  <a:t> </a:t>
                </a:r>
              </a:p>
            </p:txBody>
          </p:sp>
        </mc:Fallback>
      </mc:AlternateContent>
    </p:spTree>
    <p:extLst>
      <p:ext uri="{BB962C8B-B14F-4D97-AF65-F5344CB8AC3E}">
        <p14:creationId xmlns:p14="http://schemas.microsoft.com/office/powerpoint/2010/main" val="1873236020"/>
      </p:ext>
    </p:extLst>
  </p:cSld>
  <p:clrMapOvr>
    <a:masterClrMapping/>
  </p:clrMapOvr>
  <p:transition spd="med"/>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Линия"/>
          <p:cNvSpPr/>
          <p:nvPr/>
        </p:nvSpPr>
        <p:spPr>
          <a:xfrm>
            <a:off x="1201065" y="2214562"/>
            <a:ext cx="21506373" cy="1"/>
          </a:xfrm>
          <a:prstGeom prst="line">
            <a:avLst/>
          </a:prstGeom>
          <a:ln w="12700">
            <a:solidFill>
              <a:srgbClr val="253957"/>
            </a:solidFill>
            <a:miter lim="400000"/>
          </a:ln>
        </p:spPr>
        <p:txBody>
          <a:bodyPr lIns="71437" tIns="71437" rIns="71437" bIns="71437" anchor="ctr"/>
          <a:lstStyle/>
          <a:p>
            <a:pPr>
              <a:defRPr sz="3200"/>
            </a:pPr>
            <a:endParaRPr/>
          </a:p>
        </p:txBody>
      </p:sp>
      <p:sp>
        <p:nvSpPr>
          <p:cNvPr id="60"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1342810" y="5301023"/>
            <a:ext cx="21506374" cy="484268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lgn="l">
              <a:defRPr sz="2800">
                <a:solidFill>
                  <a:srgbClr val="253957"/>
                </a:solidFill>
                <a:latin typeface="+mn-lt"/>
                <a:ea typeface="+mn-ea"/>
                <a:cs typeface="+mn-cs"/>
                <a:sym typeface="Arial Narrow"/>
              </a:defRPr>
            </a:pPr>
            <a:endParaRPr sz="4400" dirty="0"/>
          </a:p>
        </p:txBody>
      </p:sp>
      <p:sp>
        <p:nvSpPr>
          <p:cNvPr id="62" name="Название подразделения, лаборатории, факультета и т.д."/>
          <p:cNvSpPr txBox="1"/>
          <p:nvPr/>
        </p:nvSpPr>
        <p:spPr>
          <a:xfrm>
            <a:off x="11338744" y="942364"/>
            <a:ext cx="11366416" cy="513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spAutoFit/>
          </a:bodyPr>
          <a:lstStyle>
            <a:lvl1pPr algn="r">
              <a:defRPr sz="2400">
                <a:solidFill>
                  <a:srgbClr val="253957"/>
                </a:solidFill>
                <a:latin typeface="+mn-lt"/>
                <a:ea typeface="+mn-ea"/>
                <a:cs typeface="+mn-cs"/>
                <a:sym typeface="Arial Narrow"/>
              </a:defRPr>
            </a:lvl1pPr>
          </a:lstStyle>
          <a:p>
            <a:r>
              <a:rPr lang="ru-RU" dirty="0"/>
              <a:t>Кафедра прикладной математики и информатики</a:t>
            </a:r>
          </a:p>
        </p:txBody>
      </p:sp>
      <p:pic>
        <p:nvPicPr>
          <p:cNvPr id="63" name="Изображение" descr="Изображение"/>
          <p:cNvPicPr>
            <a:picLocks noChangeAspect="1"/>
          </p:cNvPicPr>
          <p:nvPr/>
        </p:nvPicPr>
        <p:blipFill>
          <a:blip r:embed="rId3"/>
          <a:stretch>
            <a:fillRect/>
          </a:stretch>
        </p:blipFill>
        <p:spPr>
          <a:xfrm>
            <a:off x="1226606" y="586180"/>
            <a:ext cx="1199579" cy="1199579"/>
          </a:xfrm>
          <a:prstGeom prst="rect">
            <a:avLst/>
          </a:prstGeom>
          <a:ln w="12700">
            <a:miter lim="400000"/>
          </a:ln>
        </p:spPr>
      </p:pic>
      <p:sp>
        <p:nvSpPr>
          <p:cNvPr id="12" name="Очень крутой заголовок…"/>
          <p:cNvSpPr txBox="1"/>
          <p:nvPr/>
        </p:nvSpPr>
        <p:spPr>
          <a:xfrm>
            <a:off x="1205929" y="2376971"/>
            <a:ext cx="19283587" cy="231322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lgn="l">
              <a:defRPr sz="7000" b="1" cap="all">
                <a:solidFill>
                  <a:srgbClr val="253957"/>
                </a:solidFill>
                <a:latin typeface="+mn-lt"/>
                <a:ea typeface="+mn-ea"/>
                <a:cs typeface="+mn-cs"/>
                <a:sym typeface="Arial Narrow"/>
              </a:defRPr>
            </a:pPr>
            <a:r>
              <a:rPr lang="ru-RU" sz="7200" b="1" cap="all" dirty="0">
                <a:solidFill>
                  <a:srgbClr val="253957"/>
                </a:solidFill>
                <a:sym typeface="Arial Narrow"/>
              </a:rPr>
              <a:t>Оценка принадлежности классу</a:t>
            </a:r>
          </a:p>
          <a:p>
            <a:pPr algn="l">
              <a:defRPr sz="7000" b="1" cap="all">
                <a:solidFill>
                  <a:srgbClr val="253957"/>
                </a:solidFill>
                <a:latin typeface="+mn-lt"/>
                <a:ea typeface="+mn-ea"/>
                <a:cs typeface="+mn-cs"/>
                <a:sym typeface="Arial Narrow"/>
              </a:defRPr>
            </a:pPr>
            <a:r>
              <a:rPr lang="ru-RU" sz="7200" b="1" cap="all" dirty="0">
                <a:solidFill>
                  <a:srgbClr val="253957"/>
                </a:solidFill>
                <a:sym typeface="Arial Narrow"/>
              </a:rPr>
              <a:t> </a:t>
            </a:r>
            <a:endParaRPr lang="en-GB" sz="7200" b="1" cap="all" dirty="0">
              <a:solidFill>
                <a:srgbClr val="253957"/>
              </a:solidFill>
              <a:sym typeface="Arial Narrow"/>
            </a:endParaRPr>
          </a:p>
        </p:txBody>
      </p:sp>
      <p:sp>
        <p:nvSpPr>
          <p:cNvPr id="3" name="Прямоугольник 2"/>
          <p:cNvSpPr/>
          <p:nvPr/>
        </p:nvSpPr>
        <p:spPr>
          <a:xfrm>
            <a:off x="1369196" y="4305295"/>
            <a:ext cx="15457040" cy="923330"/>
          </a:xfrm>
          <a:prstGeom prst="rect">
            <a:avLst/>
          </a:prstGeom>
        </p:spPr>
        <p:txBody>
          <a:bodyPr wrap="square">
            <a:spAutoFit/>
          </a:bodyPr>
          <a:lstStyle/>
          <a:p>
            <a:pPr algn="l"/>
            <a:r>
              <a:rPr lang="ru-RU" sz="5400" dirty="0">
                <a:solidFill>
                  <a:srgbClr val="253957"/>
                </a:solidFill>
                <a:latin typeface="+mn-lt"/>
              </a:rPr>
              <a:t>Как правило, классификатор имеет вид</a:t>
            </a:r>
          </a:p>
        </p:txBody>
      </p:sp>
      <mc:AlternateContent xmlns:mc="http://schemas.openxmlformats.org/markup-compatibility/2006" xmlns:a14="http://schemas.microsoft.com/office/drawing/2010/main">
        <mc:Choice Requires="a14">
          <p:sp>
            <p:nvSpPr>
              <p:cNvPr id="4" name="Прямоугольник 3"/>
              <p:cNvSpPr/>
              <p:nvPr/>
            </p:nvSpPr>
            <p:spPr>
              <a:xfrm>
                <a:off x="7079432" y="6203023"/>
                <a:ext cx="6964279" cy="1015663"/>
              </a:xfrm>
              <a:prstGeom prst="rect">
                <a:avLst/>
              </a:prstGeom>
            </p:spPr>
            <p:txBody>
              <a:bodyPr wrap="none">
                <a:spAutoFit/>
              </a:bodyPr>
              <a:lstStyle/>
              <a:p>
                <a:pPr algn="l"/>
                <a14:m>
                  <m:oMathPara xmlns:m="http://schemas.openxmlformats.org/officeDocument/2006/math">
                    <m:oMathParaPr>
                      <m:jc m:val="centerGroup"/>
                    </m:oMathParaPr>
                    <m:oMath xmlns:m="http://schemas.openxmlformats.org/officeDocument/2006/math">
                      <m:r>
                        <a:rPr lang="en-GB" sz="6000" i="1" dirty="0" smtClean="0">
                          <a:latin typeface="Cambria Math" panose="02040503050406030204" pitchFamily="18" charset="0"/>
                        </a:rPr>
                        <m:t>𝑎</m:t>
                      </m:r>
                      <m:r>
                        <a:rPr lang="en-GB" sz="6000" i="1" dirty="0" smtClean="0">
                          <a:latin typeface="Cambria Math" panose="02040503050406030204" pitchFamily="18" charset="0"/>
                        </a:rPr>
                        <m:t>(</m:t>
                      </m:r>
                      <m:r>
                        <a:rPr lang="en-GB" sz="6000" i="1" dirty="0" smtClean="0">
                          <a:latin typeface="Cambria Math" panose="02040503050406030204" pitchFamily="18" charset="0"/>
                        </a:rPr>
                        <m:t>𝑥</m:t>
                      </m:r>
                      <m:r>
                        <a:rPr lang="en-GB" sz="6000" i="1" dirty="0" smtClean="0">
                          <a:latin typeface="Cambria Math" panose="02040503050406030204" pitchFamily="18" charset="0"/>
                        </a:rPr>
                        <m:t>) = [</m:t>
                      </m:r>
                      <m:r>
                        <a:rPr lang="en-GB" sz="6000" i="1" dirty="0" smtClean="0">
                          <a:latin typeface="Cambria Math" panose="02040503050406030204" pitchFamily="18" charset="0"/>
                        </a:rPr>
                        <m:t>𝑏</m:t>
                      </m:r>
                      <m:r>
                        <a:rPr lang="en-GB" sz="6000" i="1" dirty="0" smtClean="0">
                          <a:latin typeface="Cambria Math" panose="02040503050406030204" pitchFamily="18" charset="0"/>
                        </a:rPr>
                        <m:t>(</m:t>
                      </m:r>
                      <m:r>
                        <a:rPr lang="en-GB" sz="6000" i="1" dirty="0" smtClean="0">
                          <a:latin typeface="Cambria Math" panose="02040503050406030204" pitchFamily="18" charset="0"/>
                        </a:rPr>
                        <m:t>𝑥</m:t>
                      </m:r>
                      <m:r>
                        <a:rPr lang="en-GB" sz="6000" i="1" dirty="0" smtClean="0">
                          <a:latin typeface="Cambria Math" panose="02040503050406030204" pitchFamily="18" charset="0"/>
                        </a:rPr>
                        <m:t>) &gt; </m:t>
                      </m:r>
                      <m:r>
                        <a:rPr lang="en-GB" sz="6000" i="1" dirty="0" smtClean="0">
                          <a:latin typeface="Cambria Math" panose="02040503050406030204" pitchFamily="18" charset="0"/>
                        </a:rPr>
                        <m:t>𝑡</m:t>
                      </m:r>
                      <m:r>
                        <a:rPr lang="en-GB" sz="6000" i="1" dirty="0" smtClean="0">
                          <a:latin typeface="Cambria Math" panose="02040503050406030204" pitchFamily="18" charset="0"/>
                        </a:rPr>
                        <m:t>]</m:t>
                      </m:r>
                    </m:oMath>
                  </m:oMathPara>
                </a14:m>
                <a:endParaRPr lang="ru-RU" sz="6000" dirty="0"/>
              </a:p>
            </p:txBody>
          </p:sp>
        </mc:Choice>
        <mc:Fallback xmlns="">
          <p:sp>
            <p:nvSpPr>
              <p:cNvPr id="4" name="Прямоугольник 3"/>
              <p:cNvSpPr>
                <a:spLocks noRot="1" noChangeAspect="1" noMove="1" noResize="1" noEditPoints="1" noAdjustHandles="1" noChangeArrowheads="1" noChangeShapeType="1" noTextEdit="1"/>
              </p:cNvSpPr>
              <p:nvPr/>
            </p:nvSpPr>
            <p:spPr>
              <a:xfrm>
                <a:off x="7079432" y="6203023"/>
                <a:ext cx="6964279" cy="1015663"/>
              </a:xfrm>
              <a:prstGeom prst="rect">
                <a:avLst/>
              </a:prstGeom>
              <a:blipFill>
                <a:blip r:embed="rId4"/>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6" name="Прямоугольник 5"/>
              <p:cNvSpPr/>
              <p:nvPr/>
            </p:nvSpPr>
            <p:spPr>
              <a:xfrm>
                <a:off x="1534816" y="8116091"/>
                <a:ext cx="12882950" cy="2485552"/>
              </a:xfrm>
              <a:prstGeom prst="rect">
                <a:avLst/>
              </a:prstGeom>
            </p:spPr>
            <p:txBody>
              <a:bodyPr wrap="none">
                <a:spAutoFit/>
              </a:bodyPr>
              <a:lstStyle/>
              <a:p>
                <a:pPr algn="l"/>
                <a14:m>
                  <m:oMath xmlns:m="http://schemas.openxmlformats.org/officeDocument/2006/math">
                    <m:r>
                      <a:rPr lang="en-GB" sz="5400" i="1" dirty="0" smtClean="0">
                        <a:solidFill>
                          <a:srgbClr val="253957"/>
                        </a:solidFill>
                        <a:latin typeface="Cambria Math" panose="02040503050406030204" pitchFamily="18" charset="0"/>
                      </a:rPr>
                      <m:t>𝑏</m:t>
                    </m:r>
                    <m:r>
                      <a:rPr lang="en-GB" sz="5400" i="1" dirty="0" smtClean="0">
                        <a:solidFill>
                          <a:srgbClr val="253957"/>
                        </a:solidFill>
                        <a:latin typeface="Cambria Math" panose="02040503050406030204" pitchFamily="18" charset="0"/>
                      </a:rPr>
                      <m:t>(</m:t>
                    </m:r>
                    <m:r>
                      <a:rPr lang="en-GB" sz="5400" i="1" dirty="0" smtClean="0">
                        <a:solidFill>
                          <a:srgbClr val="253957"/>
                        </a:solidFill>
                        <a:latin typeface="Cambria Math" panose="02040503050406030204" pitchFamily="18" charset="0"/>
                      </a:rPr>
                      <m:t>𝑥</m:t>
                    </m:r>
                    <m:r>
                      <a:rPr lang="en-GB" sz="5400" i="1" dirty="0" smtClean="0">
                        <a:solidFill>
                          <a:srgbClr val="253957"/>
                        </a:solidFill>
                        <a:latin typeface="Cambria Math" panose="02040503050406030204" pitchFamily="18" charset="0"/>
                      </a:rPr>
                      <m:t>) </m:t>
                    </m:r>
                  </m:oMath>
                </a14:m>
                <a:r>
                  <a:rPr lang="ru-RU" dirty="0">
                    <a:solidFill>
                      <a:srgbClr val="253957"/>
                    </a:solidFill>
                  </a:rPr>
                  <a:t>— оценка принадлежности к классу 1</a:t>
                </a:r>
              </a:p>
              <a:p>
                <a:pPr algn="l"/>
                <a:endParaRPr lang="ru-RU" dirty="0">
                  <a:solidFill>
                    <a:srgbClr val="253957"/>
                  </a:solidFill>
                </a:endParaRPr>
              </a:p>
              <a:p>
                <a:pPr algn="l"/>
                <a14:m>
                  <m:oMath xmlns:m="http://schemas.openxmlformats.org/officeDocument/2006/math">
                    <m:r>
                      <a:rPr lang="en-GB" sz="5400" i="1" dirty="0" smtClean="0">
                        <a:solidFill>
                          <a:srgbClr val="253957"/>
                        </a:solidFill>
                        <a:latin typeface="Cambria Math" panose="02040503050406030204" pitchFamily="18" charset="0"/>
                      </a:rPr>
                      <m:t>𝑡</m:t>
                    </m:r>
                  </m:oMath>
                </a14:m>
                <a:r>
                  <a:rPr lang="ru-RU" dirty="0">
                    <a:solidFill>
                      <a:srgbClr val="253957"/>
                    </a:solidFill>
                  </a:rPr>
                  <a:t>— порог классификации</a:t>
                </a:r>
              </a:p>
            </p:txBody>
          </p:sp>
        </mc:Choice>
        <mc:Fallback xmlns="">
          <p:sp>
            <p:nvSpPr>
              <p:cNvPr id="6" name="Прямоугольник 5"/>
              <p:cNvSpPr>
                <a:spLocks noRot="1" noChangeAspect="1" noMove="1" noResize="1" noEditPoints="1" noAdjustHandles="1" noChangeArrowheads="1" noChangeShapeType="1" noTextEdit="1"/>
              </p:cNvSpPr>
              <p:nvPr/>
            </p:nvSpPr>
            <p:spPr>
              <a:xfrm>
                <a:off x="1534816" y="8116091"/>
                <a:ext cx="12882950" cy="2485552"/>
              </a:xfrm>
              <a:prstGeom prst="rect">
                <a:avLst/>
              </a:prstGeom>
              <a:blipFill>
                <a:blip r:embed="rId5"/>
                <a:stretch>
                  <a:fillRect l="-47" t="-4412" r="-1325" b="-12500"/>
                </a:stretch>
              </a:blipFill>
            </p:spPr>
            <p:txBody>
              <a:bodyPr/>
              <a:lstStyle/>
              <a:p>
                <a:r>
                  <a:rPr lang="ru-RU">
                    <a:noFill/>
                  </a:rPr>
                  <a:t> </a:t>
                </a:r>
              </a:p>
            </p:txBody>
          </p:sp>
        </mc:Fallback>
      </mc:AlternateContent>
    </p:spTree>
    <p:extLst>
      <p:ext uri="{BB962C8B-B14F-4D97-AF65-F5344CB8AC3E}">
        <p14:creationId xmlns:p14="http://schemas.microsoft.com/office/powerpoint/2010/main" val="3124776850"/>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чень крутой заголовок…"/>
          <p:cNvSpPr txBox="1"/>
          <p:nvPr/>
        </p:nvSpPr>
        <p:spPr>
          <a:xfrm>
            <a:off x="4271120" y="5849888"/>
            <a:ext cx="16073440" cy="231322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defRPr sz="7000" b="1" cap="all">
                <a:solidFill>
                  <a:srgbClr val="253957"/>
                </a:solidFill>
                <a:latin typeface="+mn-lt"/>
                <a:ea typeface="+mn-ea"/>
                <a:cs typeface="+mn-cs"/>
                <a:sym typeface="Arial Narrow"/>
              </a:defRPr>
            </a:pPr>
            <a:r>
              <a:rPr lang="ru-RU" sz="7200" b="1" cap="all" dirty="0">
                <a:solidFill>
                  <a:srgbClr val="253957"/>
                </a:solidFill>
                <a:sym typeface="Arial Narrow"/>
              </a:rPr>
              <a:t>Лабораторная работа №5: Выбор темы за вами!</a:t>
            </a:r>
            <a:endParaRPr lang="en-US" sz="5400" b="1" cap="all" dirty="0">
              <a:solidFill>
                <a:srgbClr val="253957"/>
              </a:solidFill>
              <a:sym typeface="Arial Narrow"/>
            </a:endParaRPr>
          </a:p>
        </p:txBody>
      </p:sp>
    </p:spTree>
    <p:extLst>
      <p:ext uri="{BB962C8B-B14F-4D97-AF65-F5344CB8AC3E}">
        <p14:creationId xmlns:p14="http://schemas.microsoft.com/office/powerpoint/2010/main" val="3840941734"/>
      </p:ext>
    </p:extLst>
  </p:cSld>
  <p:clrMapOvr>
    <a:masterClrMapping/>
  </p:clrMapOvr>
  <p:transition spd="med"/>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Линия"/>
          <p:cNvSpPr/>
          <p:nvPr/>
        </p:nvSpPr>
        <p:spPr>
          <a:xfrm>
            <a:off x="1201065" y="2214562"/>
            <a:ext cx="21506373" cy="1"/>
          </a:xfrm>
          <a:prstGeom prst="line">
            <a:avLst/>
          </a:prstGeom>
          <a:ln w="12700">
            <a:solidFill>
              <a:srgbClr val="253957"/>
            </a:solidFill>
            <a:miter lim="400000"/>
          </a:ln>
        </p:spPr>
        <p:txBody>
          <a:bodyPr lIns="71437" tIns="71437" rIns="71437" bIns="71437" anchor="ctr"/>
          <a:lstStyle/>
          <a:p>
            <a:pPr>
              <a:defRPr sz="3200"/>
            </a:pPr>
            <a:endParaRPr/>
          </a:p>
        </p:txBody>
      </p:sp>
      <p:sp>
        <p:nvSpPr>
          <p:cNvPr id="60"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1342810" y="5301023"/>
            <a:ext cx="21506374" cy="484268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lgn="l">
              <a:defRPr sz="2800">
                <a:solidFill>
                  <a:srgbClr val="253957"/>
                </a:solidFill>
                <a:latin typeface="+mn-lt"/>
                <a:ea typeface="+mn-ea"/>
                <a:cs typeface="+mn-cs"/>
                <a:sym typeface="Arial Narrow"/>
              </a:defRPr>
            </a:pPr>
            <a:endParaRPr sz="4400" dirty="0"/>
          </a:p>
        </p:txBody>
      </p:sp>
      <p:sp>
        <p:nvSpPr>
          <p:cNvPr id="62" name="Название подразделения, лаборатории, факультета и т.д."/>
          <p:cNvSpPr txBox="1"/>
          <p:nvPr/>
        </p:nvSpPr>
        <p:spPr>
          <a:xfrm>
            <a:off x="11338744" y="942364"/>
            <a:ext cx="11366416" cy="513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spAutoFit/>
          </a:bodyPr>
          <a:lstStyle>
            <a:lvl1pPr algn="r">
              <a:defRPr sz="2400">
                <a:solidFill>
                  <a:srgbClr val="253957"/>
                </a:solidFill>
                <a:latin typeface="+mn-lt"/>
                <a:ea typeface="+mn-ea"/>
                <a:cs typeface="+mn-cs"/>
                <a:sym typeface="Arial Narrow"/>
              </a:defRPr>
            </a:lvl1pPr>
          </a:lstStyle>
          <a:p>
            <a:r>
              <a:rPr lang="ru-RU" dirty="0"/>
              <a:t>Кафедра прикладной математики и информатики</a:t>
            </a:r>
          </a:p>
        </p:txBody>
      </p:sp>
      <p:pic>
        <p:nvPicPr>
          <p:cNvPr id="63" name="Изображение" descr="Изображение"/>
          <p:cNvPicPr>
            <a:picLocks noChangeAspect="1"/>
          </p:cNvPicPr>
          <p:nvPr/>
        </p:nvPicPr>
        <p:blipFill>
          <a:blip r:embed="rId3"/>
          <a:stretch>
            <a:fillRect/>
          </a:stretch>
        </p:blipFill>
        <p:spPr>
          <a:xfrm>
            <a:off x="1226606" y="586180"/>
            <a:ext cx="1199579" cy="1199579"/>
          </a:xfrm>
          <a:prstGeom prst="rect">
            <a:avLst/>
          </a:prstGeom>
          <a:ln w="12700">
            <a:miter lim="400000"/>
          </a:ln>
        </p:spPr>
      </p:pic>
      <p:sp>
        <p:nvSpPr>
          <p:cNvPr id="12" name="Очень крутой заголовок…"/>
          <p:cNvSpPr txBox="1"/>
          <p:nvPr/>
        </p:nvSpPr>
        <p:spPr>
          <a:xfrm>
            <a:off x="1205929" y="2376971"/>
            <a:ext cx="19283587" cy="231322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lgn="l">
              <a:defRPr sz="7000" b="1" cap="all">
                <a:solidFill>
                  <a:srgbClr val="253957"/>
                </a:solidFill>
                <a:latin typeface="+mn-lt"/>
                <a:ea typeface="+mn-ea"/>
                <a:cs typeface="+mn-cs"/>
                <a:sym typeface="Arial Narrow"/>
              </a:defRPr>
            </a:pPr>
            <a:r>
              <a:rPr lang="ru-RU" sz="7200" b="1" cap="all" dirty="0">
                <a:solidFill>
                  <a:srgbClr val="253957"/>
                </a:solidFill>
                <a:sym typeface="Arial Narrow"/>
              </a:rPr>
              <a:t>Оценка принадлежности классу</a:t>
            </a:r>
          </a:p>
          <a:p>
            <a:pPr algn="l">
              <a:defRPr sz="7000" b="1" cap="all">
                <a:solidFill>
                  <a:srgbClr val="253957"/>
                </a:solidFill>
                <a:latin typeface="+mn-lt"/>
                <a:ea typeface="+mn-ea"/>
                <a:cs typeface="+mn-cs"/>
                <a:sym typeface="Arial Narrow"/>
              </a:defRPr>
            </a:pPr>
            <a:r>
              <a:rPr lang="ru-RU" sz="7200" b="1" cap="all" dirty="0">
                <a:solidFill>
                  <a:srgbClr val="253957"/>
                </a:solidFill>
                <a:sym typeface="Arial Narrow"/>
              </a:rPr>
              <a:t> </a:t>
            </a:r>
            <a:endParaRPr lang="en-GB" sz="7200" b="1" cap="all" dirty="0">
              <a:solidFill>
                <a:srgbClr val="253957"/>
              </a:solidFill>
              <a:sym typeface="Arial Narrow"/>
            </a:endParaRPr>
          </a:p>
        </p:txBody>
      </p:sp>
      <p:sp>
        <p:nvSpPr>
          <p:cNvPr id="10" name="Прямоугольник 9"/>
          <p:cNvSpPr/>
          <p:nvPr/>
        </p:nvSpPr>
        <p:spPr>
          <a:xfrm>
            <a:off x="1226606" y="4193704"/>
            <a:ext cx="20974506" cy="9771906"/>
          </a:xfrm>
          <a:prstGeom prst="rect">
            <a:avLst/>
          </a:prstGeom>
        </p:spPr>
        <p:txBody>
          <a:bodyPr wrap="square">
            <a:spAutoFit/>
          </a:bodyPr>
          <a:lstStyle/>
          <a:p>
            <a:pPr algn="l"/>
            <a:r>
              <a:rPr lang="ru-RU" sz="6000" dirty="0">
                <a:solidFill>
                  <a:srgbClr val="253957"/>
                </a:solidFill>
                <a:latin typeface="+mn-lt"/>
              </a:rPr>
              <a:t>Пример: задача определения самолетов противника</a:t>
            </a:r>
            <a:endParaRPr lang="ru-RU" sz="5400" dirty="0">
              <a:solidFill>
                <a:srgbClr val="253957"/>
              </a:solidFill>
              <a:latin typeface="+mn-lt"/>
            </a:endParaRPr>
          </a:p>
          <a:p>
            <a:pPr marL="685800" indent="-685800" algn="l">
              <a:spcBef>
                <a:spcPts val="1800"/>
              </a:spcBef>
              <a:buFont typeface="Arial" panose="020B0604020202020204" pitchFamily="34" charset="0"/>
              <a:buChar char="•"/>
            </a:pPr>
            <a:endParaRPr lang="ru-RU" sz="4800" dirty="0">
              <a:solidFill>
                <a:srgbClr val="253957"/>
              </a:solidFill>
              <a:latin typeface="Arial" panose="020B0604020202020204" pitchFamily="34" charset="0"/>
              <a:cs typeface="Arial" panose="020B0604020202020204" pitchFamily="34" charset="0"/>
            </a:endParaRPr>
          </a:p>
          <a:p>
            <a:pPr marL="685800" indent="-685800" algn="l">
              <a:spcBef>
                <a:spcPts val="1800"/>
              </a:spcBef>
              <a:buFont typeface="Arial" panose="020B0604020202020204" pitchFamily="34" charset="0"/>
              <a:buChar char="•"/>
            </a:pPr>
            <a:r>
              <a:rPr lang="ru-RU" sz="4800" dirty="0">
                <a:solidFill>
                  <a:srgbClr val="253957"/>
                </a:solidFill>
                <a:latin typeface="Arial" panose="020B0604020202020204" pitchFamily="34" charset="0"/>
                <a:cs typeface="Arial" panose="020B0604020202020204" pitchFamily="34" charset="0"/>
              </a:rPr>
              <a:t>b(x) оценивает вероятность того, что самолет принадлежит противнику</a:t>
            </a:r>
          </a:p>
          <a:p>
            <a:pPr marL="685800" indent="-685800" algn="l">
              <a:spcBef>
                <a:spcPts val="1800"/>
              </a:spcBef>
              <a:buFont typeface="Arial" panose="020B0604020202020204" pitchFamily="34" charset="0"/>
              <a:buChar char="•"/>
            </a:pPr>
            <a:r>
              <a:rPr lang="ru-RU" sz="4800" dirty="0">
                <a:solidFill>
                  <a:srgbClr val="253957"/>
                </a:solidFill>
                <a:latin typeface="Arial" panose="020B0604020202020204" pitchFamily="34" charset="0"/>
                <a:cs typeface="Arial" panose="020B0604020202020204" pitchFamily="34" charset="0"/>
              </a:rPr>
              <a:t>Классификатор 𝑎(𝑥) = [𝑏(𝑥) &gt; 0.9] </a:t>
            </a:r>
          </a:p>
          <a:p>
            <a:pPr marL="685800" indent="-685800" algn="l">
              <a:spcBef>
                <a:spcPts val="1800"/>
              </a:spcBef>
              <a:buFont typeface="Arial" panose="020B0604020202020204" pitchFamily="34" charset="0"/>
              <a:buChar char="•"/>
            </a:pPr>
            <a:r>
              <a:rPr lang="en-GB" sz="4800" dirty="0">
                <a:solidFill>
                  <a:srgbClr val="253957"/>
                </a:solidFill>
                <a:latin typeface="Arial" panose="020B0604020202020204" pitchFamily="34" charset="0"/>
                <a:cs typeface="Arial" panose="020B0604020202020204" pitchFamily="34" charset="0"/>
              </a:rPr>
              <a:t>precision = 0.</a:t>
            </a:r>
            <a:r>
              <a:rPr lang="ru-RU" sz="4800" dirty="0">
                <a:solidFill>
                  <a:srgbClr val="253957"/>
                </a:solidFill>
                <a:latin typeface="Arial" panose="020B0604020202020204" pitchFamily="34" charset="0"/>
                <a:cs typeface="Arial" panose="020B0604020202020204" pitchFamily="34" charset="0"/>
              </a:rPr>
              <a:t>2</a:t>
            </a:r>
            <a:r>
              <a:rPr lang="en-GB" sz="4800" dirty="0">
                <a:solidFill>
                  <a:srgbClr val="253957"/>
                </a:solidFill>
                <a:latin typeface="Arial" panose="020B0604020202020204" pitchFamily="34" charset="0"/>
                <a:cs typeface="Arial" panose="020B0604020202020204" pitchFamily="34" charset="0"/>
              </a:rPr>
              <a:t>, recall = 0.</a:t>
            </a:r>
            <a:r>
              <a:rPr lang="ru-RU" sz="4800" dirty="0">
                <a:solidFill>
                  <a:srgbClr val="253957"/>
                </a:solidFill>
                <a:latin typeface="Arial" panose="020B0604020202020204" pitchFamily="34" charset="0"/>
                <a:cs typeface="Arial" panose="020B0604020202020204" pitchFamily="34" charset="0"/>
              </a:rPr>
              <a:t>7</a:t>
            </a:r>
          </a:p>
          <a:p>
            <a:pPr marL="685800" indent="-685800" algn="l">
              <a:spcBef>
                <a:spcPts val="1800"/>
              </a:spcBef>
              <a:buFont typeface="Arial" panose="020B0604020202020204" pitchFamily="34" charset="0"/>
              <a:buChar char="•"/>
            </a:pPr>
            <a:r>
              <a:rPr lang="ru-RU" sz="4800" dirty="0">
                <a:solidFill>
                  <a:srgbClr val="253957"/>
                </a:solidFill>
                <a:latin typeface="Arial" panose="020B0604020202020204" pitchFamily="34" charset="0"/>
                <a:cs typeface="Arial" panose="020B0604020202020204" pitchFamily="34" charset="0"/>
              </a:rPr>
              <a:t>как понять, в чем проблема — неправильном пороге или</a:t>
            </a:r>
            <a:br>
              <a:rPr lang="ru-RU" sz="4800" dirty="0">
                <a:solidFill>
                  <a:srgbClr val="253957"/>
                </a:solidFill>
                <a:latin typeface="Arial" panose="020B0604020202020204" pitchFamily="34" charset="0"/>
                <a:cs typeface="Arial" panose="020B0604020202020204" pitchFamily="34" charset="0"/>
              </a:rPr>
            </a:br>
            <a:r>
              <a:rPr lang="ru-RU" sz="4800" dirty="0">
                <a:solidFill>
                  <a:srgbClr val="253957"/>
                </a:solidFill>
                <a:latin typeface="Arial" panose="020B0604020202020204" pitchFamily="34" charset="0"/>
                <a:cs typeface="Arial" panose="020B0604020202020204" pitchFamily="34" charset="0"/>
              </a:rPr>
              <a:t>плохой функции b(x)?</a:t>
            </a:r>
          </a:p>
          <a:p>
            <a:pPr marL="685800" indent="-685800" algn="l">
              <a:buFont typeface="Arial" panose="020B0604020202020204" pitchFamily="34" charset="0"/>
              <a:buChar char="•"/>
            </a:pPr>
            <a:endParaRPr lang="ru-RU" sz="5400" dirty="0">
              <a:solidFill>
                <a:srgbClr val="253957"/>
              </a:solidFill>
              <a:latin typeface="+mn-lt"/>
            </a:endParaRPr>
          </a:p>
          <a:p>
            <a:pPr marL="685800" indent="-685800" algn="l">
              <a:buFont typeface="Arial" panose="020B0604020202020204" pitchFamily="34" charset="0"/>
              <a:buChar char="•"/>
            </a:pPr>
            <a:endParaRPr lang="ru-RU" sz="5400" dirty="0">
              <a:solidFill>
                <a:srgbClr val="253957"/>
              </a:solidFill>
              <a:latin typeface="+mn-lt"/>
            </a:endParaRPr>
          </a:p>
          <a:p>
            <a:pPr marL="685800" indent="-685800" algn="l">
              <a:buFont typeface="Arial" panose="020B0604020202020204" pitchFamily="34" charset="0"/>
              <a:buChar char="•"/>
            </a:pPr>
            <a:endParaRPr lang="ru-RU" dirty="0">
              <a:solidFill>
                <a:srgbClr val="253957"/>
              </a:solidFill>
              <a:latin typeface="+mn-lt"/>
            </a:endParaRPr>
          </a:p>
        </p:txBody>
      </p:sp>
    </p:spTree>
    <p:extLst>
      <p:ext uri="{BB962C8B-B14F-4D97-AF65-F5344CB8AC3E}">
        <p14:creationId xmlns:p14="http://schemas.microsoft.com/office/powerpoint/2010/main" val="359238657"/>
      </p:ext>
    </p:extLst>
  </p:cSld>
  <p:clrMapOvr>
    <a:masterClrMapping/>
  </p:clrMapOvr>
  <p:transition spd="med"/>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Рисунок 1"/>
          <p:cNvPicPr>
            <a:picLocks noChangeAspect="1"/>
          </p:cNvPicPr>
          <p:nvPr/>
        </p:nvPicPr>
        <p:blipFill>
          <a:blip r:embed="rId3"/>
          <a:stretch>
            <a:fillRect/>
          </a:stretch>
        </p:blipFill>
        <p:spPr>
          <a:xfrm>
            <a:off x="5822358" y="3505528"/>
            <a:ext cx="12547278" cy="9536543"/>
          </a:xfrm>
          <a:prstGeom prst="rect">
            <a:avLst/>
          </a:prstGeom>
        </p:spPr>
      </p:pic>
      <p:sp>
        <p:nvSpPr>
          <p:cNvPr id="58" name="Линия"/>
          <p:cNvSpPr/>
          <p:nvPr/>
        </p:nvSpPr>
        <p:spPr>
          <a:xfrm>
            <a:off x="1201065" y="2214562"/>
            <a:ext cx="21506373" cy="1"/>
          </a:xfrm>
          <a:prstGeom prst="line">
            <a:avLst/>
          </a:prstGeom>
          <a:ln w="12700">
            <a:solidFill>
              <a:srgbClr val="253957"/>
            </a:solidFill>
            <a:miter lim="400000"/>
          </a:ln>
        </p:spPr>
        <p:txBody>
          <a:bodyPr lIns="71437" tIns="71437" rIns="71437" bIns="71437" anchor="ctr"/>
          <a:lstStyle/>
          <a:p>
            <a:pPr>
              <a:defRPr sz="3200"/>
            </a:pPr>
            <a:endParaRPr/>
          </a:p>
        </p:txBody>
      </p:sp>
      <p:sp>
        <p:nvSpPr>
          <p:cNvPr id="60"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1342810" y="5301023"/>
            <a:ext cx="21506374" cy="484268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lgn="l">
              <a:defRPr sz="2800">
                <a:solidFill>
                  <a:srgbClr val="253957"/>
                </a:solidFill>
                <a:latin typeface="+mn-lt"/>
                <a:ea typeface="+mn-ea"/>
                <a:cs typeface="+mn-cs"/>
                <a:sym typeface="Arial Narrow"/>
              </a:defRPr>
            </a:pPr>
            <a:endParaRPr sz="4400" dirty="0"/>
          </a:p>
        </p:txBody>
      </p:sp>
      <p:sp>
        <p:nvSpPr>
          <p:cNvPr id="62" name="Название подразделения, лаборатории, факультета и т.д."/>
          <p:cNvSpPr txBox="1"/>
          <p:nvPr/>
        </p:nvSpPr>
        <p:spPr>
          <a:xfrm>
            <a:off x="11338744" y="942364"/>
            <a:ext cx="11366416" cy="513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spAutoFit/>
          </a:bodyPr>
          <a:lstStyle>
            <a:lvl1pPr algn="r">
              <a:defRPr sz="2400">
                <a:solidFill>
                  <a:srgbClr val="253957"/>
                </a:solidFill>
                <a:latin typeface="+mn-lt"/>
                <a:ea typeface="+mn-ea"/>
                <a:cs typeface="+mn-cs"/>
                <a:sym typeface="Arial Narrow"/>
              </a:defRPr>
            </a:lvl1pPr>
          </a:lstStyle>
          <a:p>
            <a:r>
              <a:rPr lang="ru-RU" dirty="0"/>
              <a:t>Кафедра прикладной математики и информатики</a:t>
            </a:r>
          </a:p>
        </p:txBody>
      </p:sp>
      <p:pic>
        <p:nvPicPr>
          <p:cNvPr id="63" name="Изображение" descr="Изображение"/>
          <p:cNvPicPr>
            <a:picLocks noChangeAspect="1"/>
          </p:cNvPicPr>
          <p:nvPr/>
        </p:nvPicPr>
        <p:blipFill>
          <a:blip r:embed="rId4"/>
          <a:stretch>
            <a:fillRect/>
          </a:stretch>
        </p:blipFill>
        <p:spPr>
          <a:xfrm>
            <a:off x="1226606" y="586180"/>
            <a:ext cx="1199579" cy="1199579"/>
          </a:xfrm>
          <a:prstGeom prst="rect">
            <a:avLst/>
          </a:prstGeom>
          <a:ln w="12700">
            <a:miter lim="400000"/>
          </a:ln>
        </p:spPr>
      </p:pic>
      <p:sp>
        <p:nvSpPr>
          <p:cNvPr id="12" name="Очень крутой заголовок…"/>
          <p:cNvSpPr txBox="1"/>
          <p:nvPr/>
        </p:nvSpPr>
        <p:spPr>
          <a:xfrm>
            <a:off x="1205929" y="2376971"/>
            <a:ext cx="19283587" cy="231322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lgn="l">
              <a:defRPr sz="7000" b="1" cap="all">
                <a:solidFill>
                  <a:srgbClr val="253957"/>
                </a:solidFill>
                <a:latin typeface="+mn-lt"/>
                <a:ea typeface="+mn-ea"/>
                <a:cs typeface="+mn-cs"/>
                <a:sym typeface="Arial Narrow"/>
              </a:defRPr>
            </a:pPr>
            <a:r>
              <a:rPr lang="en-US" sz="7200" b="1" cap="all" dirty="0" err="1">
                <a:solidFill>
                  <a:srgbClr val="253957"/>
                </a:solidFill>
                <a:sym typeface="Arial Narrow"/>
              </a:rPr>
              <a:t>Pr</a:t>
            </a:r>
            <a:r>
              <a:rPr lang="en-US" sz="7200" b="1" cap="all" dirty="0">
                <a:solidFill>
                  <a:srgbClr val="253957"/>
                </a:solidFill>
                <a:sym typeface="Arial Narrow"/>
              </a:rPr>
              <a:t>-</a:t>
            </a:r>
            <a:r>
              <a:rPr lang="ru-RU" sz="7200" b="1" cap="all" dirty="0">
                <a:solidFill>
                  <a:srgbClr val="253957"/>
                </a:solidFill>
                <a:sym typeface="Arial Narrow"/>
              </a:rPr>
              <a:t>кривая</a:t>
            </a:r>
          </a:p>
          <a:p>
            <a:pPr algn="l">
              <a:defRPr sz="7000" b="1" cap="all">
                <a:solidFill>
                  <a:srgbClr val="253957"/>
                </a:solidFill>
                <a:latin typeface="+mn-lt"/>
                <a:ea typeface="+mn-ea"/>
                <a:cs typeface="+mn-cs"/>
                <a:sym typeface="Arial Narrow"/>
              </a:defRPr>
            </a:pPr>
            <a:r>
              <a:rPr lang="ru-RU" sz="7200" b="1" cap="all" dirty="0">
                <a:solidFill>
                  <a:srgbClr val="253957"/>
                </a:solidFill>
                <a:sym typeface="Arial Narrow"/>
              </a:rPr>
              <a:t> </a:t>
            </a:r>
            <a:endParaRPr lang="en-GB" sz="7200" b="1" cap="all" dirty="0">
              <a:solidFill>
                <a:srgbClr val="253957"/>
              </a:solidFill>
              <a:sym typeface="Arial Narrow"/>
            </a:endParaRPr>
          </a:p>
        </p:txBody>
      </p:sp>
    </p:spTree>
    <p:extLst>
      <p:ext uri="{BB962C8B-B14F-4D97-AF65-F5344CB8AC3E}">
        <p14:creationId xmlns:p14="http://schemas.microsoft.com/office/powerpoint/2010/main" val="2624398956"/>
      </p:ext>
    </p:extLst>
  </p:cSld>
  <p:clrMapOvr>
    <a:masterClrMapping/>
  </p:clrMapOvr>
  <p:transition spd="med"/>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2" descr="https://lh4.googleusercontent.com/X7JFfsg_MDGsW1FiRZ78PFbpJ7GUmBAOs9Dh4-PksRKas70LBF2DZrcXkGrC-dX6EFcBR4KYBjGmVZHNJ7GAlYOnASP0HIwHGORMPcOnV_M9PxyZzFUcE4MjkCcFdLdCV1JoHAWz9j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2811" y="2033464"/>
            <a:ext cx="19342879" cy="10880370"/>
          </a:xfrm>
          <a:prstGeom prst="rect">
            <a:avLst/>
          </a:prstGeom>
          <a:noFill/>
          <a:extLst>
            <a:ext uri="{909E8E84-426E-40DD-AFC4-6F175D3DCCD1}">
              <a14:hiddenFill xmlns:a14="http://schemas.microsoft.com/office/drawing/2010/main">
                <a:solidFill>
                  <a:srgbClr val="FFFFFF"/>
                </a:solidFill>
              </a14:hiddenFill>
            </a:ext>
          </a:extLst>
        </p:spPr>
      </p:pic>
      <p:sp>
        <p:nvSpPr>
          <p:cNvPr id="58" name="Линия"/>
          <p:cNvSpPr/>
          <p:nvPr/>
        </p:nvSpPr>
        <p:spPr>
          <a:xfrm>
            <a:off x="1201065" y="2214562"/>
            <a:ext cx="21506373" cy="1"/>
          </a:xfrm>
          <a:prstGeom prst="line">
            <a:avLst/>
          </a:prstGeom>
          <a:ln w="12700">
            <a:solidFill>
              <a:srgbClr val="253957"/>
            </a:solidFill>
            <a:miter lim="400000"/>
          </a:ln>
        </p:spPr>
        <p:txBody>
          <a:bodyPr lIns="71437" tIns="71437" rIns="71437" bIns="71437" anchor="ctr"/>
          <a:lstStyle/>
          <a:p>
            <a:pPr>
              <a:defRPr sz="3200"/>
            </a:pPr>
            <a:endParaRPr/>
          </a:p>
        </p:txBody>
      </p:sp>
      <p:sp>
        <p:nvSpPr>
          <p:cNvPr id="60"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1342810" y="5301023"/>
            <a:ext cx="21506374" cy="484268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lgn="l">
              <a:defRPr sz="2800">
                <a:solidFill>
                  <a:srgbClr val="253957"/>
                </a:solidFill>
                <a:latin typeface="+mn-lt"/>
                <a:ea typeface="+mn-ea"/>
                <a:cs typeface="+mn-cs"/>
                <a:sym typeface="Arial Narrow"/>
              </a:defRPr>
            </a:pPr>
            <a:endParaRPr sz="4400" dirty="0"/>
          </a:p>
        </p:txBody>
      </p:sp>
      <p:sp>
        <p:nvSpPr>
          <p:cNvPr id="62" name="Название подразделения, лаборатории, факультета и т.д."/>
          <p:cNvSpPr txBox="1"/>
          <p:nvPr/>
        </p:nvSpPr>
        <p:spPr>
          <a:xfrm>
            <a:off x="11338744" y="942364"/>
            <a:ext cx="11366416" cy="513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spAutoFit/>
          </a:bodyPr>
          <a:lstStyle>
            <a:lvl1pPr algn="r">
              <a:defRPr sz="2400">
                <a:solidFill>
                  <a:srgbClr val="253957"/>
                </a:solidFill>
                <a:latin typeface="+mn-lt"/>
                <a:ea typeface="+mn-ea"/>
                <a:cs typeface="+mn-cs"/>
                <a:sym typeface="Arial Narrow"/>
              </a:defRPr>
            </a:lvl1pPr>
          </a:lstStyle>
          <a:p>
            <a:r>
              <a:rPr lang="ru-RU" dirty="0"/>
              <a:t>Кафедра прикладной математики и информатики</a:t>
            </a:r>
          </a:p>
        </p:txBody>
      </p:sp>
      <p:pic>
        <p:nvPicPr>
          <p:cNvPr id="63" name="Изображение" descr="Изображение"/>
          <p:cNvPicPr>
            <a:picLocks noChangeAspect="1"/>
          </p:cNvPicPr>
          <p:nvPr/>
        </p:nvPicPr>
        <p:blipFill>
          <a:blip r:embed="rId4"/>
          <a:stretch>
            <a:fillRect/>
          </a:stretch>
        </p:blipFill>
        <p:spPr>
          <a:xfrm>
            <a:off x="1226606" y="586180"/>
            <a:ext cx="1199579" cy="1199579"/>
          </a:xfrm>
          <a:prstGeom prst="rect">
            <a:avLst/>
          </a:prstGeom>
          <a:ln w="12700">
            <a:miter lim="400000"/>
          </a:ln>
        </p:spPr>
      </p:pic>
      <p:sp>
        <p:nvSpPr>
          <p:cNvPr id="12" name="Очень крутой заголовок…"/>
          <p:cNvSpPr txBox="1"/>
          <p:nvPr/>
        </p:nvSpPr>
        <p:spPr>
          <a:xfrm>
            <a:off x="1205929" y="2376971"/>
            <a:ext cx="19283587" cy="2313227"/>
          </a:xfrm>
          <a:prstGeom prst="rect">
            <a:avLst/>
          </a:prstGeom>
          <a:solidFill>
            <a:srgbClr val="FFFF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lgn="l">
              <a:defRPr sz="7000" b="1" cap="all">
                <a:solidFill>
                  <a:srgbClr val="253957"/>
                </a:solidFill>
                <a:latin typeface="+mn-lt"/>
                <a:ea typeface="+mn-ea"/>
                <a:cs typeface="+mn-cs"/>
                <a:sym typeface="Arial Narrow"/>
              </a:defRPr>
            </a:pPr>
            <a:r>
              <a:rPr lang="en-US" sz="7200" b="1" cap="all" dirty="0" err="1">
                <a:solidFill>
                  <a:srgbClr val="253957"/>
                </a:solidFill>
                <a:sym typeface="Arial Narrow"/>
              </a:rPr>
              <a:t>Pr</a:t>
            </a:r>
            <a:r>
              <a:rPr lang="en-US" sz="7200" b="1" cap="all" dirty="0">
                <a:solidFill>
                  <a:srgbClr val="253957"/>
                </a:solidFill>
                <a:sym typeface="Arial Narrow"/>
              </a:rPr>
              <a:t>-</a:t>
            </a:r>
            <a:r>
              <a:rPr lang="ru-RU" sz="7200" b="1" cap="all" dirty="0">
                <a:solidFill>
                  <a:srgbClr val="253957"/>
                </a:solidFill>
                <a:sym typeface="Arial Narrow"/>
              </a:rPr>
              <a:t>кривая в реальности</a:t>
            </a:r>
          </a:p>
          <a:p>
            <a:pPr algn="l">
              <a:defRPr sz="7000" b="1" cap="all">
                <a:solidFill>
                  <a:srgbClr val="253957"/>
                </a:solidFill>
                <a:latin typeface="+mn-lt"/>
                <a:ea typeface="+mn-ea"/>
                <a:cs typeface="+mn-cs"/>
                <a:sym typeface="Arial Narrow"/>
              </a:defRPr>
            </a:pPr>
            <a:r>
              <a:rPr lang="ru-RU" sz="7200" b="1" cap="all" dirty="0">
                <a:solidFill>
                  <a:srgbClr val="253957"/>
                </a:solidFill>
                <a:sym typeface="Arial Narrow"/>
              </a:rPr>
              <a:t> </a:t>
            </a:r>
            <a:endParaRPr lang="en-GB" sz="7200" b="1" cap="all" dirty="0">
              <a:solidFill>
                <a:srgbClr val="253957"/>
              </a:solidFill>
              <a:sym typeface="Arial Narrow"/>
            </a:endParaRPr>
          </a:p>
        </p:txBody>
      </p:sp>
    </p:spTree>
    <p:extLst>
      <p:ext uri="{BB962C8B-B14F-4D97-AF65-F5344CB8AC3E}">
        <p14:creationId xmlns:p14="http://schemas.microsoft.com/office/powerpoint/2010/main" val="963404943"/>
      </p:ext>
    </p:extLst>
  </p:cSld>
  <p:clrMapOvr>
    <a:masterClrMapping/>
  </p:clrMapOvr>
  <p:transition spd="med"/>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Линия"/>
          <p:cNvSpPr/>
          <p:nvPr/>
        </p:nvSpPr>
        <p:spPr>
          <a:xfrm>
            <a:off x="1201065" y="2214562"/>
            <a:ext cx="21506373" cy="1"/>
          </a:xfrm>
          <a:prstGeom prst="line">
            <a:avLst/>
          </a:prstGeom>
          <a:ln w="12700">
            <a:solidFill>
              <a:srgbClr val="253957"/>
            </a:solidFill>
            <a:miter lim="400000"/>
          </a:ln>
        </p:spPr>
        <p:txBody>
          <a:bodyPr lIns="71437" tIns="71437" rIns="71437" bIns="71437" anchor="ctr"/>
          <a:lstStyle/>
          <a:p>
            <a:pPr>
              <a:defRPr sz="3200"/>
            </a:pPr>
            <a:endParaRPr/>
          </a:p>
        </p:txBody>
      </p:sp>
      <p:sp>
        <p:nvSpPr>
          <p:cNvPr id="60"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1342810" y="5301023"/>
            <a:ext cx="21506374" cy="484268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lgn="l">
              <a:defRPr sz="2800">
                <a:solidFill>
                  <a:srgbClr val="253957"/>
                </a:solidFill>
                <a:latin typeface="+mn-lt"/>
                <a:ea typeface="+mn-ea"/>
                <a:cs typeface="+mn-cs"/>
                <a:sym typeface="Arial Narrow"/>
              </a:defRPr>
            </a:pPr>
            <a:endParaRPr sz="4400" dirty="0"/>
          </a:p>
        </p:txBody>
      </p:sp>
      <p:sp>
        <p:nvSpPr>
          <p:cNvPr id="62" name="Название подразделения, лаборатории, факультета и т.д."/>
          <p:cNvSpPr txBox="1"/>
          <p:nvPr/>
        </p:nvSpPr>
        <p:spPr>
          <a:xfrm>
            <a:off x="11338744" y="942364"/>
            <a:ext cx="11366416" cy="513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spAutoFit/>
          </a:bodyPr>
          <a:lstStyle>
            <a:lvl1pPr algn="r">
              <a:defRPr sz="2400">
                <a:solidFill>
                  <a:srgbClr val="253957"/>
                </a:solidFill>
                <a:latin typeface="+mn-lt"/>
                <a:ea typeface="+mn-ea"/>
                <a:cs typeface="+mn-cs"/>
                <a:sym typeface="Arial Narrow"/>
              </a:defRPr>
            </a:lvl1pPr>
          </a:lstStyle>
          <a:p>
            <a:r>
              <a:rPr lang="ru-RU" dirty="0"/>
              <a:t>Кафедра прикладной математики и информатики</a:t>
            </a:r>
          </a:p>
        </p:txBody>
      </p:sp>
      <p:pic>
        <p:nvPicPr>
          <p:cNvPr id="63" name="Изображение" descr="Изображение"/>
          <p:cNvPicPr>
            <a:picLocks noChangeAspect="1"/>
          </p:cNvPicPr>
          <p:nvPr/>
        </p:nvPicPr>
        <p:blipFill>
          <a:blip r:embed="rId3"/>
          <a:stretch>
            <a:fillRect/>
          </a:stretch>
        </p:blipFill>
        <p:spPr>
          <a:xfrm>
            <a:off x="1226606" y="586180"/>
            <a:ext cx="1199579" cy="1199579"/>
          </a:xfrm>
          <a:prstGeom prst="rect">
            <a:avLst/>
          </a:prstGeom>
          <a:ln w="12700">
            <a:miter lim="400000"/>
          </a:ln>
        </p:spPr>
      </p:pic>
      <p:sp>
        <p:nvSpPr>
          <p:cNvPr id="12" name="Очень крутой заголовок…"/>
          <p:cNvSpPr txBox="1"/>
          <p:nvPr/>
        </p:nvSpPr>
        <p:spPr>
          <a:xfrm>
            <a:off x="1205929" y="2376971"/>
            <a:ext cx="19283587" cy="231322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lgn="l">
              <a:defRPr sz="7000" b="1" cap="all">
                <a:solidFill>
                  <a:srgbClr val="253957"/>
                </a:solidFill>
                <a:latin typeface="+mn-lt"/>
                <a:ea typeface="+mn-ea"/>
                <a:cs typeface="+mn-cs"/>
                <a:sym typeface="Arial Narrow"/>
              </a:defRPr>
            </a:pPr>
            <a:r>
              <a:rPr lang="en-US" sz="7200" b="1" cap="all" dirty="0" err="1">
                <a:solidFill>
                  <a:srgbClr val="253957"/>
                </a:solidFill>
                <a:sym typeface="Arial Narrow"/>
              </a:rPr>
              <a:t>Pr</a:t>
            </a:r>
            <a:r>
              <a:rPr lang="en-US" sz="7200" b="1" cap="all" dirty="0">
                <a:solidFill>
                  <a:srgbClr val="253957"/>
                </a:solidFill>
                <a:sym typeface="Arial Narrow"/>
              </a:rPr>
              <a:t>-</a:t>
            </a:r>
            <a:r>
              <a:rPr lang="ru-RU" sz="7200" b="1" cap="all" dirty="0">
                <a:solidFill>
                  <a:srgbClr val="253957"/>
                </a:solidFill>
                <a:sym typeface="Arial Narrow"/>
              </a:rPr>
              <a:t>кривая</a:t>
            </a:r>
          </a:p>
          <a:p>
            <a:pPr algn="l">
              <a:defRPr sz="7000" b="1" cap="all">
                <a:solidFill>
                  <a:srgbClr val="253957"/>
                </a:solidFill>
                <a:latin typeface="+mn-lt"/>
                <a:ea typeface="+mn-ea"/>
                <a:cs typeface="+mn-cs"/>
                <a:sym typeface="Arial Narrow"/>
              </a:defRPr>
            </a:pPr>
            <a:r>
              <a:rPr lang="ru-RU" sz="7200" b="1" cap="all" dirty="0">
                <a:solidFill>
                  <a:srgbClr val="253957"/>
                </a:solidFill>
                <a:sym typeface="Arial Narrow"/>
              </a:rPr>
              <a:t> </a:t>
            </a:r>
            <a:endParaRPr lang="en-GB" sz="7200" b="1" cap="all" dirty="0">
              <a:solidFill>
                <a:srgbClr val="253957"/>
              </a:solidFill>
              <a:sym typeface="Arial Narrow"/>
            </a:endParaRPr>
          </a:p>
        </p:txBody>
      </p:sp>
      <mc:AlternateContent xmlns:mc="http://schemas.openxmlformats.org/markup-compatibility/2006" xmlns:a14="http://schemas.microsoft.com/office/drawing/2010/main">
        <mc:Choice Requires="a14">
          <p:sp>
            <p:nvSpPr>
              <p:cNvPr id="8" name="Прямоугольник 7"/>
              <p:cNvSpPr/>
              <p:nvPr/>
            </p:nvSpPr>
            <p:spPr>
              <a:xfrm>
                <a:off x="1181998" y="4193704"/>
                <a:ext cx="20974506" cy="5912772"/>
              </a:xfrm>
              <a:prstGeom prst="rect">
                <a:avLst/>
              </a:prstGeom>
            </p:spPr>
            <p:txBody>
              <a:bodyPr wrap="square">
                <a:spAutoFit/>
              </a:bodyPr>
              <a:lstStyle/>
              <a:p>
                <a:pPr algn="l"/>
                <a:r>
                  <a:rPr lang="ru-RU" sz="6000" dirty="0">
                    <a:solidFill>
                      <a:srgbClr val="253957"/>
                    </a:solidFill>
                    <a:latin typeface="+mn-lt"/>
                  </a:rPr>
                  <a:t>Свойства</a:t>
                </a:r>
                <a:endParaRPr lang="ru-RU" sz="4800" dirty="0">
                  <a:solidFill>
                    <a:srgbClr val="253957"/>
                  </a:solidFill>
                  <a:latin typeface="Arial" panose="020B0604020202020204" pitchFamily="34" charset="0"/>
                  <a:cs typeface="Arial" panose="020B0604020202020204" pitchFamily="34" charset="0"/>
                </a:endParaRPr>
              </a:p>
              <a:p>
                <a:pPr marL="685800" indent="-685800" algn="l">
                  <a:spcBef>
                    <a:spcPts val="1800"/>
                  </a:spcBef>
                  <a:buFont typeface="Arial" panose="020B0604020202020204" pitchFamily="34" charset="0"/>
                  <a:buChar char="•"/>
                </a:pPr>
                <a:r>
                  <a:rPr lang="ru-RU" sz="4800" dirty="0">
                    <a:solidFill>
                      <a:srgbClr val="253957"/>
                    </a:solidFill>
                    <a:latin typeface="Arial" panose="020B0604020202020204" pitchFamily="34" charset="0"/>
                    <a:cs typeface="Arial" panose="020B0604020202020204" pitchFamily="34" charset="0"/>
                  </a:rPr>
                  <a:t>Левая точка: всегда (0, 0) (все объекты относим к классу 0)</a:t>
                </a:r>
              </a:p>
              <a:p>
                <a:pPr marL="685800" indent="-685800" algn="l">
                  <a:spcBef>
                    <a:spcPts val="1800"/>
                  </a:spcBef>
                  <a:buFont typeface="Arial" panose="020B0604020202020204" pitchFamily="34" charset="0"/>
                  <a:buChar char="•"/>
                </a:pPr>
                <a:r>
                  <a:rPr lang="ru-RU" sz="4800" dirty="0">
                    <a:solidFill>
                      <a:srgbClr val="253957"/>
                    </a:solidFill>
                    <a:latin typeface="Arial" panose="020B0604020202020204" pitchFamily="34" charset="0"/>
                    <a:cs typeface="Arial" panose="020B0604020202020204" pitchFamily="34" charset="0"/>
                  </a:rPr>
                  <a:t>Правая точка: (1, </a:t>
                </a:r>
                <a14:m>
                  <m:oMath xmlns:m="http://schemas.openxmlformats.org/officeDocument/2006/math">
                    <m:f>
                      <m:fPr>
                        <m:ctrlPr>
                          <a:rPr lang="en-US" sz="4800" b="0" i="1" smtClean="0">
                            <a:solidFill>
                              <a:srgbClr val="253957"/>
                            </a:solidFill>
                            <a:latin typeface="Cambria Math" panose="02040503050406030204" pitchFamily="18" charset="0"/>
                            <a:cs typeface="Arial" panose="020B0604020202020204" pitchFamily="34" charset="0"/>
                          </a:rPr>
                        </m:ctrlPr>
                      </m:fPr>
                      <m:num>
                        <m:sSub>
                          <m:sSubPr>
                            <m:ctrlPr>
                              <a:rPr lang="en-US" sz="4800" b="0" i="1" smtClean="0">
                                <a:solidFill>
                                  <a:srgbClr val="253957"/>
                                </a:solidFill>
                                <a:latin typeface="Cambria Math" panose="02040503050406030204" pitchFamily="18" charset="0"/>
                                <a:cs typeface="Arial" panose="020B0604020202020204" pitchFamily="34" charset="0"/>
                              </a:rPr>
                            </m:ctrlPr>
                          </m:sSubPr>
                          <m:e>
                            <m:r>
                              <a:rPr lang="en-US" sz="4800" b="0" i="1" smtClean="0">
                                <a:solidFill>
                                  <a:srgbClr val="253957"/>
                                </a:solidFill>
                                <a:latin typeface="Cambria Math" panose="02040503050406030204" pitchFamily="18" charset="0"/>
                                <a:cs typeface="Arial" panose="020B0604020202020204" pitchFamily="34" charset="0"/>
                              </a:rPr>
                              <m:t>𝑚</m:t>
                            </m:r>
                          </m:e>
                          <m:sub>
                            <m:r>
                              <a:rPr lang="en-US" sz="4800" b="0" i="1" smtClean="0">
                                <a:solidFill>
                                  <a:srgbClr val="253957"/>
                                </a:solidFill>
                                <a:latin typeface="Cambria Math" panose="02040503050406030204" pitchFamily="18" charset="0"/>
                                <a:cs typeface="Arial" panose="020B0604020202020204" pitchFamily="34" charset="0"/>
                              </a:rPr>
                              <m:t>+</m:t>
                            </m:r>
                          </m:sub>
                        </m:sSub>
                      </m:num>
                      <m:den>
                        <m:r>
                          <a:rPr lang="en-US" sz="4800" b="0" i="1" smtClean="0">
                            <a:solidFill>
                              <a:srgbClr val="253957"/>
                            </a:solidFill>
                            <a:latin typeface="Cambria Math" panose="02040503050406030204" pitchFamily="18" charset="0"/>
                            <a:cs typeface="Arial" panose="020B0604020202020204" pitchFamily="34" charset="0"/>
                          </a:rPr>
                          <m:t>𝑚</m:t>
                        </m:r>
                      </m:den>
                    </m:f>
                  </m:oMath>
                </a14:m>
                <a:r>
                  <a:rPr lang="ru-RU" sz="4800" dirty="0">
                    <a:solidFill>
                      <a:srgbClr val="253957"/>
                    </a:solidFill>
                    <a:latin typeface="Arial" panose="020B0604020202020204" pitchFamily="34" charset="0"/>
                    <a:cs typeface="Arial" panose="020B0604020202020204" pitchFamily="34" charset="0"/>
                  </a:rPr>
                  <a:t>), </a:t>
                </a:r>
                <a14:m>
                  <m:oMath xmlns:m="http://schemas.openxmlformats.org/officeDocument/2006/math">
                    <m:sSub>
                      <m:sSubPr>
                        <m:ctrlPr>
                          <a:rPr lang="en-US" sz="4800" i="1">
                            <a:solidFill>
                              <a:srgbClr val="253957"/>
                            </a:solidFill>
                            <a:latin typeface="Cambria Math" panose="02040503050406030204" pitchFamily="18" charset="0"/>
                            <a:cs typeface="Arial" panose="020B0604020202020204" pitchFamily="34" charset="0"/>
                          </a:rPr>
                        </m:ctrlPr>
                      </m:sSubPr>
                      <m:e>
                        <m:r>
                          <a:rPr lang="en-US" sz="4800" b="0" i="1" smtClean="0">
                            <a:solidFill>
                              <a:srgbClr val="253957"/>
                            </a:solidFill>
                            <a:latin typeface="Cambria Math" panose="02040503050406030204" pitchFamily="18" charset="0"/>
                            <a:cs typeface="Arial" panose="020B0604020202020204" pitchFamily="34" charset="0"/>
                          </a:rPr>
                          <m:t>𝑚</m:t>
                        </m:r>
                      </m:e>
                      <m:sub>
                        <m:r>
                          <a:rPr lang="en-US" sz="4800" i="1">
                            <a:solidFill>
                              <a:srgbClr val="253957"/>
                            </a:solidFill>
                            <a:latin typeface="Cambria Math" panose="02040503050406030204" pitchFamily="18" charset="0"/>
                            <a:cs typeface="Arial" panose="020B0604020202020204" pitchFamily="34" charset="0"/>
                          </a:rPr>
                          <m:t>+</m:t>
                        </m:r>
                      </m:sub>
                    </m:sSub>
                  </m:oMath>
                </a14:m>
                <a:r>
                  <a:rPr lang="ru-RU" sz="4800" dirty="0">
                    <a:solidFill>
                      <a:srgbClr val="253957"/>
                    </a:solidFill>
                    <a:latin typeface="Arial" panose="020B0604020202020204" pitchFamily="34" charset="0"/>
                    <a:cs typeface="Arial" panose="020B0604020202020204" pitchFamily="34" charset="0"/>
                  </a:rPr>
                  <a:t> — число объектов класса 1 в выборке</a:t>
                </a:r>
              </a:p>
              <a:p>
                <a:pPr marL="685800" indent="-685800" algn="l">
                  <a:spcBef>
                    <a:spcPts val="1800"/>
                  </a:spcBef>
                  <a:buFont typeface="Arial" panose="020B0604020202020204" pitchFamily="34" charset="0"/>
                  <a:buChar char="•"/>
                </a:pPr>
                <a:r>
                  <a:rPr lang="ru-RU" sz="4800" dirty="0">
                    <a:solidFill>
                      <a:srgbClr val="253957"/>
                    </a:solidFill>
                    <a:latin typeface="Arial" panose="020B0604020202020204" pitchFamily="34" charset="0"/>
                    <a:cs typeface="Arial" panose="020B0604020202020204" pitchFamily="34" charset="0"/>
                  </a:rPr>
                  <a:t>Для идеального классификатора кривая пройдет</a:t>
                </a:r>
                <a:r>
                  <a:rPr lang="en-US" sz="4800" dirty="0">
                    <a:solidFill>
                      <a:srgbClr val="253957"/>
                    </a:solidFill>
                    <a:latin typeface="Arial" panose="020B0604020202020204" pitchFamily="34" charset="0"/>
                    <a:cs typeface="Arial" panose="020B0604020202020204" pitchFamily="34" charset="0"/>
                  </a:rPr>
                  <a:t> </a:t>
                </a:r>
                <a:r>
                  <a:rPr lang="ru-RU" sz="4800" dirty="0">
                    <a:solidFill>
                      <a:srgbClr val="253957"/>
                    </a:solidFill>
                    <a:latin typeface="Arial" panose="020B0604020202020204" pitchFamily="34" charset="0"/>
                    <a:cs typeface="Arial" panose="020B0604020202020204" pitchFamily="34" charset="0"/>
                  </a:rPr>
                  <a:t>через точку (1, 1)</a:t>
                </a:r>
                <a:endParaRPr lang="en-US" sz="4800" dirty="0">
                  <a:solidFill>
                    <a:srgbClr val="253957"/>
                  </a:solidFill>
                  <a:latin typeface="Arial" panose="020B0604020202020204" pitchFamily="34" charset="0"/>
                  <a:cs typeface="Arial" panose="020B0604020202020204" pitchFamily="34" charset="0"/>
                </a:endParaRPr>
              </a:p>
              <a:p>
                <a:pPr marL="685800" indent="-685800" algn="l">
                  <a:spcBef>
                    <a:spcPts val="1800"/>
                  </a:spcBef>
                  <a:buFont typeface="Arial" panose="020B0604020202020204" pitchFamily="34" charset="0"/>
                  <a:buChar char="•"/>
                </a:pPr>
                <a:r>
                  <a:rPr lang="ru-RU" sz="4800" dirty="0">
                    <a:solidFill>
                      <a:srgbClr val="253957"/>
                    </a:solidFill>
                    <a:latin typeface="Arial" panose="020B0604020202020204" pitchFamily="34" charset="0"/>
                    <a:cs typeface="Arial" panose="020B0604020202020204" pitchFamily="34" charset="0"/>
                  </a:rPr>
                  <a:t>Чем больше площадь под кривой, тем лучше</a:t>
                </a:r>
              </a:p>
              <a:p>
                <a:pPr marL="685800" indent="-685800" algn="l">
                  <a:buFont typeface="Arial" panose="020B0604020202020204" pitchFamily="34" charset="0"/>
                  <a:buChar char="•"/>
                </a:pPr>
                <a:endParaRPr lang="ru-RU" dirty="0">
                  <a:solidFill>
                    <a:srgbClr val="253957"/>
                  </a:solidFill>
                  <a:latin typeface="+mn-lt"/>
                </a:endParaRPr>
              </a:p>
            </p:txBody>
          </p:sp>
        </mc:Choice>
        <mc:Fallback xmlns="">
          <p:sp>
            <p:nvSpPr>
              <p:cNvPr id="8" name="Прямоугольник 7"/>
              <p:cNvSpPr>
                <a:spLocks noRot="1" noChangeAspect="1" noMove="1" noResize="1" noEditPoints="1" noAdjustHandles="1" noChangeArrowheads="1" noChangeShapeType="1" noTextEdit="1"/>
              </p:cNvSpPr>
              <p:nvPr/>
            </p:nvSpPr>
            <p:spPr>
              <a:xfrm>
                <a:off x="1181998" y="4193704"/>
                <a:ext cx="20974506" cy="5912772"/>
              </a:xfrm>
              <a:prstGeom prst="rect">
                <a:avLst/>
              </a:prstGeom>
              <a:blipFill>
                <a:blip r:embed="rId4"/>
                <a:stretch>
                  <a:fillRect l="-1773" t="-3196"/>
                </a:stretch>
              </a:blipFill>
            </p:spPr>
            <p:txBody>
              <a:bodyPr/>
              <a:lstStyle/>
              <a:p>
                <a:r>
                  <a:rPr lang="ru-RU">
                    <a:noFill/>
                  </a:rPr>
                  <a:t> </a:t>
                </a:r>
              </a:p>
            </p:txBody>
          </p:sp>
        </mc:Fallback>
      </mc:AlternateContent>
      <p:sp>
        <p:nvSpPr>
          <p:cNvPr id="3" name="Прямоугольник 2"/>
          <p:cNvSpPr/>
          <p:nvPr/>
        </p:nvSpPr>
        <p:spPr>
          <a:xfrm>
            <a:off x="1547429" y="10373861"/>
            <a:ext cx="19582629" cy="2585323"/>
          </a:xfrm>
          <a:prstGeom prst="rect">
            <a:avLst/>
          </a:prstGeom>
        </p:spPr>
        <p:txBody>
          <a:bodyPr wrap="square">
            <a:spAutoFit/>
          </a:bodyPr>
          <a:lstStyle/>
          <a:p>
            <a:pPr algn="l"/>
            <a:r>
              <a:rPr lang="en-GB" sz="5400" dirty="0">
                <a:solidFill>
                  <a:srgbClr val="253957"/>
                </a:solidFill>
                <a:latin typeface="+mn-lt"/>
              </a:rPr>
              <a:t>AUC-PRC (Area Under Precision-Recall curve) — </a:t>
            </a:r>
            <a:r>
              <a:rPr lang="ru-RU" sz="5400" dirty="0">
                <a:solidFill>
                  <a:srgbClr val="253957"/>
                </a:solidFill>
                <a:latin typeface="+mn-lt"/>
              </a:rPr>
              <a:t>мера качества</a:t>
            </a:r>
          </a:p>
          <a:p>
            <a:pPr algn="l"/>
            <a:r>
              <a:rPr lang="ru-RU" sz="5400" dirty="0">
                <a:solidFill>
                  <a:srgbClr val="253957"/>
                </a:solidFill>
                <a:latin typeface="+mn-lt"/>
              </a:rPr>
              <a:t>для </a:t>
            </a:r>
            <a:r>
              <a:rPr lang="en-GB" sz="5400" dirty="0">
                <a:solidFill>
                  <a:srgbClr val="253957"/>
                </a:solidFill>
                <a:latin typeface="+mn-lt"/>
              </a:rPr>
              <a:t>b(x).</a:t>
            </a:r>
            <a:endParaRPr lang="ru-RU" sz="5400" dirty="0">
              <a:solidFill>
                <a:srgbClr val="253957"/>
              </a:solidFill>
              <a:latin typeface="+mn-lt"/>
            </a:endParaRPr>
          </a:p>
          <a:p>
            <a:pPr algn="l"/>
            <a:r>
              <a:rPr lang="ru-RU" sz="5400" dirty="0">
                <a:solidFill>
                  <a:srgbClr val="253957"/>
                </a:solidFill>
                <a:latin typeface="+mn-lt"/>
              </a:rPr>
              <a:t>Чувствительна к изменению баланса классов</a:t>
            </a:r>
            <a:endParaRPr lang="ru-RU" dirty="0">
              <a:solidFill>
                <a:srgbClr val="253957"/>
              </a:solidFill>
              <a:latin typeface="+mn-lt"/>
            </a:endParaRPr>
          </a:p>
        </p:txBody>
      </p:sp>
    </p:spTree>
    <p:extLst>
      <p:ext uri="{BB962C8B-B14F-4D97-AF65-F5344CB8AC3E}">
        <p14:creationId xmlns:p14="http://schemas.microsoft.com/office/powerpoint/2010/main" val="2174035730"/>
      </p:ext>
    </p:extLst>
  </p:cSld>
  <p:clrMapOvr>
    <a:masterClrMapping/>
  </p:clrMapOvr>
  <p:transition spd="med"/>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Линия"/>
          <p:cNvSpPr/>
          <p:nvPr/>
        </p:nvSpPr>
        <p:spPr>
          <a:xfrm>
            <a:off x="1201065" y="2214562"/>
            <a:ext cx="21506373" cy="1"/>
          </a:xfrm>
          <a:prstGeom prst="line">
            <a:avLst/>
          </a:prstGeom>
          <a:ln w="12700">
            <a:solidFill>
              <a:srgbClr val="253957"/>
            </a:solidFill>
            <a:miter lim="400000"/>
          </a:ln>
        </p:spPr>
        <p:txBody>
          <a:bodyPr lIns="71437" tIns="71437" rIns="71437" bIns="71437" anchor="ctr"/>
          <a:lstStyle/>
          <a:p>
            <a:pPr>
              <a:defRPr sz="3200"/>
            </a:pPr>
            <a:endParaRPr/>
          </a:p>
        </p:txBody>
      </p:sp>
      <p:sp>
        <p:nvSpPr>
          <p:cNvPr id="60"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1342810" y="5301023"/>
            <a:ext cx="21506374" cy="484268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lgn="l">
              <a:defRPr sz="2800">
                <a:solidFill>
                  <a:srgbClr val="253957"/>
                </a:solidFill>
                <a:latin typeface="+mn-lt"/>
                <a:ea typeface="+mn-ea"/>
                <a:cs typeface="+mn-cs"/>
                <a:sym typeface="Arial Narrow"/>
              </a:defRPr>
            </a:pPr>
            <a:endParaRPr sz="4400" dirty="0"/>
          </a:p>
        </p:txBody>
      </p:sp>
      <p:sp>
        <p:nvSpPr>
          <p:cNvPr id="62" name="Название подразделения, лаборатории, факультета и т.д."/>
          <p:cNvSpPr txBox="1"/>
          <p:nvPr/>
        </p:nvSpPr>
        <p:spPr>
          <a:xfrm>
            <a:off x="11338744" y="942364"/>
            <a:ext cx="11366416" cy="513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spAutoFit/>
          </a:bodyPr>
          <a:lstStyle>
            <a:lvl1pPr algn="r">
              <a:defRPr sz="2400">
                <a:solidFill>
                  <a:srgbClr val="253957"/>
                </a:solidFill>
                <a:latin typeface="+mn-lt"/>
                <a:ea typeface="+mn-ea"/>
                <a:cs typeface="+mn-cs"/>
                <a:sym typeface="Arial Narrow"/>
              </a:defRPr>
            </a:lvl1pPr>
          </a:lstStyle>
          <a:p>
            <a:r>
              <a:rPr lang="ru-RU" dirty="0"/>
              <a:t>Кафедра прикладной математики и информатики</a:t>
            </a:r>
          </a:p>
        </p:txBody>
      </p:sp>
      <p:pic>
        <p:nvPicPr>
          <p:cNvPr id="63" name="Изображение" descr="Изображение"/>
          <p:cNvPicPr>
            <a:picLocks noChangeAspect="1"/>
          </p:cNvPicPr>
          <p:nvPr/>
        </p:nvPicPr>
        <p:blipFill>
          <a:blip r:embed="rId3"/>
          <a:stretch>
            <a:fillRect/>
          </a:stretch>
        </p:blipFill>
        <p:spPr>
          <a:xfrm>
            <a:off x="1226606" y="586180"/>
            <a:ext cx="1199579" cy="1199579"/>
          </a:xfrm>
          <a:prstGeom prst="rect">
            <a:avLst/>
          </a:prstGeom>
          <a:ln w="12700">
            <a:miter lim="400000"/>
          </a:ln>
        </p:spPr>
      </p:pic>
      <p:sp>
        <p:nvSpPr>
          <p:cNvPr id="12" name="Очень крутой заголовок…"/>
          <p:cNvSpPr txBox="1"/>
          <p:nvPr/>
        </p:nvSpPr>
        <p:spPr>
          <a:xfrm>
            <a:off x="1205929" y="2376971"/>
            <a:ext cx="19283587" cy="231322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lgn="l">
              <a:defRPr sz="7000" b="1" cap="all">
                <a:solidFill>
                  <a:srgbClr val="253957"/>
                </a:solidFill>
                <a:latin typeface="+mn-lt"/>
                <a:ea typeface="+mn-ea"/>
                <a:cs typeface="+mn-cs"/>
                <a:sym typeface="Arial Narrow"/>
              </a:defRPr>
            </a:pPr>
            <a:r>
              <a:rPr lang="en-US" sz="7200" b="1" cap="all" dirty="0">
                <a:solidFill>
                  <a:srgbClr val="253957"/>
                </a:solidFill>
                <a:sym typeface="Arial Narrow"/>
              </a:rPr>
              <a:t>ROC — «</a:t>
            </a:r>
            <a:r>
              <a:rPr lang="en-US" sz="7200" b="1" cap="all" dirty="0" err="1">
                <a:solidFill>
                  <a:srgbClr val="253957"/>
                </a:solidFill>
                <a:sym typeface="Arial Narrow"/>
              </a:rPr>
              <a:t>reciever</a:t>
            </a:r>
            <a:r>
              <a:rPr lang="en-US" sz="7200" b="1" cap="all" dirty="0">
                <a:solidFill>
                  <a:srgbClr val="253957"/>
                </a:solidFill>
                <a:sym typeface="Arial Narrow"/>
              </a:rPr>
              <a:t> operating characteristic»</a:t>
            </a:r>
            <a:endParaRPr lang="en-GB" sz="7200" b="1" cap="all" dirty="0">
              <a:solidFill>
                <a:srgbClr val="253957"/>
              </a:solidFill>
              <a:sym typeface="Arial Narrow"/>
            </a:endParaRPr>
          </a:p>
        </p:txBody>
      </p:sp>
      <mc:AlternateContent xmlns:mc="http://schemas.openxmlformats.org/markup-compatibility/2006" xmlns:a14="http://schemas.microsoft.com/office/drawing/2010/main">
        <mc:Choice Requires="a14">
          <p:sp>
            <p:nvSpPr>
              <p:cNvPr id="8" name="Прямоугольник 7"/>
              <p:cNvSpPr/>
              <p:nvPr/>
            </p:nvSpPr>
            <p:spPr>
              <a:xfrm>
                <a:off x="1181998" y="4193704"/>
                <a:ext cx="20974506" cy="7308796"/>
              </a:xfrm>
              <a:prstGeom prst="rect">
                <a:avLst/>
              </a:prstGeom>
            </p:spPr>
            <p:txBody>
              <a:bodyPr wrap="square">
                <a:spAutoFit/>
              </a:bodyPr>
              <a:lstStyle/>
              <a:p>
                <a:pPr marL="685800" indent="-685800" algn="l">
                  <a:spcBef>
                    <a:spcPts val="1800"/>
                  </a:spcBef>
                  <a:buFont typeface="Arial" panose="020B0604020202020204" pitchFamily="34" charset="0"/>
                  <a:buChar char="•"/>
                </a:pPr>
                <a:r>
                  <a:rPr lang="ru-RU" sz="4800" dirty="0">
                    <a:solidFill>
                      <a:srgbClr val="253957"/>
                    </a:solidFill>
                    <a:latin typeface="Arial" panose="020B0604020202020204" pitchFamily="34" charset="0"/>
                    <a:cs typeface="Arial" panose="020B0604020202020204" pitchFamily="34" charset="0"/>
                  </a:rPr>
                  <a:t>по оси X: </a:t>
                </a:r>
                <a:r>
                  <a:rPr lang="ru-RU" sz="4800" dirty="0" err="1">
                    <a:solidFill>
                      <a:srgbClr val="253957"/>
                    </a:solidFill>
                    <a:latin typeface="Arial" panose="020B0604020202020204" pitchFamily="34" charset="0"/>
                    <a:cs typeface="Arial" panose="020B0604020202020204" pitchFamily="34" charset="0"/>
                  </a:rPr>
                  <a:t>False</a:t>
                </a:r>
                <a:r>
                  <a:rPr lang="ru-RU" sz="4800" dirty="0">
                    <a:solidFill>
                      <a:srgbClr val="253957"/>
                    </a:solidFill>
                    <a:latin typeface="Arial" panose="020B0604020202020204" pitchFamily="34" charset="0"/>
                    <a:cs typeface="Arial" panose="020B0604020202020204" pitchFamily="34" charset="0"/>
                  </a:rPr>
                  <a:t> </a:t>
                </a:r>
                <a:r>
                  <a:rPr lang="ru-RU" sz="4800" dirty="0" err="1">
                    <a:solidFill>
                      <a:srgbClr val="253957"/>
                    </a:solidFill>
                    <a:latin typeface="Arial" panose="020B0604020202020204" pitchFamily="34" charset="0"/>
                    <a:cs typeface="Arial" panose="020B0604020202020204" pitchFamily="34" charset="0"/>
                  </a:rPr>
                  <a:t>Positive</a:t>
                </a:r>
                <a:r>
                  <a:rPr lang="ru-RU" sz="4800" dirty="0">
                    <a:solidFill>
                      <a:srgbClr val="253957"/>
                    </a:solidFill>
                    <a:latin typeface="Arial" panose="020B0604020202020204" pitchFamily="34" charset="0"/>
                    <a:cs typeface="Arial" panose="020B0604020202020204" pitchFamily="34" charset="0"/>
                  </a:rPr>
                  <a:t> </a:t>
                </a:r>
                <a:r>
                  <a:rPr lang="ru-RU" sz="4800" dirty="0" err="1">
                    <a:solidFill>
                      <a:srgbClr val="253957"/>
                    </a:solidFill>
                    <a:latin typeface="Arial" panose="020B0604020202020204" pitchFamily="34" charset="0"/>
                    <a:cs typeface="Arial" panose="020B0604020202020204" pitchFamily="34" charset="0"/>
                  </a:rPr>
                  <a:t>Rate</a:t>
                </a:r>
                <a:r>
                  <a:rPr lang="ru-RU" sz="4800" dirty="0">
                    <a:solidFill>
                      <a:srgbClr val="253957"/>
                    </a:solidFill>
                    <a:latin typeface="Arial" panose="020B0604020202020204" pitchFamily="34" charset="0"/>
                    <a:cs typeface="Arial" panose="020B0604020202020204" pitchFamily="34" charset="0"/>
                  </a:rPr>
                  <a:t>, доля ошибочных</a:t>
                </a:r>
                <a:r>
                  <a:rPr lang="en-US" sz="4800" dirty="0">
                    <a:solidFill>
                      <a:srgbClr val="253957"/>
                    </a:solidFill>
                    <a:latin typeface="Arial" panose="020B0604020202020204" pitchFamily="34" charset="0"/>
                    <a:cs typeface="Arial" panose="020B0604020202020204" pitchFamily="34" charset="0"/>
                  </a:rPr>
                  <a:t> </a:t>
                </a:r>
                <a:r>
                  <a:rPr lang="ru-RU" sz="4800" dirty="0">
                    <a:solidFill>
                      <a:srgbClr val="253957"/>
                    </a:solidFill>
                    <a:latin typeface="Arial" panose="020B0604020202020204" pitchFamily="34" charset="0"/>
                    <a:cs typeface="Arial" panose="020B0604020202020204" pitchFamily="34" charset="0"/>
                  </a:rPr>
                  <a:t>положительных классификаций</a:t>
                </a:r>
                <a:r>
                  <a:rPr lang="en-US" sz="4800" dirty="0">
                    <a:solidFill>
                      <a:srgbClr val="253957"/>
                    </a:solidFill>
                    <a:latin typeface="Arial" panose="020B0604020202020204" pitchFamily="34" charset="0"/>
                    <a:cs typeface="Arial" panose="020B0604020202020204" pitchFamily="34" charset="0"/>
                  </a:rPr>
                  <a:t>:</a:t>
                </a:r>
                <a:br>
                  <a:rPr lang="en-US" sz="4800" dirty="0">
                    <a:solidFill>
                      <a:srgbClr val="253957"/>
                    </a:solidFill>
                    <a:latin typeface="Arial" panose="020B0604020202020204" pitchFamily="34" charset="0"/>
                    <a:cs typeface="Arial" panose="020B0604020202020204" pitchFamily="34" charset="0"/>
                  </a:rPr>
                </a:br>
                <a14:m>
                  <m:oMath xmlns:m="http://schemas.openxmlformats.org/officeDocument/2006/math">
                    <m:r>
                      <m:rPr>
                        <m:nor/>
                      </m:rPr>
                      <a:rPr lang="en-GB"/>
                      <m:t>FPR</m:t>
                    </m:r>
                    <m:r>
                      <a:rPr lang="en-US" sz="4800" dirty="0">
                        <a:latin typeface="Cambria Math" panose="02040503050406030204" pitchFamily="18" charset="0"/>
                        <a:ea typeface="ＭＳ Ｐゴシック" charset="0"/>
                        <a:cs typeface="ＭＳ Ｐゴシック" charset="0"/>
                      </a:rPr>
                      <m:t>=</m:t>
                    </m:r>
                    <m:f>
                      <m:fPr>
                        <m:ctrlPr>
                          <a:rPr lang="en-US" sz="4800" i="1" dirty="0">
                            <a:latin typeface="Cambria Math" panose="02040503050406030204" pitchFamily="18" charset="0"/>
                            <a:ea typeface="ＭＳ Ｐゴシック" charset="0"/>
                            <a:cs typeface="ＭＳ Ｐゴシック" charset="0"/>
                          </a:rPr>
                        </m:ctrlPr>
                      </m:fPr>
                      <m:num>
                        <m:r>
                          <m:rPr>
                            <m:sty m:val="p"/>
                          </m:rPr>
                          <a:rPr lang="en-US" sz="4800" b="0" i="0" dirty="0" smtClean="0">
                            <a:latin typeface="Cambria Math" panose="02040503050406030204" pitchFamily="18" charset="0"/>
                            <a:ea typeface="ＭＳ Ｐゴシック" charset="0"/>
                            <a:cs typeface="ＭＳ Ｐゴシック" charset="0"/>
                          </a:rPr>
                          <m:t>F</m:t>
                        </m:r>
                        <m:r>
                          <m:rPr>
                            <m:sty m:val="p"/>
                          </m:rPr>
                          <a:rPr lang="en-US" sz="4800" dirty="0">
                            <a:latin typeface="Cambria Math" panose="02040503050406030204" pitchFamily="18" charset="0"/>
                            <a:ea typeface="ＭＳ Ｐゴシック" charset="0"/>
                            <a:cs typeface="ＭＳ Ｐゴシック" charset="0"/>
                          </a:rPr>
                          <m:t>P</m:t>
                        </m:r>
                      </m:num>
                      <m:den>
                        <m:r>
                          <m:rPr>
                            <m:sty m:val="p"/>
                          </m:rPr>
                          <a:rPr lang="en-US" sz="4800" b="0" i="0" dirty="0" smtClean="0">
                            <a:latin typeface="Cambria Math" panose="02040503050406030204" pitchFamily="18" charset="0"/>
                            <a:ea typeface="ＭＳ Ｐゴシック" charset="0"/>
                            <a:cs typeface="ＭＳ Ｐゴシック" charset="0"/>
                          </a:rPr>
                          <m:t>F</m:t>
                        </m:r>
                        <m:r>
                          <m:rPr>
                            <m:sty m:val="p"/>
                          </m:rPr>
                          <a:rPr lang="en-US" sz="4800" dirty="0">
                            <a:latin typeface="Cambria Math" panose="02040503050406030204" pitchFamily="18" charset="0"/>
                            <a:ea typeface="ＭＳ Ｐゴシック" charset="0"/>
                            <a:cs typeface="ＭＳ Ｐゴシック" charset="0"/>
                          </a:rPr>
                          <m:t>P</m:t>
                        </m:r>
                        <m:r>
                          <a:rPr lang="en-US" sz="4800" dirty="0">
                            <a:latin typeface="Cambria Math" panose="02040503050406030204" pitchFamily="18" charset="0"/>
                            <a:ea typeface="ＭＳ Ｐゴシック" charset="0"/>
                            <a:cs typeface="ＭＳ Ｐゴシック" charset="0"/>
                          </a:rPr>
                          <m:t>+</m:t>
                        </m:r>
                        <m:r>
                          <m:rPr>
                            <m:sty m:val="p"/>
                          </m:rPr>
                          <a:rPr lang="en-US" sz="4800" b="0" i="0" dirty="0" smtClean="0">
                            <a:latin typeface="Cambria Math" panose="02040503050406030204" pitchFamily="18" charset="0"/>
                            <a:ea typeface="ＭＳ Ｐゴシック" charset="0"/>
                            <a:cs typeface="ＭＳ Ｐゴシック" charset="0"/>
                          </a:rPr>
                          <m:t>TN</m:t>
                        </m:r>
                      </m:den>
                    </m:f>
                  </m:oMath>
                </a14:m>
                <a:endParaRPr lang="en-US" sz="4800" dirty="0">
                  <a:solidFill>
                    <a:srgbClr val="253957"/>
                  </a:solidFill>
                  <a:latin typeface="Arial" panose="020B0604020202020204" pitchFamily="34" charset="0"/>
                  <a:cs typeface="Arial" panose="020B0604020202020204" pitchFamily="34" charset="0"/>
                </a:endParaRPr>
              </a:p>
              <a:p>
                <a:pPr marL="685800" indent="-685800" algn="l">
                  <a:spcBef>
                    <a:spcPts val="1800"/>
                  </a:spcBef>
                  <a:buFont typeface="Arial" panose="020B0604020202020204" pitchFamily="34" charset="0"/>
                  <a:buChar char="•"/>
                </a:pPr>
                <a:r>
                  <a:rPr lang="ru-RU" sz="4800" dirty="0">
                    <a:solidFill>
                      <a:srgbClr val="253957"/>
                    </a:solidFill>
                    <a:latin typeface="Arial" panose="020B0604020202020204" pitchFamily="34" charset="0"/>
                    <a:cs typeface="Arial" panose="020B0604020202020204" pitchFamily="34" charset="0"/>
                  </a:rPr>
                  <a:t>по оси Y: </a:t>
                </a:r>
                <a:r>
                  <a:rPr lang="ru-RU" sz="4800" dirty="0" err="1">
                    <a:solidFill>
                      <a:srgbClr val="253957"/>
                    </a:solidFill>
                    <a:latin typeface="Arial" panose="020B0604020202020204" pitchFamily="34" charset="0"/>
                    <a:cs typeface="Arial" panose="020B0604020202020204" pitchFamily="34" charset="0"/>
                  </a:rPr>
                  <a:t>True</a:t>
                </a:r>
                <a:r>
                  <a:rPr lang="ru-RU" sz="4800" dirty="0">
                    <a:solidFill>
                      <a:srgbClr val="253957"/>
                    </a:solidFill>
                    <a:latin typeface="Arial" panose="020B0604020202020204" pitchFamily="34" charset="0"/>
                    <a:cs typeface="Arial" panose="020B0604020202020204" pitchFamily="34" charset="0"/>
                  </a:rPr>
                  <a:t> </a:t>
                </a:r>
                <a:r>
                  <a:rPr lang="ru-RU" sz="4800" dirty="0" err="1">
                    <a:solidFill>
                      <a:srgbClr val="253957"/>
                    </a:solidFill>
                    <a:latin typeface="Arial" panose="020B0604020202020204" pitchFamily="34" charset="0"/>
                    <a:cs typeface="Arial" panose="020B0604020202020204" pitchFamily="34" charset="0"/>
                  </a:rPr>
                  <a:t>Positive</a:t>
                </a:r>
                <a:r>
                  <a:rPr lang="ru-RU" sz="4800" dirty="0">
                    <a:solidFill>
                      <a:srgbClr val="253957"/>
                    </a:solidFill>
                    <a:latin typeface="Arial" panose="020B0604020202020204" pitchFamily="34" charset="0"/>
                    <a:cs typeface="Arial" panose="020B0604020202020204" pitchFamily="34" charset="0"/>
                  </a:rPr>
                  <a:t> </a:t>
                </a:r>
                <a:r>
                  <a:rPr lang="ru-RU" sz="4800" dirty="0" err="1">
                    <a:solidFill>
                      <a:srgbClr val="253957"/>
                    </a:solidFill>
                    <a:latin typeface="Arial" panose="020B0604020202020204" pitchFamily="34" charset="0"/>
                    <a:cs typeface="Arial" panose="020B0604020202020204" pitchFamily="34" charset="0"/>
                  </a:rPr>
                  <a:t>Rate</a:t>
                </a:r>
                <a:r>
                  <a:rPr lang="en-US" sz="4800" dirty="0">
                    <a:solidFill>
                      <a:srgbClr val="253957"/>
                    </a:solidFill>
                    <a:latin typeface="Arial" panose="020B0604020202020204" pitchFamily="34" charset="0"/>
                    <a:cs typeface="Arial" panose="020B0604020202020204" pitchFamily="34" charset="0"/>
                  </a:rPr>
                  <a:t> (Recall)</a:t>
                </a:r>
                <a:r>
                  <a:rPr lang="ru-RU" sz="4800" dirty="0">
                    <a:solidFill>
                      <a:srgbClr val="253957"/>
                    </a:solidFill>
                    <a:latin typeface="Arial" panose="020B0604020202020204" pitchFamily="34" charset="0"/>
                    <a:cs typeface="Arial" panose="020B0604020202020204" pitchFamily="34" charset="0"/>
                  </a:rPr>
                  <a:t>, доля правильных</a:t>
                </a:r>
                <a:r>
                  <a:rPr lang="en-US" sz="4800" dirty="0">
                    <a:solidFill>
                      <a:srgbClr val="253957"/>
                    </a:solidFill>
                    <a:latin typeface="Arial" panose="020B0604020202020204" pitchFamily="34" charset="0"/>
                    <a:cs typeface="Arial" panose="020B0604020202020204" pitchFamily="34" charset="0"/>
                  </a:rPr>
                  <a:t> </a:t>
                </a:r>
                <a:r>
                  <a:rPr lang="ru-RU" sz="4800" dirty="0">
                    <a:solidFill>
                      <a:srgbClr val="253957"/>
                    </a:solidFill>
                    <a:latin typeface="Arial" panose="020B0604020202020204" pitchFamily="34" charset="0"/>
                    <a:cs typeface="Arial" panose="020B0604020202020204" pitchFamily="34" charset="0"/>
                  </a:rPr>
                  <a:t>положительных классификаций</a:t>
                </a:r>
                <a:r>
                  <a:rPr lang="en-US" sz="4800" dirty="0">
                    <a:solidFill>
                      <a:srgbClr val="253957"/>
                    </a:solidFill>
                    <a:latin typeface="Arial" panose="020B0604020202020204" pitchFamily="34" charset="0"/>
                    <a:cs typeface="Arial" panose="020B0604020202020204" pitchFamily="34" charset="0"/>
                  </a:rPr>
                  <a:t>:</a:t>
                </a:r>
                <a:br>
                  <a:rPr lang="en-US" sz="4800" dirty="0">
                    <a:solidFill>
                      <a:srgbClr val="253957"/>
                    </a:solidFill>
                    <a:latin typeface="Arial" panose="020B0604020202020204" pitchFamily="34" charset="0"/>
                    <a:cs typeface="Arial" panose="020B0604020202020204" pitchFamily="34" charset="0"/>
                  </a:rPr>
                </a:br>
                <a14:m>
                  <m:oMath xmlns:m="http://schemas.openxmlformats.org/officeDocument/2006/math">
                    <m:r>
                      <m:rPr>
                        <m:nor/>
                      </m:rPr>
                      <a:rPr lang="en-US" sz="4800" b="0" i="0" smtClean="0"/>
                      <m:t>TP</m:t>
                    </m:r>
                    <m:r>
                      <m:rPr>
                        <m:nor/>
                      </m:rPr>
                      <a:rPr lang="en-GB" sz="4800"/>
                      <m:t>R</m:t>
                    </m:r>
                    <m:r>
                      <a:rPr lang="en-US" sz="4800" dirty="0">
                        <a:latin typeface="Cambria Math" panose="02040503050406030204" pitchFamily="18" charset="0"/>
                        <a:ea typeface="ＭＳ Ｐゴシック" charset="0"/>
                        <a:cs typeface="ＭＳ Ｐゴシック" charset="0"/>
                      </a:rPr>
                      <m:t>=</m:t>
                    </m:r>
                    <m:f>
                      <m:fPr>
                        <m:ctrlPr>
                          <a:rPr lang="en-US" sz="4800" i="1" dirty="0">
                            <a:latin typeface="Cambria Math" panose="02040503050406030204" pitchFamily="18" charset="0"/>
                            <a:ea typeface="ＭＳ Ｐゴシック" charset="0"/>
                            <a:cs typeface="ＭＳ Ｐゴシック" charset="0"/>
                          </a:rPr>
                        </m:ctrlPr>
                      </m:fPr>
                      <m:num>
                        <m:r>
                          <m:rPr>
                            <m:sty m:val="p"/>
                          </m:rPr>
                          <a:rPr lang="en-US" sz="4800" b="0" i="0" dirty="0" smtClean="0">
                            <a:latin typeface="Cambria Math" panose="02040503050406030204" pitchFamily="18" charset="0"/>
                            <a:ea typeface="ＭＳ Ｐゴシック" charset="0"/>
                            <a:cs typeface="ＭＳ Ｐゴシック" charset="0"/>
                          </a:rPr>
                          <m:t>T</m:t>
                        </m:r>
                        <m:r>
                          <m:rPr>
                            <m:sty m:val="p"/>
                          </m:rPr>
                          <a:rPr lang="en-US" sz="4800" dirty="0">
                            <a:latin typeface="Cambria Math" panose="02040503050406030204" pitchFamily="18" charset="0"/>
                            <a:ea typeface="ＭＳ Ｐゴシック" charset="0"/>
                            <a:cs typeface="ＭＳ Ｐゴシック" charset="0"/>
                          </a:rPr>
                          <m:t>P</m:t>
                        </m:r>
                      </m:num>
                      <m:den>
                        <m:r>
                          <m:rPr>
                            <m:sty m:val="p"/>
                          </m:rPr>
                          <a:rPr lang="en-US" sz="4800" b="0" i="0" dirty="0" smtClean="0">
                            <a:latin typeface="Cambria Math" panose="02040503050406030204" pitchFamily="18" charset="0"/>
                            <a:ea typeface="ＭＳ Ｐゴシック" charset="0"/>
                            <a:cs typeface="ＭＳ Ｐゴシック" charset="0"/>
                          </a:rPr>
                          <m:t>T</m:t>
                        </m:r>
                        <m:r>
                          <m:rPr>
                            <m:sty m:val="p"/>
                          </m:rPr>
                          <a:rPr lang="en-US" sz="4800" dirty="0">
                            <a:latin typeface="Cambria Math" panose="02040503050406030204" pitchFamily="18" charset="0"/>
                            <a:ea typeface="ＭＳ Ｐゴシック" charset="0"/>
                            <a:cs typeface="ＭＳ Ｐゴシック" charset="0"/>
                          </a:rPr>
                          <m:t>P</m:t>
                        </m:r>
                        <m:r>
                          <a:rPr lang="en-US" sz="4800" dirty="0">
                            <a:latin typeface="Cambria Math" panose="02040503050406030204" pitchFamily="18" charset="0"/>
                            <a:ea typeface="ＭＳ Ｐゴシック" charset="0"/>
                            <a:cs typeface="ＭＳ Ｐゴシック" charset="0"/>
                          </a:rPr>
                          <m:t>+</m:t>
                        </m:r>
                        <m:r>
                          <m:rPr>
                            <m:sty m:val="p"/>
                          </m:rPr>
                          <a:rPr lang="en-US" sz="4800" b="0" i="0" dirty="0" smtClean="0">
                            <a:latin typeface="Cambria Math" panose="02040503050406030204" pitchFamily="18" charset="0"/>
                            <a:ea typeface="ＭＳ Ｐゴシック" charset="0"/>
                            <a:cs typeface="ＭＳ Ｐゴシック" charset="0"/>
                          </a:rPr>
                          <m:t>F</m:t>
                        </m:r>
                        <m:r>
                          <m:rPr>
                            <m:sty m:val="p"/>
                          </m:rPr>
                          <a:rPr lang="en-US" sz="4800" dirty="0">
                            <a:latin typeface="Cambria Math" panose="02040503050406030204" pitchFamily="18" charset="0"/>
                            <a:ea typeface="ＭＳ Ｐゴシック" charset="0"/>
                            <a:cs typeface="ＭＳ Ｐゴシック" charset="0"/>
                          </a:rPr>
                          <m:t>N</m:t>
                        </m:r>
                      </m:den>
                    </m:f>
                  </m:oMath>
                </a14:m>
                <a:endParaRPr lang="en-US" sz="4800" dirty="0">
                  <a:solidFill>
                    <a:srgbClr val="253957"/>
                  </a:solidFill>
                  <a:latin typeface="Arial" panose="020B0604020202020204" pitchFamily="34" charset="0"/>
                  <a:cs typeface="Arial" panose="020B0604020202020204" pitchFamily="34" charset="0"/>
                </a:endParaRPr>
              </a:p>
              <a:p>
                <a:pPr marL="685800" indent="-685800" algn="l">
                  <a:spcBef>
                    <a:spcPts val="1800"/>
                  </a:spcBef>
                  <a:buFont typeface="Arial" panose="020B0604020202020204" pitchFamily="34" charset="0"/>
                  <a:buChar char="•"/>
                </a:pPr>
                <a:r>
                  <a:rPr lang="ru-RU" sz="4800" dirty="0">
                    <a:solidFill>
                      <a:srgbClr val="253957"/>
                    </a:solidFill>
                    <a:latin typeface="Arial" panose="020B0604020202020204" pitchFamily="34" charset="0"/>
                    <a:cs typeface="Arial" panose="020B0604020202020204" pitchFamily="34" charset="0"/>
                  </a:rPr>
                  <a:t>Не поменяется при изменении баланса классов</a:t>
                </a:r>
                <a:endParaRPr lang="en-US" sz="4800" dirty="0">
                  <a:solidFill>
                    <a:srgbClr val="253957"/>
                  </a:solidFill>
                  <a:latin typeface="Arial" panose="020B0604020202020204" pitchFamily="34" charset="0"/>
                  <a:cs typeface="Arial" panose="020B0604020202020204" pitchFamily="34" charset="0"/>
                </a:endParaRPr>
              </a:p>
            </p:txBody>
          </p:sp>
        </mc:Choice>
        <mc:Fallback xmlns="">
          <p:sp>
            <p:nvSpPr>
              <p:cNvPr id="8" name="Прямоугольник 7"/>
              <p:cNvSpPr>
                <a:spLocks noRot="1" noChangeAspect="1" noMove="1" noResize="1" noEditPoints="1" noAdjustHandles="1" noChangeArrowheads="1" noChangeShapeType="1" noTextEdit="1"/>
              </p:cNvSpPr>
              <p:nvPr/>
            </p:nvSpPr>
            <p:spPr>
              <a:xfrm>
                <a:off x="1181998" y="4193704"/>
                <a:ext cx="20974506" cy="7308796"/>
              </a:xfrm>
              <a:prstGeom prst="rect">
                <a:avLst/>
              </a:prstGeom>
              <a:blipFill>
                <a:blip r:embed="rId4"/>
                <a:stretch>
                  <a:fillRect l="-1221" t="-2002" r="-1656" b="-250"/>
                </a:stretch>
              </a:blipFill>
            </p:spPr>
            <p:txBody>
              <a:bodyPr/>
              <a:lstStyle/>
              <a:p>
                <a:r>
                  <a:rPr lang="ru-RU">
                    <a:noFill/>
                  </a:rPr>
                  <a:t> </a:t>
                </a:r>
              </a:p>
            </p:txBody>
          </p:sp>
        </mc:Fallback>
      </mc:AlternateContent>
      <p:sp>
        <p:nvSpPr>
          <p:cNvPr id="9" name="Прямоугольник 8"/>
          <p:cNvSpPr/>
          <p:nvPr/>
        </p:nvSpPr>
        <p:spPr>
          <a:xfrm>
            <a:off x="-109395" y="6704104"/>
            <a:ext cx="12192000" cy="1754326"/>
          </a:xfrm>
          <a:prstGeom prst="rect">
            <a:avLst/>
          </a:prstGeom>
        </p:spPr>
        <p:txBody>
          <a:bodyPr>
            <a:spAutoFit/>
          </a:bodyPr>
          <a:lstStyle/>
          <a:p>
            <a:pPr algn="l" hangingPunct="1"/>
            <a:endParaRPr lang="en-US" sz="5400" b="0" dirty="0">
              <a:latin typeface="Lucida Sans" charset="0"/>
              <a:ea typeface="ＭＳ Ｐゴシック" charset="0"/>
              <a:cs typeface="ＭＳ Ｐゴシック" charset="0"/>
            </a:endParaRPr>
          </a:p>
          <a:p>
            <a:pPr algn="l" hangingPunct="1"/>
            <a:endParaRPr lang="en-US" sz="5400" dirty="0">
              <a:latin typeface="Lucida Sans" charset="0"/>
              <a:ea typeface="ＭＳ Ｐゴシック" charset="0"/>
              <a:cs typeface="ＭＳ Ｐゴシック" charset="0"/>
            </a:endParaRPr>
          </a:p>
        </p:txBody>
      </p:sp>
    </p:spTree>
    <p:extLst>
      <p:ext uri="{BB962C8B-B14F-4D97-AF65-F5344CB8AC3E}">
        <p14:creationId xmlns:p14="http://schemas.microsoft.com/office/powerpoint/2010/main" val="929702861"/>
      </p:ext>
    </p:extLst>
  </p:cSld>
  <p:clrMapOvr>
    <a:masterClrMapping/>
  </p:clrMapOvr>
  <p:transition spd="med"/>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Линия"/>
          <p:cNvSpPr/>
          <p:nvPr/>
        </p:nvSpPr>
        <p:spPr>
          <a:xfrm>
            <a:off x="1201065" y="2214562"/>
            <a:ext cx="21506373" cy="1"/>
          </a:xfrm>
          <a:prstGeom prst="line">
            <a:avLst/>
          </a:prstGeom>
          <a:ln w="12700">
            <a:solidFill>
              <a:srgbClr val="253957"/>
            </a:solidFill>
            <a:miter lim="400000"/>
          </a:ln>
        </p:spPr>
        <p:txBody>
          <a:bodyPr lIns="71437" tIns="71437" rIns="71437" bIns="71437" anchor="ctr"/>
          <a:lstStyle/>
          <a:p>
            <a:pPr>
              <a:defRPr sz="3200"/>
            </a:pPr>
            <a:endParaRPr/>
          </a:p>
        </p:txBody>
      </p:sp>
      <p:sp>
        <p:nvSpPr>
          <p:cNvPr id="60"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1342810" y="5301023"/>
            <a:ext cx="21506374" cy="484268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lgn="l">
              <a:defRPr sz="2800">
                <a:solidFill>
                  <a:srgbClr val="253957"/>
                </a:solidFill>
                <a:latin typeface="+mn-lt"/>
                <a:ea typeface="+mn-ea"/>
                <a:cs typeface="+mn-cs"/>
                <a:sym typeface="Arial Narrow"/>
              </a:defRPr>
            </a:pPr>
            <a:endParaRPr sz="4400" dirty="0"/>
          </a:p>
        </p:txBody>
      </p:sp>
      <p:sp>
        <p:nvSpPr>
          <p:cNvPr id="62" name="Название подразделения, лаборатории, факультета и т.д."/>
          <p:cNvSpPr txBox="1"/>
          <p:nvPr/>
        </p:nvSpPr>
        <p:spPr>
          <a:xfrm>
            <a:off x="11338744" y="942364"/>
            <a:ext cx="11366416" cy="513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spAutoFit/>
          </a:bodyPr>
          <a:lstStyle>
            <a:lvl1pPr algn="r">
              <a:defRPr sz="2400">
                <a:solidFill>
                  <a:srgbClr val="253957"/>
                </a:solidFill>
                <a:latin typeface="+mn-lt"/>
                <a:ea typeface="+mn-ea"/>
                <a:cs typeface="+mn-cs"/>
                <a:sym typeface="Arial Narrow"/>
              </a:defRPr>
            </a:lvl1pPr>
          </a:lstStyle>
          <a:p>
            <a:r>
              <a:rPr lang="ru-RU" dirty="0"/>
              <a:t>Кафедра прикладной математики и информатики</a:t>
            </a:r>
          </a:p>
        </p:txBody>
      </p:sp>
      <p:pic>
        <p:nvPicPr>
          <p:cNvPr id="63" name="Изображение" descr="Изображение"/>
          <p:cNvPicPr>
            <a:picLocks noChangeAspect="1"/>
          </p:cNvPicPr>
          <p:nvPr/>
        </p:nvPicPr>
        <p:blipFill>
          <a:blip r:embed="rId3"/>
          <a:stretch>
            <a:fillRect/>
          </a:stretch>
        </p:blipFill>
        <p:spPr>
          <a:xfrm>
            <a:off x="1226606" y="586180"/>
            <a:ext cx="1199579" cy="1199579"/>
          </a:xfrm>
          <a:prstGeom prst="rect">
            <a:avLst/>
          </a:prstGeom>
          <a:ln w="12700">
            <a:miter lim="400000"/>
          </a:ln>
        </p:spPr>
      </p:pic>
      <p:sp>
        <p:nvSpPr>
          <p:cNvPr id="12" name="Очень крутой заголовок…"/>
          <p:cNvSpPr txBox="1"/>
          <p:nvPr/>
        </p:nvSpPr>
        <p:spPr>
          <a:xfrm>
            <a:off x="1205929" y="2376971"/>
            <a:ext cx="19283587" cy="231322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lgn="l">
              <a:defRPr sz="7000" b="1" cap="all">
                <a:solidFill>
                  <a:srgbClr val="253957"/>
                </a:solidFill>
                <a:latin typeface="+mn-lt"/>
                <a:ea typeface="+mn-ea"/>
                <a:cs typeface="+mn-cs"/>
                <a:sym typeface="Arial Narrow"/>
              </a:defRPr>
            </a:pPr>
            <a:r>
              <a:rPr lang="en-US" sz="7200" b="1" cap="all" dirty="0">
                <a:solidFill>
                  <a:srgbClr val="253957"/>
                </a:solidFill>
                <a:sym typeface="Arial Narrow"/>
              </a:rPr>
              <a:t>ROC-</a:t>
            </a:r>
            <a:r>
              <a:rPr lang="ru-RU" sz="7200" b="1" cap="all" dirty="0">
                <a:solidFill>
                  <a:srgbClr val="253957"/>
                </a:solidFill>
                <a:sym typeface="Arial Narrow"/>
              </a:rPr>
              <a:t>кривая</a:t>
            </a:r>
          </a:p>
          <a:p>
            <a:pPr algn="l">
              <a:defRPr sz="7000" b="1" cap="all">
                <a:solidFill>
                  <a:srgbClr val="253957"/>
                </a:solidFill>
                <a:latin typeface="+mn-lt"/>
                <a:ea typeface="+mn-ea"/>
                <a:cs typeface="+mn-cs"/>
                <a:sym typeface="Arial Narrow"/>
              </a:defRPr>
            </a:pPr>
            <a:r>
              <a:rPr lang="ru-RU" sz="7200" b="1" cap="all" dirty="0">
                <a:solidFill>
                  <a:srgbClr val="253957"/>
                </a:solidFill>
                <a:sym typeface="Arial Narrow"/>
              </a:rPr>
              <a:t> </a:t>
            </a:r>
            <a:endParaRPr lang="en-GB" sz="7200" b="1" cap="all" dirty="0">
              <a:solidFill>
                <a:srgbClr val="253957"/>
              </a:solidFill>
              <a:sym typeface="Arial Narrow"/>
            </a:endParaRPr>
          </a:p>
        </p:txBody>
      </p:sp>
      <p:sp>
        <p:nvSpPr>
          <p:cNvPr id="8" name="Прямоугольник 7"/>
          <p:cNvSpPr/>
          <p:nvPr/>
        </p:nvSpPr>
        <p:spPr>
          <a:xfrm>
            <a:off x="1181998" y="4193704"/>
            <a:ext cx="20974506" cy="7463582"/>
          </a:xfrm>
          <a:prstGeom prst="rect">
            <a:avLst/>
          </a:prstGeom>
        </p:spPr>
        <p:txBody>
          <a:bodyPr wrap="square">
            <a:spAutoFit/>
          </a:bodyPr>
          <a:lstStyle/>
          <a:p>
            <a:pPr algn="l"/>
            <a:r>
              <a:rPr lang="ru-RU" sz="6000" dirty="0">
                <a:solidFill>
                  <a:srgbClr val="253957"/>
                </a:solidFill>
                <a:latin typeface="+mn-lt"/>
              </a:rPr>
              <a:t>Свойства</a:t>
            </a:r>
            <a:endParaRPr lang="ru-RU" sz="4800" dirty="0">
              <a:solidFill>
                <a:srgbClr val="253957"/>
              </a:solidFill>
              <a:latin typeface="Arial" panose="020B0604020202020204" pitchFamily="34" charset="0"/>
              <a:cs typeface="Arial" panose="020B0604020202020204" pitchFamily="34" charset="0"/>
            </a:endParaRPr>
          </a:p>
          <a:p>
            <a:pPr marL="685800" indent="-685800" algn="l">
              <a:spcBef>
                <a:spcPts val="1800"/>
              </a:spcBef>
              <a:buFont typeface="Arial" panose="020B0604020202020204" pitchFamily="34" charset="0"/>
              <a:buChar char="•"/>
            </a:pPr>
            <a:r>
              <a:rPr lang="ru-RU" sz="4800" dirty="0">
                <a:solidFill>
                  <a:srgbClr val="253957"/>
                </a:solidFill>
                <a:latin typeface="Arial" panose="020B0604020202020204" pitchFamily="34" charset="0"/>
                <a:cs typeface="Arial" panose="020B0604020202020204" pitchFamily="34" charset="0"/>
              </a:rPr>
              <a:t>Левая точка: всегда (0, 0) (все объекты относим к классу 0)</a:t>
            </a:r>
          </a:p>
          <a:p>
            <a:pPr marL="685800" indent="-685800" algn="l">
              <a:spcBef>
                <a:spcPts val="1800"/>
              </a:spcBef>
              <a:buFont typeface="Arial" panose="020B0604020202020204" pitchFamily="34" charset="0"/>
              <a:buChar char="•"/>
            </a:pPr>
            <a:r>
              <a:rPr lang="ru-RU" sz="4800" dirty="0">
                <a:solidFill>
                  <a:srgbClr val="253957"/>
                </a:solidFill>
                <a:latin typeface="Arial" panose="020B0604020202020204" pitchFamily="34" charset="0"/>
                <a:cs typeface="Arial" panose="020B0604020202020204" pitchFamily="34" charset="0"/>
              </a:rPr>
              <a:t>Правая точка: всегда (1, 1) (все объекты относим к классу</a:t>
            </a:r>
            <a:r>
              <a:rPr lang="en-US" sz="4800" dirty="0">
                <a:solidFill>
                  <a:srgbClr val="253957"/>
                </a:solidFill>
                <a:latin typeface="Arial" panose="020B0604020202020204" pitchFamily="34" charset="0"/>
                <a:cs typeface="Arial" panose="020B0604020202020204" pitchFamily="34" charset="0"/>
              </a:rPr>
              <a:t> </a:t>
            </a:r>
            <a:r>
              <a:rPr lang="ru-RU" sz="4800" dirty="0">
                <a:solidFill>
                  <a:srgbClr val="253957"/>
                </a:solidFill>
                <a:latin typeface="Arial" panose="020B0604020202020204" pitchFamily="34" charset="0"/>
                <a:cs typeface="Arial" panose="020B0604020202020204" pitchFamily="34" charset="0"/>
              </a:rPr>
              <a:t>1)</a:t>
            </a:r>
            <a:endParaRPr lang="en-US" sz="4800" dirty="0">
              <a:solidFill>
                <a:srgbClr val="253957"/>
              </a:solidFill>
              <a:latin typeface="Arial" panose="020B0604020202020204" pitchFamily="34" charset="0"/>
              <a:cs typeface="Arial" panose="020B0604020202020204" pitchFamily="34" charset="0"/>
            </a:endParaRPr>
          </a:p>
          <a:p>
            <a:pPr marL="685800" indent="-685800" algn="l">
              <a:spcBef>
                <a:spcPts val="1800"/>
              </a:spcBef>
              <a:buFont typeface="Arial" panose="020B0604020202020204" pitchFamily="34" charset="0"/>
              <a:buChar char="•"/>
            </a:pPr>
            <a:r>
              <a:rPr lang="ru-RU" sz="4800" dirty="0">
                <a:solidFill>
                  <a:srgbClr val="253957"/>
                </a:solidFill>
                <a:latin typeface="Arial" panose="020B0604020202020204" pitchFamily="34" charset="0"/>
                <a:cs typeface="Arial" panose="020B0604020202020204" pitchFamily="34" charset="0"/>
              </a:rPr>
              <a:t>Для идеального классификатора кривая пройдет</a:t>
            </a:r>
            <a:r>
              <a:rPr lang="en-US" sz="4800" dirty="0">
                <a:solidFill>
                  <a:srgbClr val="253957"/>
                </a:solidFill>
                <a:latin typeface="Arial" panose="020B0604020202020204" pitchFamily="34" charset="0"/>
                <a:cs typeface="Arial" panose="020B0604020202020204" pitchFamily="34" charset="0"/>
              </a:rPr>
              <a:t> </a:t>
            </a:r>
            <a:r>
              <a:rPr lang="ru-RU" sz="4800" dirty="0">
                <a:solidFill>
                  <a:srgbClr val="253957"/>
                </a:solidFill>
                <a:latin typeface="Arial" panose="020B0604020202020204" pitchFamily="34" charset="0"/>
                <a:cs typeface="Arial" panose="020B0604020202020204" pitchFamily="34" charset="0"/>
              </a:rPr>
              <a:t>через точку (1, </a:t>
            </a:r>
            <a:r>
              <a:rPr lang="en-US" sz="4800" dirty="0">
                <a:solidFill>
                  <a:srgbClr val="253957"/>
                </a:solidFill>
                <a:latin typeface="Arial" panose="020B0604020202020204" pitchFamily="34" charset="0"/>
                <a:cs typeface="Arial" panose="020B0604020202020204" pitchFamily="34" charset="0"/>
              </a:rPr>
              <a:t>0</a:t>
            </a:r>
            <a:r>
              <a:rPr lang="ru-RU" sz="4800" dirty="0">
                <a:solidFill>
                  <a:srgbClr val="253957"/>
                </a:solidFill>
                <a:latin typeface="Arial" panose="020B0604020202020204" pitchFamily="34" charset="0"/>
                <a:cs typeface="Arial" panose="020B0604020202020204" pitchFamily="34" charset="0"/>
              </a:rPr>
              <a:t>)</a:t>
            </a:r>
            <a:endParaRPr lang="en-US" sz="4800" dirty="0">
              <a:solidFill>
                <a:srgbClr val="253957"/>
              </a:solidFill>
              <a:latin typeface="Arial" panose="020B0604020202020204" pitchFamily="34" charset="0"/>
              <a:cs typeface="Arial" panose="020B0604020202020204" pitchFamily="34" charset="0"/>
            </a:endParaRPr>
          </a:p>
          <a:p>
            <a:pPr marL="685800" indent="-685800" algn="l">
              <a:spcBef>
                <a:spcPts val="1800"/>
              </a:spcBef>
              <a:buFont typeface="Arial" panose="020B0604020202020204" pitchFamily="34" charset="0"/>
              <a:buChar char="•"/>
            </a:pPr>
            <a:r>
              <a:rPr lang="ru-RU" sz="4800" dirty="0">
                <a:solidFill>
                  <a:srgbClr val="253957"/>
                </a:solidFill>
                <a:latin typeface="Arial" panose="020B0604020202020204" pitchFamily="34" charset="0"/>
                <a:cs typeface="Arial" panose="020B0604020202020204" pitchFamily="34" charset="0"/>
              </a:rPr>
              <a:t>Площадь меняется от 1/2 до 1;</a:t>
            </a:r>
            <a:endParaRPr lang="en-US" sz="4800" dirty="0">
              <a:solidFill>
                <a:srgbClr val="253957"/>
              </a:solidFill>
              <a:latin typeface="Arial" panose="020B0604020202020204" pitchFamily="34" charset="0"/>
              <a:cs typeface="Arial" panose="020B0604020202020204" pitchFamily="34" charset="0"/>
            </a:endParaRPr>
          </a:p>
          <a:p>
            <a:pPr marL="685800" indent="-685800" algn="l">
              <a:spcBef>
                <a:spcPts val="1800"/>
              </a:spcBef>
              <a:buFont typeface="Arial" panose="020B0604020202020204" pitchFamily="34" charset="0"/>
              <a:buChar char="•"/>
            </a:pPr>
            <a:r>
              <a:rPr lang="ru-RU" sz="4800" dirty="0">
                <a:solidFill>
                  <a:srgbClr val="253957"/>
                </a:solidFill>
                <a:latin typeface="Arial" panose="020B0604020202020204" pitchFamily="34" charset="0"/>
                <a:cs typeface="Arial" panose="020B0604020202020204" pitchFamily="34" charset="0"/>
              </a:rPr>
              <a:t>Чем больше площадь под кривой, тем лучше</a:t>
            </a:r>
            <a:endParaRPr lang="ru-RU" sz="5400" dirty="0">
              <a:solidFill>
                <a:srgbClr val="253957"/>
              </a:solidFill>
              <a:latin typeface="+mn-lt"/>
            </a:endParaRPr>
          </a:p>
          <a:p>
            <a:pPr marL="685800" indent="-685800" algn="l">
              <a:buFont typeface="Arial" panose="020B0604020202020204" pitchFamily="34" charset="0"/>
              <a:buChar char="•"/>
            </a:pPr>
            <a:endParaRPr lang="ru-RU" sz="5400" dirty="0">
              <a:solidFill>
                <a:srgbClr val="253957"/>
              </a:solidFill>
              <a:latin typeface="+mn-lt"/>
            </a:endParaRPr>
          </a:p>
          <a:p>
            <a:pPr marL="685800" indent="-685800" algn="l">
              <a:buFont typeface="Arial" panose="020B0604020202020204" pitchFamily="34" charset="0"/>
              <a:buChar char="•"/>
            </a:pPr>
            <a:endParaRPr lang="ru-RU" dirty="0">
              <a:solidFill>
                <a:srgbClr val="253957"/>
              </a:solidFill>
              <a:latin typeface="+mn-lt"/>
            </a:endParaRPr>
          </a:p>
        </p:txBody>
      </p:sp>
      <p:sp>
        <p:nvSpPr>
          <p:cNvPr id="3" name="Прямоугольник 2"/>
          <p:cNvSpPr/>
          <p:nvPr/>
        </p:nvSpPr>
        <p:spPr>
          <a:xfrm>
            <a:off x="1201065" y="11359045"/>
            <a:ext cx="19582629" cy="923330"/>
          </a:xfrm>
          <a:prstGeom prst="rect">
            <a:avLst/>
          </a:prstGeom>
        </p:spPr>
        <p:txBody>
          <a:bodyPr wrap="square">
            <a:spAutoFit/>
          </a:bodyPr>
          <a:lstStyle/>
          <a:p>
            <a:pPr algn="l"/>
            <a:r>
              <a:rPr lang="en-GB" sz="5400" dirty="0">
                <a:solidFill>
                  <a:srgbClr val="253957"/>
                </a:solidFill>
                <a:latin typeface="+mn-lt"/>
              </a:rPr>
              <a:t>AUC-ROC (Area Under ROC-curve) — </a:t>
            </a:r>
            <a:r>
              <a:rPr lang="ru-RU" sz="5400" dirty="0">
                <a:solidFill>
                  <a:srgbClr val="253957"/>
                </a:solidFill>
                <a:latin typeface="+mn-lt"/>
              </a:rPr>
              <a:t>мера качества для </a:t>
            </a:r>
            <a:r>
              <a:rPr lang="en-GB" sz="5400" dirty="0">
                <a:solidFill>
                  <a:srgbClr val="253957"/>
                </a:solidFill>
                <a:latin typeface="+mn-lt"/>
              </a:rPr>
              <a:t>b(x).</a:t>
            </a:r>
            <a:endParaRPr lang="ru-RU" dirty="0">
              <a:solidFill>
                <a:srgbClr val="253957"/>
              </a:solidFill>
              <a:latin typeface="+mn-lt"/>
            </a:endParaRPr>
          </a:p>
        </p:txBody>
      </p:sp>
    </p:spTree>
    <p:extLst>
      <p:ext uri="{BB962C8B-B14F-4D97-AF65-F5344CB8AC3E}">
        <p14:creationId xmlns:p14="http://schemas.microsoft.com/office/powerpoint/2010/main" val="4282951667"/>
      </p:ext>
    </p:extLst>
  </p:cSld>
  <p:clrMapOvr>
    <a:masterClrMapping/>
  </p:clrMapOvr>
  <p:transition spd="med"/>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Линия"/>
          <p:cNvSpPr/>
          <p:nvPr/>
        </p:nvSpPr>
        <p:spPr>
          <a:xfrm>
            <a:off x="1201065" y="2214562"/>
            <a:ext cx="21506373" cy="1"/>
          </a:xfrm>
          <a:prstGeom prst="line">
            <a:avLst/>
          </a:prstGeom>
          <a:ln w="12700">
            <a:solidFill>
              <a:srgbClr val="253957"/>
            </a:solidFill>
            <a:miter lim="400000"/>
          </a:ln>
        </p:spPr>
        <p:txBody>
          <a:bodyPr lIns="71437" tIns="71437" rIns="71437" bIns="71437" anchor="ctr"/>
          <a:lstStyle/>
          <a:p>
            <a:pPr>
              <a:defRPr sz="3200"/>
            </a:pPr>
            <a:endParaRPr/>
          </a:p>
        </p:txBody>
      </p:sp>
      <p:sp>
        <p:nvSpPr>
          <p:cNvPr id="59" name="Очень крутой заголовок…"/>
          <p:cNvSpPr txBox="1"/>
          <p:nvPr/>
        </p:nvSpPr>
        <p:spPr>
          <a:xfrm>
            <a:off x="1205929" y="2376971"/>
            <a:ext cx="19283587" cy="231322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lgn="l">
              <a:defRPr sz="7000" b="1" cap="all">
                <a:solidFill>
                  <a:srgbClr val="253957"/>
                </a:solidFill>
                <a:latin typeface="+mn-lt"/>
                <a:ea typeface="+mn-ea"/>
                <a:cs typeface="+mn-cs"/>
                <a:sym typeface="Arial Narrow"/>
              </a:defRPr>
            </a:pPr>
            <a:r>
              <a:rPr lang="ru-RU" sz="7200" b="1" cap="all" dirty="0">
                <a:solidFill>
                  <a:srgbClr val="253957"/>
                </a:solidFill>
                <a:sym typeface="Arial Narrow"/>
              </a:rPr>
              <a:t>Лабораторная работа 2</a:t>
            </a:r>
          </a:p>
          <a:p>
            <a:pPr algn="l">
              <a:defRPr sz="7000" b="1" cap="all">
                <a:solidFill>
                  <a:srgbClr val="253957"/>
                </a:solidFill>
                <a:latin typeface="+mn-lt"/>
                <a:ea typeface="+mn-ea"/>
                <a:cs typeface="+mn-cs"/>
                <a:sym typeface="Arial Narrow"/>
              </a:defRPr>
            </a:pPr>
            <a:endParaRPr lang="en-GB" sz="7200" b="1" cap="all" dirty="0">
              <a:solidFill>
                <a:srgbClr val="253957"/>
              </a:solidFill>
              <a:sym typeface="Arial Narrow"/>
            </a:endParaRPr>
          </a:p>
        </p:txBody>
      </p:sp>
      <p:sp>
        <p:nvSpPr>
          <p:cNvPr id="62" name="Название подразделения, лаборатории, факультета и т.д."/>
          <p:cNvSpPr txBox="1"/>
          <p:nvPr/>
        </p:nvSpPr>
        <p:spPr>
          <a:xfrm>
            <a:off x="11338744" y="942364"/>
            <a:ext cx="11366416" cy="513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spAutoFit/>
          </a:bodyPr>
          <a:lstStyle>
            <a:lvl1pPr algn="r">
              <a:defRPr sz="2400">
                <a:solidFill>
                  <a:srgbClr val="253957"/>
                </a:solidFill>
                <a:latin typeface="+mn-lt"/>
                <a:ea typeface="+mn-ea"/>
                <a:cs typeface="+mn-cs"/>
                <a:sym typeface="Arial Narrow"/>
              </a:defRPr>
            </a:lvl1pPr>
          </a:lstStyle>
          <a:p>
            <a:r>
              <a:rPr lang="ru-RU" dirty="0"/>
              <a:t>Кафедра прикладной математики и информатики</a:t>
            </a:r>
          </a:p>
        </p:txBody>
      </p:sp>
      <p:pic>
        <p:nvPicPr>
          <p:cNvPr id="63" name="Изображение" descr="Изображение"/>
          <p:cNvPicPr>
            <a:picLocks noChangeAspect="1"/>
          </p:cNvPicPr>
          <p:nvPr/>
        </p:nvPicPr>
        <p:blipFill>
          <a:blip r:embed="rId2"/>
          <a:stretch>
            <a:fillRect/>
          </a:stretch>
        </p:blipFill>
        <p:spPr>
          <a:xfrm>
            <a:off x="1226606" y="586180"/>
            <a:ext cx="1199579" cy="1199579"/>
          </a:xfrm>
          <a:prstGeom prst="rect">
            <a:avLst/>
          </a:prstGeom>
          <a:ln w="12700">
            <a:miter lim="400000"/>
          </a:ln>
        </p:spPr>
      </p:pic>
      <p:sp>
        <p:nvSpPr>
          <p:cNvPr id="2" name="Прямоугольник 1"/>
          <p:cNvSpPr/>
          <p:nvPr/>
        </p:nvSpPr>
        <p:spPr>
          <a:xfrm>
            <a:off x="886744" y="3950317"/>
            <a:ext cx="8101898" cy="923330"/>
          </a:xfrm>
          <a:prstGeom prst="rect">
            <a:avLst/>
          </a:prstGeom>
        </p:spPr>
        <p:txBody>
          <a:bodyPr wrap="none">
            <a:spAutoFit/>
          </a:bodyPr>
          <a:lstStyle/>
          <a:p>
            <a:pPr lvl="1" hangingPunct="1">
              <a:spcBef>
                <a:spcPts val="1000"/>
              </a:spcBef>
            </a:pPr>
            <a:r>
              <a:rPr lang="ru-RU" sz="5400" dirty="0">
                <a:solidFill>
                  <a:srgbClr val="253957"/>
                </a:solidFill>
              </a:rPr>
              <a:t>Классификация текстов</a:t>
            </a:r>
            <a:endParaRPr lang="en-US" sz="5400" dirty="0">
              <a:solidFill>
                <a:srgbClr val="253957"/>
              </a:solidFill>
            </a:endParaRPr>
          </a:p>
        </p:txBody>
      </p:sp>
      <p:sp>
        <p:nvSpPr>
          <p:cNvPr id="10"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1185858" y="5777880"/>
            <a:ext cx="21506375" cy="484268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marL="742950" indent="-742950" algn="l">
              <a:spcBef>
                <a:spcPts val="2800"/>
              </a:spcBef>
              <a:buSzPct val="100000"/>
              <a:buFont typeface="+mj-lt"/>
              <a:buAutoNum type="arabicPeriod"/>
              <a:defRPr sz="2800">
                <a:solidFill>
                  <a:srgbClr val="253957"/>
                </a:solidFill>
                <a:latin typeface="+mn-lt"/>
                <a:ea typeface="+mn-ea"/>
                <a:cs typeface="+mn-cs"/>
                <a:sym typeface="Arial Narrow"/>
              </a:defRPr>
            </a:pPr>
            <a:r>
              <a:rPr lang="ru-RU" sz="4400" dirty="0" err="1">
                <a:solidFill>
                  <a:srgbClr val="253957"/>
                </a:solidFill>
                <a:sym typeface="Arial Narrow"/>
              </a:rPr>
              <a:t>Предобработать</a:t>
            </a:r>
            <a:r>
              <a:rPr lang="ru-RU" sz="4400" dirty="0">
                <a:solidFill>
                  <a:srgbClr val="253957"/>
                </a:solidFill>
                <a:sym typeface="Arial Narrow"/>
              </a:rPr>
              <a:t> собранный корпус (</a:t>
            </a:r>
            <a:r>
              <a:rPr lang="ru-RU" sz="4400" dirty="0" err="1">
                <a:solidFill>
                  <a:srgbClr val="253957"/>
                </a:solidFill>
                <a:sym typeface="Arial Narrow"/>
              </a:rPr>
              <a:t>датасет</a:t>
            </a:r>
            <a:r>
              <a:rPr lang="ru-RU" sz="4400" dirty="0">
                <a:solidFill>
                  <a:srgbClr val="253957"/>
                </a:solidFill>
                <a:sym typeface="Arial Narrow"/>
              </a:rPr>
              <a:t> новостей): удаление знаков препинания и лишних символов, </a:t>
            </a:r>
            <a:r>
              <a:rPr lang="ru-RU" sz="4400" dirty="0" err="1">
                <a:solidFill>
                  <a:srgbClr val="253957"/>
                </a:solidFill>
                <a:sym typeface="Arial Narrow"/>
              </a:rPr>
              <a:t>токенизация</a:t>
            </a:r>
            <a:r>
              <a:rPr lang="ru-RU" sz="4400" dirty="0">
                <a:solidFill>
                  <a:srgbClr val="253957"/>
                </a:solidFill>
                <a:sym typeface="Arial Narrow"/>
              </a:rPr>
              <a:t>, приведение к нормальной форме, удаление стоп-слов</a:t>
            </a:r>
            <a:endParaRPr lang="en-US" sz="4400" dirty="0">
              <a:solidFill>
                <a:srgbClr val="253957"/>
              </a:solidFill>
              <a:sym typeface="Arial Narrow"/>
            </a:endParaRPr>
          </a:p>
          <a:p>
            <a:pPr marL="742950" indent="-742950" algn="l">
              <a:spcBef>
                <a:spcPts val="2800"/>
              </a:spcBef>
              <a:buSzPct val="100000"/>
              <a:buFont typeface="+mj-lt"/>
              <a:buAutoNum type="arabicPeriod"/>
              <a:defRPr sz="2800">
                <a:solidFill>
                  <a:srgbClr val="253957"/>
                </a:solidFill>
                <a:latin typeface="+mn-lt"/>
                <a:ea typeface="+mn-ea"/>
                <a:cs typeface="+mn-cs"/>
                <a:sym typeface="Arial Narrow"/>
              </a:defRPr>
            </a:pPr>
            <a:r>
              <a:rPr lang="ru-RU" sz="4400" dirty="0">
                <a:solidFill>
                  <a:srgbClr val="253957"/>
                </a:solidFill>
                <a:sym typeface="Arial Narrow"/>
              </a:rPr>
              <a:t>Векторизовать тексты</a:t>
            </a:r>
          </a:p>
          <a:p>
            <a:pPr marL="742950" indent="-742950" algn="l">
              <a:spcBef>
                <a:spcPts val="2800"/>
              </a:spcBef>
              <a:buSzPct val="100000"/>
              <a:buFont typeface="+mj-lt"/>
              <a:buAutoNum type="arabicPeriod"/>
              <a:defRPr sz="2800">
                <a:solidFill>
                  <a:srgbClr val="253957"/>
                </a:solidFill>
                <a:latin typeface="+mn-lt"/>
                <a:ea typeface="+mn-ea"/>
                <a:cs typeface="+mn-cs"/>
                <a:sym typeface="Arial Narrow"/>
              </a:defRPr>
            </a:pPr>
            <a:r>
              <a:rPr lang="ru-RU" sz="4400" dirty="0">
                <a:solidFill>
                  <a:srgbClr val="253957"/>
                </a:solidFill>
                <a:sym typeface="Arial Narrow"/>
              </a:rPr>
              <a:t>С помощью моделей классического машинного обучения выполнить классификацию категорий собственного новостного корпуса. Добиться как можно лучшего качества</a:t>
            </a:r>
          </a:p>
          <a:p>
            <a:pPr marL="742950" indent="-742950" algn="l">
              <a:spcBef>
                <a:spcPts val="2800"/>
              </a:spcBef>
              <a:buSzPct val="100000"/>
              <a:buFont typeface="+mj-lt"/>
              <a:buAutoNum type="arabicPeriod"/>
              <a:defRPr sz="2800">
                <a:solidFill>
                  <a:srgbClr val="253957"/>
                </a:solidFill>
                <a:latin typeface="+mn-lt"/>
                <a:ea typeface="+mn-ea"/>
                <a:cs typeface="+mn-cs"/>
                <a:sym typeface="Arial Narrow"/>
              </a:defRPr>
            </a:pPr>
            <a:r>
              <a:rPr lang="ru-RU" sz="4400" dirty="0">
                <a:solidFill>
                  <a:srgbClr val="253957"/>
                </a:solidFill>
                <a:sym typeface="Arial Narrow"/>
              </a:rPr>
              <a:t>Выполнить анализ полученных результатов</a:t>
            </a:r>
            <a:endParaRPr lang="en-GB" sz="4400" dirty="0">
              <a:sym typeface="Arial Narrow"/>
            </a:endParaRPr>
          </a:p>
          <a:p>
            <a:pPr marL="457200" indent="-457200" algn="l">
              <a:spcBef>
                <a:spcPts val="2800"/>
              </a:spcBef>
              <a:buSzPct val="100000"/>
              <a:buFont typeface="Wingdings" panose="05000000000000000000" pitchFamily="2" charset="2"/>
              <a:buChar char="§"/>
              <a:defRPr sz="2800">
                <a:solidFill>
                  <a:srgbClr val="253957"/>
                </a:solidFill>
                <a:latin typeface="+mn-lt"/>
                <a:ea typeface="+mn-ea"/>
                <a:cs typeface="+mn-cs"/>
                <a:sym typeface="Arial Narrow"/>
              </a:defRPr>
            </a:pPr>
            <a:endParaRPr lang="en-US" sz="3200" dirty="0">
              <a:sym typeface="Arial Narrow"/>
            </a:endParaRPr>
          </a:p>
        </p:txBody>
      </p:sp>
    </p:spTree>
    <p:extLst>
      <p:ext uri="{BB962C8B-B14F-4D97-AF65-F5344CB8AC3E}">
        <p14:creationId xmlns:p14="http://schemas.microsoft.com/office/powerpoint/2010/main" val="306651620"/>
      </p:ext>
    </p:extLst>
  </p:cSld>
  <p:clrMapOvr>
    <a:masterClrMapping/>
  </p:clrMapOvr>
  <p:transition spd="med"/>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 name="Изображение" descr="Изображение"/>
          <p:cNvPicPr>
            <a:picLocks noChangeAspect="1"/>
          </p:cNvPicPr>
          <p:nvPr/>
        </p:nvPicPr>
        <p:blipFill>
          <a:blip r:embed="rId2"/>
          <a:stretch>
            <a:fillRect/>
          </a:stretch>
        </p:blipFill>
        <p:spPr>
          <a:xfrm>
            <a:off x="10594075" y="4920064"/>
            <a:ext cx="3195850" cy="3090059"/>
          </a:xfrm>
          <a:prstGeom prst="rect">
            <a:avLst/>
          </a:prstGeom>
          <a:ln w="12700">
            <a:miter lim="400000"/>
          </a:ln>
        </p:spPr>
      </p:pic>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Линия"/>
          <p:cNvSpPr/>
          <p:nvPr/>
        </p:nvSpPr>
        <p:spPr>
          <a:xfrm>
            <a:off x="1201065" y="2214562"/>
            <a:ext cx="21506373" cy="1"/>
          </a:xfrm>
          <a:prstGeom prst="line">
            <a:avLst/>
          </a:prstGeom>
          <a:ln w="12700">
            <a:solidFill>
              <a:srgbClr val="253957"/>
            </a:solidFill>
            <a:miter lim="400000"/>
          </a:ln>
        </p:spPr>
        <p:txBody>
          <a:bodyPr lIns="71437" tIns="71437" rIns="71437" bIns="71437" anchor="ctr"/>
          <a:lstStyle/>
          <a:p>
            <a:pPr>
              <a:defRPr sz="3200"/>
            </a:pPr>
            <a:endParaRPr/>
          </a:p>
        </p:txBody>
      </p:sp>
      <p:sp>
        <p:nvSpPr>
          <p:cNvPr id="59" name="Очень крутой заголовок…"/>
          <p:cNvSpPr txBox="1"/>
          <p:nvPr/>
        </p:nvSpPr>
        <p:spPr>
          <a:xfrm>
            <a:off x="3917531" y="4985792"/>
            <a:ext cx="16073440" cy="231322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defRPr sz="7000" b="1" cap="all">
                <a:solidFill>
                  <a:srgbClr val="253957"/>
                </a:solidFill>
                <a:latin typeface="+mn-lt"/>
                <a:ea typeface="+mn-ea"/>
                <a:cs typeface="+mn-cs"/>
                <a:sym typeface="Arial Narrow"/>
              </a:defRPr>
            </a:pPr>
            <a:r>
              <a:rPr lang="ru-RU" dirty="0"/>
              <a:t>Лекция 3</a:t>
            </a:r>
            <a:endParaRPr dirty="0"/>
          </a:p>
          <a:p>
            <a:pPr>
              <a:defRPr sz="4200">
                <a:solidFill>
                  <a:srgbClr val="253957"/>
                </a:solidFill>
                <a:latin typeface="+mn-lt"/>
                <a:ea typeface="+mn-ea"/>
                <a:cs typeface="+mn-cs"/>
                <a:sym typeface="Arial Narrow"/>
              </a:defRPr>
            </a:pPr>
            <a:r>
              <a:rPr lang="ru-RU" sz="8000" dirty="0"/>
              <a:t>Классификация текстов</a:t>
            </a:r>
            <a:endParaRPr sz="8000" dirty="0"/>
          </a:p>
        </p:txBody>
      </p:sp>
      <p:sp>
        <p:nvSpPr>
          <p:cNvPr id="62" name="Название подразделения, лаборатории, факультета и т.д."/>
          <p:cNvSpPr txBox="1"/>
          <p:nvPr/>
        </p:nvSpPr>
        <p:spPr>
          <a:xfrm>
            <a:off x="11338744" y="942364"/>
            <a:ext cx="11366416" cy="513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spAutoFit/>
          </a:bodyPr>
          <a:lstStyle>
            <a:lvl1pPr algn="r">
              <a:defRPr sz="2400">
                <a:solidFill>
                  <a:srgbClr val="253957"/>
                </a:solidFill>
                <a:latin typeface="+mn-lt"/>
                <a:ea typeface="+mn-ea"/>
                <a:cs typeface="+mn-cs"/>
                <a:sym typeface="Arial Narrow"/>
              </a:defRPr>
            </a:lvl1pPr>
          </a:lstStyle>
          <a:p>
            <a:r>
              <a:rPr lang="ru-RU" dirty="0"/>
              <a:t>Кафедра прикладной математики и информатики</a:t>
            </a:r>
          </a:p>
        </p:txBody>
      </p:sp>
      <p:pic>
        <p:nvPicPr>
          <p:cNvPr id="63" name="Изображение" descr="Изображение"/>
          <p:cNvPicPr>
            <a:picLocks noChangeAspect="1"/>
          </p:cNvPicPr>
          <p:nvPr/>
        </p:nvPicPr>
        <p:blipFill>
          <a:blip r:embed="rId2"/>
          <a:stretch>
            <a:fillRect/>
          </a:stretch>
        </p:blipFill>
        <p:spPr>
          <a:xfrm>
            <a:off x="1226606" y="586180"/>
            <a:ext cx="1199579" cy="1199579"/>
          </a:xfrm>
          <a:prstGeom prst="rect">
            <a:avLst/>
          </a:prstGeom>
          <a:ln w="12700">
            <a:miter lim="400000"/>
          </a:ln>
        </p:spPr>
      </p:pic>
    </p:spTree>
    <p:extLst>
      <p:ext uri="{BB962C8B-B14F-4D97-AF65-F5344CB8AC3E}">
        <p14:creationId xmlns:p14="http://schemas.microsoft.com/office/powerpoint/2010/main" val="2956869038"/>
      </p:ext>
    </p:extLst>
  </p:cSld>
  <p:clrMapOvr>
    <a:masterClrMapping/>
  </p:clrMapOvr>
  <p:transition spd="med"/>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Arial Narrow"/>
        <a:ea typeface="Arial Narrow"/>
        <a:cs typeface="Arial Narrow"/>
      </a:minorFont>
    </a:fontScheme>
    <a:fmtScheme name="White">
      <a:fillStyleLst>
        <a:solidFill>
          <a:srgbClr val="FFFFFF"/>
        </a:solidFill>
        <a:solidFill>
          <a:srgbClr val="FFFFFF"/>
        </a:solidFill>
        <a:solidFill>
          <a:srgbClr val="FFFFFF"/>
        </a:solidFill>
      </a:fillStyleLst>
      <a:lnStyleLst>
        <a:ln>
          <a:solidFill>
            <a:srgbClr val="000000"/>
          </a:solidFill>
        </a:ln>
        <a:ln>
          <a:solidFill>
            <a:srgbClr val="000000"/>
          </a:solidFill>
        </a:ln>
        <a:ln>
          <a:solidFill>
            <a:srgbClr val="000000"/>
          </a:solidFill>
        </a:ln>
      </a:lnStyleLst>
      <a:effectStyleLst>
        <a:effectStyle>
          <a:effectLst>
            <a:outerShdw blurRad="50800" dist="25400" dir="5400000" rotWithShape="0">
              <a:srgbClr val="000000">
                <a:alpha val="50000"/>
              </a:srgbClr>
            </a:outerShdw>
          </a:effectLst>
        </a:effectStyle>
        <a:effectStyle>
          <a:effectLst>
            <a:outerShdw blurRad="63500" dist="12700" rotWithShape="0">
              <a:srgbClr val="000000">
                <a:alpha val="50000"/>
              </a:srgbClr>
            </a:outerShdw>
          </a:effectLst>
        </a:effectStyle>
        <a:effectStyle>
          <a:effectLst>
            <a:outerShdw blurRad="50800" dist="25400" dir="5400000" rotWithShape="0">
              <a:srgbClr val="000000">
                <a:alpha val="50000"/>
              </a:srgbClr>
            </a:outerShdw>
          </a:effectLst>
        </a:effectStyle>
      </a:effectStyleLst>
      <a:bgFillStyleLst>
        <a:solidFill>
          <a:srgbClr val="FFFFFF"/>
        </a:solidFill>
        <a:solidFill>
          <a:srgbClr val="FFFFFF"/>
        </a:solidFill>
        <a:solidFill>
          <a:srgbClr val="FFFFFF"/>
        </a:soli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50800" dist="25400" dir="5400000" rotWithShape="0">
            <a:srgbClr val="000000">
              <a:alpha val="50000"/>
            </a:srgbClr>
          </a:outerShdw>
        </a:effectLst>
        <a:sp3d/>
      </a:spPr>
      <a:bodyPr rot="0" spcFirstLastPara="1" vertOverflow="overflow" horzOverflow="overflow" vert="horz" wrap="square" lIns="71437" tIns="71437" rIns="71437" bIns="71437"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j-lt"/>
            <a:ea typeface="+mj-ea"/>
            <a:cs typeface="+mj-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j-lt"/>
            <a:ea typeface="+mj-ea"/>
            <a:cs typeface="+mj-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Arial Narrow"/>
        <a:ea typeface="Arial Narrow"/>
        <a:cs typeface="Arial Narrow"/>
      </a:minorFont>
    </a:fontScheme>
    <a:fmtScheme name="White">
      <a:fillStyleLst>
        <a:solidFill>
          <a:srgbClr val="FFFFFF"/>
        </a:solidFill>
        <a:solidFill>
          <a:srgbClr val="FFFFFF"/>
        </a:solidFill>
        <a:solidFill>
          <a:srgbClr val="FFFFFF"/>
        </a:solidFill>
      </a:fillStyleLst>
      <a:lnStyleLst>
        <a:ln>
          <a:solidFill>
            <a:srgbClr val="000000"/>
          </a:solidFill>
        </a:ln>
        <a:ln>
          <a:solidFill>
            <a:srgbClr val="000000"/>
          </a:solidFill>
        </a:ln>
        <a:ln>
          <a:solidFill>
            <a:srgbClr val="000000"/>
          </a:solidFill>
        </a:ln>
      </a:lnStyleLst>
      <a:effectStyleLst>
        <a:effectStyle>
          <a:effectLst>
            <a:outerShdw blurRad="50800" dist="25400" dir="5400000" rotWithShape="0">
              <a:srgbClr val="000000">
                <a:alpha val="50000"/>
              </a:srgbClr>
            </a:outerShdw>
          </a:effectLst>
        </a:effectStyle>
        <a:effectStyle>
          <a:effectLst>
            <a:outerShdw blurRad="63500" dist="12700" rotWithShape="0">
              <a:srgbClr val="000000">
                <a:alpha val="50000"/>
              </a:srgbClr>
            </a:outerShdw>
          </a:effectLst>
        </a:effectStyle>
        <a:effectStyle>
          <a:effectLst>
            <a:outerShdw blurRad="50800" dist="25400" dir="5400000" rotWithShape="0">
              <a:srgbClr val="000000">
                <a:alpha val="50000"/>
              </a:srgbClr>
            </a:outerShdw>
          </a:effectLst>
        </a:effectStyle>
      </a:effectStyleLst>
      <a:bgFillStyleLst>
        <a:solidFill>
          <a:srgbClr val="FFFFFF"/>
        </a:solidFill>
        <a:solidFill>
          <a:srgbClr val="FFFFFF"/>
        </a:solidFill>
        <a:solidFill>
          <a:srgbClr val="FFFFFF"/>
        </a:soli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50800" dist="25400" dir="5400000" rotWithShape="0">
            <a:srgbClr val="000000">
              <a:alpha val="50000"/>
            </a:srgbClr>
          </a:outerShdw>
        </a:effectLst>
        <a:sp3d/>
      </a:spPr>
      <a:bodyPr rot="0" spcFirstLastPara="1" vertOverflow="overflow" horzOverflow="overflow" vert="horz" wrap="square" lIns="71437" tIns="71437" rIns="71437" bIns="71437"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j-lt"/>
            <a:ea typeface="+mj-ea"/>
            <a:cs typeface="+mj-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j-lt"/>
            <a:ea typeface="+mj-ea"/>
            <a:cs typeface="+mj-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3656</TotalTime>
  <Words>3107</Words>
  <Application>Microsoft Office PowerPoint</Application>
  <PresentationFormat>Произвольный</PresentationFormat>
  <Paragraphs>511</Paragraphs>
  <Slides>87</Slides>
  <Notes>30</Notes>
  <HiddenSlides>0</HiddenSlides>
  <MMClips>0</MMClips>
  <ScaleCrop>false</ScaleCrop>
  <HeadingPairs>
    <vt:vector size="8" baseType="variant">
      <vt:variant>
        <vt:lpstr>Использованные шрифты</vt:lpstr>
      </vt:variant>
      <vt:variant>
        <vt:i4>15</vt:i4>
      </vt:variant>
      <vt:variant>
        <vt:lpstr>Тема</vt:lpstr>
      </vt:variant>
      <vt:variant>
        <vt:i4>1</vt:i4>
      </vt:variant>
      <vt:variant>
        <vt:lpstr>Внедренные серверы OLE</vt:lpstr>
      </vt:variant>
      <vt:variant>
        <vt:i4>1</vt:i4>
      </vt:variant>
      <vt:variant>
        <vt:lpstr>Заголовки слайдов</vt:lpstr>
      </vt:variant>
      <vt:variant>
        <vt:i4>87</vt:i4>
      </vt:variant>
    </vt:vector>
  </HeadingPairs>
  <TitlesOfParts>
    <vt:vector size="104" baseType="lpstr">
      <vt:lpstr>Arial</vt:lpstr>
      <vt:lpstr>Arial Narrow</vt:lpstr>
      <vt:lpstr>Arial-ItalicMT</vt:lpstr>
      <vt:lpstr>ArialMT</vt:lpstr>
      <vt:lpstr>Calibri</vt:lpstr>
      <vt:lpstr>Cambria Math</vt:lpstr>
      <vt:lpstr>Courier</vt:lpstr>
      <vt:lpstr>Helvetica</vt:lpstr>
      <vt:lpstr>Helvetica Light</vt:lpstr>
      <vt:lpstr>Helvetica Neue</vt:lpstr>
      <vt:lpstr>Lucida Grande</vt:lpstr>
      <vt:lpstr>Lucida Sans</vt:lpstr>
      <vt:lpstr>Times</vt:lpstr>
      <vt:lpstr>Times New Roman</vt:lpstr>
      <vt:lpstr>Wingdings</vt:lpstr>
      <vt:lpstr>White</vt:lpstr>
      <vt:lpstr>Уравнение</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Sergey</dc:creator>
  <cp:lastModifiedBy>Sergei Slashchinin</cp:lastModifiedBy>
  <cp:revision>115</cp:revision>
  <dcterms:modified xsi:type="dcterms:W3CDTF">2022-01-18T19:40:59Z</dcterms:modified>
</cp:coreProperties>
</file>